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48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349" r:id="rId18"/>
    <p:sldId id="350" r:id="rId19"/>
    <p:sldId id="273" r:id="rId20"/>
    <p:sldId id="274" r:id="rId21"/>
    <p:sldId id="275" r:id="rId22"/>
    <p:sldId id="296" r:id="rId23"/>
    <p:sldId id="299" r:id="rId24"/>
    <p:sldId id="300" r:id="rId25"/>
    <p:sldId id="301" r:id="rId26"/>
    <p:sldId id="302" r:id="rId27"/>
    <p:sldId id="303" r:id="rId28"/>
    <p:sldId id="351" r:id="rId29"/>
    <p:sldId id="304" r:id="rId30"/>
    <p:sldId id="306" r:id="rId31"/>
    <p:sldId id="344" r:id="rId32"/>
    <p:sldId id="307" r:id="rId33"/>
    <p:sldId id="279" r:id="rId34"/>
    <p:sldId id="281" r:id="rId35"/>
    <p:sldId id="308" r:id="rId36"/>
    <p:sldId id="309" r:id="rId37"/>
    <p:sldId id="310" r:id="rId38"/>
    <p:sldId id="311" r:id="rId39"/>
    <p:sldId id="345" r:id="rId40"/>
    <p:sldId id="312" r:id="rId41"/>
    <p:sldId id="313" r:id="rId42"/>
    <p:sldId id="314" r:id="rId43"/>
    <p:sldId id="315" r:id="rId44"/>
    <p:sldId id="316" r:id="rId45"/>
    <p:sldId id="317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9" r:id="rId54"/>
    <p:sldId id="332" r:id="rId55"/>
    <p:sldId id="341" r:id="rId56"/>
    <p:sldId id="334" r:id="rId57"/>
    <p:sldId id="335" r:id="rId58"/>
    <p:sldId id="336" r:id="rId59"/>
    <p:sldId id="347" r:id="rId60"/>
    <p:sldId id="337" r:id="rId61"/>
    <p:sldId id="33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A05C5-2EBE-4E0B-9A83-0D25C207C462}" type="doc">
      <dgm:prSet loTypeId="urn:microsoft.com/office/officeart/2005/8/layout/radial6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32E3281-BF52-4966-B72C-239BA49494E5}">
      <dgm:prSet phldrT="[Text]" custT="1"/>
      <dgm:spPr/>
      <dgm:t>
        <a:bodyPr/>
        <a:lstStyle/>
        <a:p>
          <a:r>
            <a:rPr lang="en-US" sz="2800" b="1" dirty="0" smtClean="0"/>
            <a:t>Chain of infection</a:t>
          </a:r>
          <a:endParaRPr lang="en-US" sz="2800" b="1" dirty="0"/>
        </a:p>
      </dgm:t>
    </dgm:pt>
    <dgm:pt modelId="{C9F2861A-E519-4F3C-A07E-293E8325D8ED}" type="parTrans" cxnId="{E0F67099-67BB-44E4-86E8-820D83CFFF8A}">
      <dgm:prSet/>
      <dgm:spPr/>
      <dgm:t>
        <a:bodyPr/>
        <a:lstStyle/>
        <a:p>
          <a:endParaRPr lang="en-US"/>
        </a:p>
      </dgm:t>
    </dgm:pt>
    <dgm:pt modelId="{A427C521-376A-4605-B50C-C26709560A84}" type="sibTrans" cxnId="{E0F67099-67BB-44E4-86E8-820D83CFFF8A}">
      <dgm:prSet/>
      <dgm:spPr/>
      <dgm:t>
        <a:bodyPr/>
        <a:lstStyle/>
        <a:p>
          <a:endParaRPr lang="en-US"/>
        </a:p>
      </dgm:t>
    </dgm:pt>
    <dgm:pt modelId="{3217B3C6-D590-4E4B-B1C5-E9C0DADFA7EF}">
      <dgm:prSet phldrT="[Text]" custT="1"/>
      <dgm:spPr/>
      <dgm:t>
        <a:bodyPr/>
        <a:lstStyle/>
        <a:p>
          <a:r>
            <a:rPr lang="en-US" sz="1400" b="1" dirty="0" smtClean="0"/>
            <a:t>Infectious agent</a:t>
          </a:r>
          <a:endParaRPr lang="en-US" sz="1400" b="1" dirty="0"/>
        </a:p>
      </dgm:t>
    </dgm:pt>
    <dgm:pt modelId="{1E5AC710-D2F1-4E29-B20E-F9B32960800D}" type="parTrans" cxnId="{CC33DB63-D080-4F24-B8E7-64759FAD6F64}">
      <dgm:prSet/>
      <dgm:spPr/>
      <dgm:t>
        <a:bodyPr/>
        <a:lstStyle/>
        <a:p>
          <a:endParaRPr lang="en-US"/>
        </a:p>
      </dgm:t>
    </dgm:pt>
    <dgm:pt modelId="{94E0F5CA-B24E-4EA1-A206-DACC1F8DD4C2}" type="sibTrans" cxnId="{CC33DB63-D080-4F24-B8E7-64759FAD6F64}">
      <dgm:prSet/>
      <dgm:spPr/>
      <dgm:t>
        <a:bodyPr/>
        <a:lstStyle/>
        <a:p>
          <a:endParaRPr lang="en-US" sz="2000" b="1"/>
        </a:p>
      </dgm:t>
    </dgm:pt>
    <dgm:pt modelId="{489D92D4-4275-41FF-88A5-69120B55BFB0}">
      <dgm:prSet phldrT="[Text]" custT="1"/>
      <dgm:spPr/>
      <dgm:t>
        <a:bodyPr/>
        <a:lstStyle/>
        <a:p>
          <a:r>
            <a:rPr lang="en-US" sz="1400" b="1" dirty="0" smtClean="0"/>
            <a:t>Reservoirs </a:t>
          </a:r>
          <a:endParaRPr lang="en-US" sz="1400" b="1" dirty="0"/>
        </a:p>
      </dgm:t>
    </dgm:pt>
    <dgm:pt modelId="{17D6D2DB-4B84-43D7-8A4B-F32FD5AFFF95}" type="parTrans" cxnId="{63A0B5FF-64CC-427E-A9C8-8B60C0159656}">
      <dgm:prSet/>
      <dgm:spPr/>
      <dgm:t>
        <a:bodyPr/>
        <a:lstStyle/>
        <a:p>
          <a:endParaRPr lang="en-US"/>
        </a:p>
      </dgm:t>
    </dgm:pt>
    <dgm:pt modelId="{984B3E17-4454-488F-B727-FBA35CAC7779}" type="sibTrans" cxnId="{63A0B5FF-64CC-427E-A9C8-8B60C0159656}">
      <dgm:prSet/>
      <dgm:spPr/>
      <dgm:t>
        <a:bodyPr/>
        <a:lstStyle/>
        <a:p>
          <a:endParaRPr lang="en-US" sz="2000" b="1"/>
        </a:p>
      </dgm:t>
    </dgm:pt>
    <dgm:pt modelId="{3DFE871E-10BE-4D81-B635-7BD994C49607}">
      <dgm:prSet phldrT="[Text]" custT="1"/>
      <dgm:spPr/>
      <dgm:t>
        <a:bodyPr/>
        <a:lstStyle/>
        <a:p>
          <a:r>
            <a:rPr lang="en-US" sz="1400" b="1" dirty="0" smtClean="0"/>
            <a:t>Means of transmission</a:t>
          </a:r>
          <a:endParaRPr lang="en-US" sz="1400" b="1" dirty="0"/>
        </a:p>
      </dgm:t>
    </dgm:pt>
    <dgm:pt modelId="{FC529603-B265-488D-B946-1D325F982DAB}" type="parTrans" cxnId="{97B0C035-4913-47C7-9054-C7D60D235BFC}">
      <dgm:prSet/>
      <dgm:spPr/>
      <dgm:t>
        <a:bodyPr/>
        <a:lstStyle/>
        <a:p>
          <a:endParaRPr lang="en-US"/>
        </a:p>
      </dgm:t>
    </dgm:pt>
    <dgm:pt modelId="{58968461-AF58-4C4B-9B51-69D67B2FA929}" type="sibTrans" cxnId="{97B0C035-4913-47C7-9054-C7D60D235BFC}">
      <dgm:prSet/>
      <dgm:spPr/>
      <dgm:t>
        <a:bodyPr/>
        <a:lstStyle/>
        <a:p>
          <a:endParaRPr lang="en-US" sz="2000" b="1"/>
        </a:p>
      </dgm:t>
    </dgm:pt>
    <dgm:pt modelId="{23B36251-5E3E-4F25-AAFB-BD774FA813B4}">
      <dgm:prSet phldrT="[Text]" custT="1"/>
      <dgm:spPr/>
      <dgm:t>
        <a:bodyPr/>
        <a:lstStyle/>
        <a:p>
          <a:r>
            <a:rPr lang="en-US" sz="1400" b="1" dirty="0" smtClean="0"/>
            <a:t>Susceptible host</a:t>
          </a:r>
          <a:endParaRPr lang="en-US" sz="1400" b="1" dirty="0"/>
        </a:p>
      </dgm:t>
    </dgm:pt>
    <dgm:pt modelId="{CE2C363F-948E-4291-86DD-18ED8936C2D2}" type="parTrans" cxnId="{43CA6A5A-3775-4578-89C8-67545FA312DD}">
      <dgm:prSet/>
      <dgm:spPr/>
      <dgm:t>
        <a:bodyPr/>
        <a:lstStyle/>
        <a:p>
          <a:endParaRPr lang="en-US"/>
        </a:p>
      </dgm:t>
    </dgm:pt>
    <dgm:pt modelId="{01486E08-3DC4-4260-A530-F7AF40702C99}" type="sibTrans" cxnId="{43CA6A5A-3775-4578-89C8-67545FA312DD}">
      <dgm:prSet/>
      <dgm:spPr/>
      <dgm:t>
        <a:bodyPr/>
        <a:lstStyle/>
        <a:p>
          <a:endParaRPr lang="en-US" sz="2000" b="1"/>
        </a:p>
      </dgm:t>
    </dgm:pt>
    <dgm:pt modelId="{7D7D64F1-C000-4A16-976C-330D3E443C1F}">
      <dgm:prSet custT="1"/>
      <dgm:spPr/>
      <dgm:t>
        <a:bodyPr/>
        <a:lstStyle/>
        <a:p>
          <a:r>
            <a:rPr lang="en-US" sz="1400" b="1" dirty="0" smtClean="0"/>
            <a:t>Portal of exit</a:t>
          </a:r>
          <a:endParaRPr lang="en-US" sz="1400" b="1" dirty="0"/>
        </a:p>
      </dgm:t>
    </dgm:pt>
    <dgm:pt modelId="{7FA98F58-6C68-4FF0-A790-994F848642F2}" type="parTrans" cxnId="{E33B4F4C-5D15-4D00-A0C5-F7EDEB448C3A}">
      <dgm:prSet/>
      <dgm:spPr/>
      <dgm:t>
        <a:bodyPr/>
        <a:lstStyle/>
        <a:p>
          <a:endParaRPr lang="en-US"/>
        </a:p>
      </dgm:t>
    </dgm:pt>
    <dgm:pt modelId="{B34C7397-0D63-4A83-A9FC-13A1088CA66A}" type="sibTrans" cxnId="{E33B4F4C-5D15-4D00-A0C5-F7EDEB448C3A}">
      <dgm:prSet/>
      <dgm:spPr/>
      <dgm:t>
        <a:bodyPr/>
        <a:lstStyle/>
        <a:p>
          <a:endParaRPr lang="en-US" sz="2000" b="1"/>
        </a:p>
      </dgm:t>
    </dgm:pt>
    <dgm:pt modelId="{B390A364-C5E8-40AA-B857-165DCEF02618}">
      <dgm:prSet custT="1"/>
      <dgm:spPr/>
      <dgm:t>
        <a:bodyPr/>
        <a:lstStyle/>
        <a:p>
          <a:r>
            <a:rPr lang="en-US" sz="1400" b="1" dirty="0" smtClean="0"/>
            <a:t>Portal of entry</a:t>
          </a:r>
          <a:endParaRPr lang="en-US" sz="1400" b="1" dirty="0"/>
        </a:p>
      </dgm:t>
    </dgm:pt>
    <dgm:pt modelId="{2082093B-5103-4C5E-BA42-DE6BC1694A62}" type="parTrans" cxnId="{4C67CA83-9A5B-4EB0-991E-803FB5C6E5B5}">
      <dgm:prSet/>
      <dgm:spPr/>
      <dgm:t>
        <a:bodyPr/>
        <a:lstStyle/>
        <a:p>
          <a:endParaRPr lang="en-US"/>
        </a:p>
      </dgm:t>
    </dgm:pt>
    <dgm:pt modelId="{A9321DCD-0449-4D5C-8BB4-79F6118BF7CF}" type="sibTrans" cxnId="{4C67CA83-9A5B-4EB0-991E-803FB5C6E5B5}">
      <dgm:prSet/>
      <dgm:spPr/>
      <dgm:t>
        <a:bodyPr/>
        <a:lstStyle/>
        <a:p>
          <a:endParaRPr lang="en-US" sz="2000" b="1"/>
        </a:p>
      </dgm:t>
    </dgm:pt>
    <dgm:pt modelId="{90100C56-5EC8-4596-AEB3-A34FFB0F738D}" type="pres">
      <dgm:prSet presAssocID="{4A1A05C5-2EBE-4E0B-9A83-0D25C207C4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F23D3-1D8A-4605-96C4-D9834901609D}" type="pres">
      <dgm:prSet presAssocID="{232E3281-BF52-4966-B72C-239BA49494E5}" presName="centerShape" presStyleLbl="node0" presStyleIdx="0" presStyleCnt="1" custScaleX="124510"/>
      <dgm:spPr/>
      <dgm:t>
        <a:bodyPr/>
        <a:lstStyle/>
        <a:p>
          <a:endParaRPr lang="en-US"/>
        </a:p>
      </dgm:t>
    </dgm:pt>
    <dgm:pt modelId="{F541151B-9068-4A6F-AEE8-C1A0889D280D}" type="pres">
      <dgm:prSet presAssocID="{3217B3C6-D590-4E4B-B1C5-E9C0DADFA7EF}" presName="node" presStyleLbl="node1" presStyleIdx="0" presStyleCnt="6" custScaleX="151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45FAC-CD3A-495B-A693-B067078A4AFD}" type="pres">
      <dgm:prSet presAssocID="{3217B3C6-D590-4E4B-B1C5-E9C0DADFA7EF}" presName="dummy" presStyleCnt="0"/>
      <dgm:spPr/>
    </dgm:pt>
    <dgm:pt modelId="{A5584D9E-781E-489B-9167-57CA3A6CA001}" type="pres">
      <dgm:prSet presAssocID="{94E0F5CA-B24E-4EA1-A206-DACC1F8DD4C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A861118-8D6D-418F-88C4-89953F961C8B}" type="pres">
      <dgm:prSet presAssocID="{489D92D4-4275-41FF-88A5-69120B55BFB0}" presName="node" presStyleLbl="node1" presStyleIdx="1" presStyleCnt="6" custScaleX="146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1D18D-FCE0-45FA-B367-AB97688E3A1F}" type="pres">
      <dgm:prSet presAssocID="{489D92D4-4275-41FF-88A5-69120B55BFB0}" presName="dummy" presStyleCnt="0"/>
      <dgm:spPr/>
    </dgm:pt>
    <dgm:pt modelId="{0AD51F91-384B-44CB-9CE3-245FB73ACFE5}" type="pres">
      <dgm:prSet presAssocID="{984B3E17-4454-488F-B727-FBA35CAC777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B76AE23-5585-4F03-9568-2807D5E3C402}" type="pres">
      <dgm:prSet presAssocID="{7D7D64F1-C000-4A16-976C-330D3E443C1F}" presName="node" presStyleLbl="node1" presStyleIdx="2" presStyleCnt="6" custScaleX="147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D712C-BA27-47E9-805B-7702D13E724D}" type="pres">
      <dgm:prSet presAssocID="{7D7D64F1-C000-4A16-976C-330D3E443C1F}" presName="dummy" presStyleCnt="0"/>
      <dgm:spPr/>
    </dgm:pt>
    <dgm:pt modelId="{AD2452AA-B41C-4C0F-A941-E7C9F056F602}" type="pres">
      <dgm:prSet presAssocID="{B34C7397-0D63-4A83-A9FC-13A1088CA66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4B3A7BB-4DC2-4848-A4C7-DD2AE4269C86}" type="pres">
      <dgm:prSet presAssocID="{3DFE871E-10BE-4D81-B635-7BD994C49607}" presName="node" presStyleLbl="node1" presStyleIdx="3" presStyleCnt="6" custScaleX="122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9655A-98DA-46D6-BE50-D5AB0F03502E}" type="pres">
      <dgm:prSet presAssocID="{3DFE871E-10BE-4D81-B635-7BD994C49607}" presName="dummy" presStyleCnt="0"/>
      <dgm:spPr/>
    </dgm:pt>
    <dgm:pt modelId="{861B6B43-7991-43EC-950C-4145ACE98FF2}" type="pres">
      <dgm:prSet presAssocID="{58968461-AF58-4C4B-9B51-69D67B2FA92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1CCE3F0-4900-40C6-BB00-558E232DA405}" type="pres">
      <dgm:prSet presAssocID="{B390A364-C5E8-40AA-B857-165DCEF02618}" presName="node" presStyleLbl="node1" presStyleIdx="4" presStyleCnt="6" custScaleX="130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E6E12-A0A8-40D2-A23B-49699869C1F4}" type="pres">
      <dgm:prSet presAssocID="{B390A364-C5E8-40AA-B857-165DCEF02618}" presName="dummy" presStyleCnt="0"/>
      <dgm:spPr/>
    </dgm:pt>
    <dgm:pt modelId="{544FA53C-E3BD-4C2D-865C-5D21ED1AB60D}" type="pres">
      <dgm:prSet presAssocID="{A9321DCD-0449-4D5C-8BB4-79F6118BF7C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1AA4185-F784-4971-994F-D2F1533ED86E}" type="pres">
      <dgm:prSet presAssocID="{23B36251-5E3E-4F25-AAFB-BD774FA813B4}" presName="node" presStyleLbl="node1" presStyleIdx="5" presStyleCnt="6" custScaleX="135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C0DC4-25E9-479A-8DB5-1666DE2F50ED}" type="pres">
      <dgm:prSet presAssocID="{23B36251-5E3E-4F25-AAFB-BD774FA813B4}" presName="dummy" presStyleCnt="0"/>
      <dgm:spPr/>
    </dgm:pt>
    <dgm:pt modelId="{2F7836CC-758A-474D-ACD0-8F376300427D}" type="pres">
      <dgm:prSet presAssocID="{01486E08-3DC4-4260-A530-F7AF40702C9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4EC0664-4886-4977-9DE0-AE167A6321AB}" type="presOf" srcId="{A9321DCD-0449-4D5C-8BB4-79F6118BF7CF}" destId="{544FA53C-E3BD-4C2D-865C-5D21ED1AB60D}" srcOrd="0" destOrd="0" presId="urn:microsoft.com/office/officeart/2005/8/layout/radial6"/>
    <dgm:cxn modelId="{50CAECE4-E380-40BD-A449-99F90C4D2514}" type="presOf" srcId="{4A1A05C5-2EBE-4E0B-9A83-0D25C207C462}" destId="{90100C56-5EC8-4596-AEB3-A34FFB0F738D}" srcOrd="0" destOrd="0" presId="urn:microsoft.com/office/officeart/2005/8/layout/radial6"/>
    <dgm:cxn modelId="{CE860A8C-CFD7-46C5-BE1E-671A1D4D403E}" type="presOf" srcId="{B390A364-C5E8-40AA-B857-165DCEF02618}" destId="{31CCE3F0-4900-40C6-BB00-558E232DA405}" srcOrd="0" destOrd="0" presId="urn:microsoft.com/office/officeart/2005/8/layout/radial6"/>
    <dgm:cxn modelId="{0270A409-B5C6-4242-BB9F-0245CF50F779}" type="presOf" srcId="{B34C7397-0D63-4A83-A9FC-13A1088CA66A}" destId="{AD2452AA-B41C-4C0F-A941-E7C9F056F602}" srcOrd="0" destOrd="0" presId="urn:microsoft.com/office/officeart/2005/8/layout/radial6"/>
    <dgm:cxn modelId="{63A0B5FF-64CC-427E-A9C8-8B60C0159656}" srcId="{232E3281-BF52-4966-B72C-239BA49494E5}" destId="{489D92D4-4275-41FF-88A5-69120B55BFB0}" srcOrd="1" destOrd="0" parTransId="{17D6D2DB-4B84-43D7-8A4B-F32FD5AFFF95}" sibTransId="{984B3E17-4454-488F-B727-FBA35CAC7779}"/>
    <dgm:cxn modelId="{E49CCD20-B61B-43B5-B64F-E05E0C002377}" type="presOf" srcId="{489D92D4-4275-41FF-88A5-69120B55BFB0}" destId="{EA861118-8D6D-418F-88C4-89953F961C8B}" srcOrd="0" destOrd="0" presId="urn:microsoft.com/office/officeart/2005/8/layout/radial6"/>
    <dgm:cxn modelId="{97B0C035-4913-47C7-9054-C7D60D235BFC}" srcId="{232E3281-BF52-4966-B72C-239BA49494E5}" destId="{3DFE871E-10BE-4D81-B635-7BD994C49607}" srcOrd="3" destOrd="0" parTransId="{FC529603-B265-488D-B946-1D325F982DAB}" sibTransId="{58968461-AF58-4C4B-9B51-69D67B2FA929}"/>
    <dgm:cxn modelId="{E519A7AF-D75C-4E3F-8DE9-EF5F39F346BC}" type="presOf" srcId="{23B36251-5E3E-4F25-AAFB-BD774FA813B4}" destId="{21AA4185-F784-4971-994F-D2F1533ED86E}" srcOrd="0" destOrd="0" presId="urn:microsoft.com/office/officeart/2005/8/layout/radial6"/>
    <dgm:cxn modelId="{4C67CA83-9A5B-4EB0-991E-803FB5C6E5B5}" srcId="{232E3281-BF52-4966-B72C-239BA49494E5}" destId="{B390A364-C5E8-40AA-B857-165DCEF02618}" srcOrd="4" destOrd="0" parTransId="{2082093B-5103-4C5E-BA42-DE6BC1694A62}" sibTransId="{A9321DCD-0449-4D5C-8BB4-79F6118BF7CF}"/>
    <dgm:cxn modelId="{976B3353-171F-4862-845F-C622E1E1EB7B}" type="presOf" srcId="{3217B3C6-D590-4E4B-B1C5-E9C0DADFA7EF}" destId="{F541151B-9068-4A6F-AEE8-C1A0889D280D}" srcOrd="0" destOrd="0" presId="urn:microsoft.com/office/officeart/2005/8/layout/radial6"/>
    <dgm:cxn modelId="{BAF8C805-4E74-4D76-8C42-1CA88D5308C2}" type="presOf" srcId="{232E3281-BF52-4966-B72C-239BA49494E5}" destId="{051F23D3-1D8A-4605-96C4-D9834901609D}" srcOrd="0" destOrd="0" presId="urn:microsoft.com/office/officeart/2005/8/layout/radial6"/>
    <dgm:cxn modelId="{E8A761A1-F949-46ED-9F65-C22287B645F2}" type="presOf" srcId="{3DFE871E-10BE-4D81-B635-7BD994C49607}" destId="{24B3A7BB-4DC2-4848-A4C7-DD2AE4269C86}" srcOrd="0" destOrd="0" presId="urn:microsoft.com/office/officeart/2005/8/layout/radial6"/>
    <dgm:cxn modelId="{E0F67099-67BB-44E4-86E8-820D83CFFF8A}" srcId="{4A1A05C5-2EBE-4E0B-9A83-0D25C207C462}" destId="{232E3281-BF52-4966-B72C-239BA49494E5}" srcOrd="0" destOrd="0" parTransId="{C9F2861A-E519-4F3C-A07E-293E8325D8ED}" sibTransId="{A427C521-376A-4605-B50C-C26709560A84}"/>
    <dgm:cxn modelId="{99DDC6E3-784A-4C3F-96AC-329130458CA9}" type="presOf" srcId="{58968461-AF58-4C4B-9B51-69D67B2FA929}" destId="{861B6B43-7991-43EC-950C-4145ACE98FF2}" srcOrd="0" destOrd="0" presId="urn:microsoft.com/office/officeart/2005/8/layout/radial6"/>
    <dgm:cxn modelId="{E33B4F4C-5D15-4D00-A0C5-F7EDEB448C3A}" srcId="{232E3281-BF52-4966-B72C-239BA49494E5}" destId="{7D7D64F1-C000-4A16-976C-330D3E443C1F}" srcOrd="2" destOrd="0" parTransId="{7FA98F58-6C68-4FF0-A790-994F848642F2}" sibTransId="{B34C7397-0D63-4A83-A9FC-13A1088CA66A}"/>
    <dgm:cxn modelId="{83921ED1-5542-4A18-BEB0-D7DE735D2734}" type="presOf" srcId="{94E0F5CA-B24E-4EA1-A206-DACC1F8DD4C2}" destId="{A5584D9E-781E-489B-9167-57CA3A6CA001}" srcOrd="0" destOrd="0" presId="urn:microsoft.com/office/officeart/2005/8/layout/radial6"/>
    <dgm:cxn modelId="{93BDEEDA-3DD4-4959-BBFA-4AE229B04456}" type="presOf" srcId="{984B3E17-4454-488F-B727-FBA35CAC7779}" destId="{0AD51F91-384B-44CB-9CE3-245FB73ACFE5}" srcOrd="0" destOrd="0" presId="urn:microsoft.com/office/officeart/2005/8/layout/radial6"/>
    <dgm:cxn modelId="{CC33DB63-D080-4F24-B8E7-64759FAD6F64}" srcId="{232E3281-BF52-4966-B72C-239BA49494E5}" destId="{3217B3C6-D590-4E4B-B1C5-E9C0DADFA7EF}" srcOrd="0" destOrd="0" parTransId="{1E5AC710-D2F1-4E29-B20E-F9B32960800D}" sibTransId="{94E0F5CA-B24E-4EA1-A206-DACC1F8DD4C2}"/>
    <dgm:cxn modelId="{94E0A685-8376-46B4-B81D-1A229C5C6F2F}" type="presOf" srcId="{01486E08-3DC4-4260-A530-F7AF40702C99}" destId="{2F7836CC-758A-474D-ACD0-8F376300427D}" srcOrd="0" destOrd="0" presId="urn:microsoft.com/office/officeart/2005/8/layout/radial6"/>
    <dgm:cxn modelId="{43CA6A5A-3775-4578-89C8-67545FA312DD}" srcId="{232E3281-BF52-4966-B72C-239BA49494E5}" destId="{23B36251-5E3E-4F25-AAFB-BD774FA813B4}" srcOrd="5" destOrd="0" parTransId="{CE2C363F-948E-4291-86DD-18ED8936C2D2}" sibTransId="{01486E08-3DC4-4260-A530-F7AF40702C99}"/>
    <dgm:cxn modelId="{FE6FED87-BA46-45D7-B722-E4D43F4B06B2}" type="presOf" srcId="{7D7D64F1-C000-4A16-976C-330D3E443C1F}" destId="{7B76AE23-5585-4F03-9568-2807D5E3C402}" srcOrd="0" destOrd="0" presId="urn:microsoft.com/office/officeart/2005/8/layout/radial6"/>
    <dgm:cxn modelId="{75ECFC2A-902B-486F-8214-A0E0DFB5BE88}" type="presParOf" srcId="{90100C56-5EC8-4596-AEB3-A34FFB0F738D}" destId="{051F23D3-1D8A-4605-96C4-D9834901609D}" srcOrd="0" destOrd="0" presId="urn:microsoft.com/office/officeart/2005/8/layout/radial6"/>
    <dgm:cxn modelId="{A4003892-DF85-4EA5-BBAE-EE108677639F}" type="presParOf" srcId="{90100C56-5EC8-4596-AEB3-A34FFB0F738D}" destId="{F541151B-9068-4A6F-AEE8-C1A0889D280D}" srcOrd="1" destOrd="0" presId="urn:microsoft.com/office/officeart/2005/8/layout/radial6"/>
    <dgm:cxn modelId="{16477467-F123-4496-A935-3779AB006CAF}" type="presParOf" srcId="{90100C56-5EC8-4596-AEB3-A34FFB0F738D}" destId="{26345FAC-CD3A-495B-A693-B067078A4AFD}" srcOrd="2" destOrd="0" presId="urn:microsoft.com/office/officeart/2005/8/layout/radial6"/>
    <dgm:cxn modelId="{8F394301-28BC-4DBF-9BA1-46633E8539D6}" type="presParOf" srcId="{90100C56-5EC8-4596-AEB3-A34FFB0F738D}" destId="{A5584D9E-781E-489B-9167-57CA3A6CA001}" srcOrd="3" destOrd="0" presId="urn:microsoft.com/office/officeart/2005/8/layout/radial6"/>
    <dgm:cxn modelId="{D22D32EB-7B77-4C09-9ED9-11AF3DE176DD}" type="presParOf" srcId="{90100C56-5EC8-4596-AEB3-A34FFB0F738D}" destId="{EA861118-8D6D-418F-88C4-89953F961C8B}" srcOrd="4" destOrd="0" presId="urn:microsoft.com/office/officeart/2005/8/layout/radial6"/>
    <dgm:cxn modelId="{53DE3AA0-DF7A-4D8F-AD50-90BE50ABE6C3}" type="presParOf" srcId="{90100C56-5EC8-4596-AEB3-A34FFB0F738D}" destId="{2141D18D-FCE0-45FA-B367-AB97688E3A1F}" srcOrd="5" destOrd="0" presId="urn:microsoft.com/office/officeart/2005/8/layout/radial6"/>
    <dgm:cxn modelId="{C50E3C6B-90B1-4658-82E4-E148799EA55F}" type="presParOf" srcId="{90100C56-5EC8-4596-AEB3-A34FFB0F738D}" destId="{0AD51F91-384B-44CB-9CE3-245FB73ACFE5}" srcOrd="6" destOrd="0" presId="urn:microsoft.com/office/officeart/2005/8/layout/radial6"/>
    <dgm:cxn modelId="{93557494-4727-4CD9-B6D5-A2B828ACC153}" type="presParOf" srcId="{90100C56-5EC8-4596-AEB3-A34FFB0F738D}" destId="{7B76AE23-5585-4F03-9568-2807D5E3C402}" srcOrd="7" destOrd="0" presId="urn:microsoft.com/office/officeart/2005/8/layout/radial6"/>
    <dgm:cxn modelId="{25BA997C-B683-4C73-B10D-CC3A6F371905}" type="presParOf" srcId="{90100C56-5EC8-4596-AEB3-A34FFB0F738D}" destId="{D94D712C-BA27-47E9-805B-7702D13E724D}" srcOrd="8" destOrd="0" presId="urn:microsoft.com/office/officeart/2005/8/layout/radial6"/>
    <dgm:cxn modelId="{D56E7AE2-9B05-4EBC-9C44-C3E150C13AED}" type="presParOf" srcId="{90100C56-5EC8-4596-AEB3-A34FFB0F738D}" destId="{AD2452AA-B41C-4C0F-A941-E7C9F056F602}" srcOrd="9" destOrd="0" presId="urn:microsoft.com/office/officeart/2005/8/layout/radial6"/>
    <dgm:cxn modelId="{F2FAA7B4-17A1-49DA-AE23-6863010283FB}" type="presParOf" srcId="{90100C56-5EC8-4596-AEB3-A34FFB0F738D}" destId="{24B3A7BB-4DC2-4848-A4C7-DD2AE4269C86}" srcOrd="10" destOrd="0" presId="urn:microsoft.com/office/officeart/2005/8/layout/radial6"/>
    <dgm:cxn modelId="{9AE4C017-DE28-46B3-920C-AC509239A1C4}" type="presParOf" srcId="{90100C56-5EC8-4596-AEB3-A34FFB0F738D}" destId="{6769655A-98DA-46D6-BE50-D5AB0F03502E}" srcOrd="11" destOrd="0" presId="urn:microsoft.com/office/officeart/2005/8/layout/radial6"/>
    <dgm:cxn modelId="{3E399400-FFFB-4AF7-BD30-A9CF5700E0A2}" type="presParOf" srcId="{90100C56-5EC8-4596-AEB3-A34FFB0F738D}" destId="{861B6B43-7991-43EC-950C-4145ACE98FF2}" srcOrd="12" destOrd="0" presId="urn:microsoft.com/office/officeart/2005/8/layout/radial6"/>
    <dgm:cxn modelId="{01795950-6BED-4A98-B1AB-4942ECBC6516}" type="presParOf" srcId="{90100C56-5EC8-4596-AEB3-A34FFB0F738D}" destId="{31CCE3F0-4900-40C6-BB00-558E232DA405}" srcOrd="13" destOrd="0" presId="urn:microsoft.com/office/officeart/2005/8/layout/radial6"/>
    <dgm:cxn modelId="{C66A43A2-787F-4E00-8D1A-864319E1AB64}" type="presParOf" srcId="{90100C56-5EC8-4596-AEB3-A34FFB0F738D}" destId="{6A6E6E12-A0A8-40D2-A23B-49699869C1F4}" srcOrd="14" destOrd="0" presId="urn:microsoft.com/office/officeart/2005/8/layout/radial6"/>
    <dgm:cxn modelId="{7CC43EA5-75D6-4BD9-8669-D72B5AC9770D}" type="presParOf" srcId="{90100C56-5EC8-4596-AEB3-A34FFB0F738D}" destId="{544FA53C-E3BD-4C2D-865C-5D21ED1AB60D}" srcOrd="15" destOrd="0" presId="urn:microsoft.com/office/officeart/2005/8/layout/radial6"/>
    <dgm:cxn modelId="{2B767474-9F24-4B1B-8FCD-8AA12B6B323B}" type="presParOf" srcId="{90100C56-5EC8-4596-AEB3-A34FFB0F738D}" destId="{21AA4185-F784-4971-994F-D2F1533ED86E}" srcOrd="16" destOrd="0" presId="urn:microsoft.com/office/officeart/2005/8/layout/radial6"/>
    <dgm:cxn modelId="{8F63E43E-CBD8-4F8B-BDCC-B48D3FA46B29}" type="presParOf" srcId="{90100C56-5EC8-4596-AEB3-A34FFB0F738D}" destId="{D68C0DC4-25E9-479A-8DB5-1666DE2F50ED}" srcOrd="17" destOrd="0" presId="urn:microsoft.com/office/officeart/2005/8/layout/radial6"/>
    <dgm:cxn modelId="{A06C2ED5-A876-4A34-85DD-63B2ABB032F1}" type="presParOf" srcId="{90100C56-5EC8-4596-AEB3-A34FFB0F738D}" destId="{2F7836CC-758A-474D-ACD0-8F376300427D}" srcOrd="18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5347C-9A06-48F1-9ED9-653E6088FC8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C1F959-FE27-45AA-85A3-5052C15EA3E4}">
      <dgm:prSet phldrT="[Text]"/>
      <dgm:spPr/>
      <dgm:t>
        <a:bodyPr/>
        <a:lstStyle/>
        <a:p>
          <a:r>
            <a:rPr lang="en-US" dirty="0" smtClean="0"/>
            <a:t>Reduce </a:t>
          </a:r>
          <a:endParaRPr lang="en-US" dirty="0"/>
        </a:p>
      </dgm:t>
    </dgm:pt>
    <dgm:pt modelId="{899AC0A9-56D8-45F1-8D50-8BEC9C5800AA}" type="parTrans" cxnId="{F0146BDF-D434-4B4E-A76C-B5DD37157EBA}">
      <dgm:prSet/>
      <dgm:spPr/>
      <dgm:t>
        <a:bodyPr/>
        <a:lstStyle/>
        <a:p>
          <a:endParaRPr lang="en-US"/>
        </a:p>
      </dgm:t>
    </dgm:pt>
    <dgm:pt modelId="{7F0E19B8-8331-461F-AA35-DF5CBDF94538}" type="sibTrans" cxnId="{F0146BDF-D434-4B4E-A76C-B5DD37157EBA}">
      <dgm:prSet/>
      <dgm:spPr/>
      <dgm:t>
        <a:bodyPr/>
        <a:lstStyle/>
        <a:p>
          <a:endParaRPr lang="en-US"/>
        </a:p>
      </dgm:t>
    </dgm:pt>
    <dgm:pt modelId="{C5F1388C-7CB0-407F-A716-F715BB3EE127}">
      <dgm:prSet phldrT="[Text]"/>
      <dgm:spPr/>
      <dgm:t>
        <a:bodyPr/>
        <a:lstStyle/>
        <a:p>
          <a:r>
            <a:rPr lang="en-US" dirty="0" smtClean="0"/>
            <a:t>Implement </a:t>
          </a:r>
          <a:endParaRPr lang="en-US" dirty="0"/>
        </a:p>
      </dgm:t>
    </dgm:pt>
    <dgm:pt modelId="{08FCC118-C0F8-485F-8A02-9564D67A449D}" type="parTrans" cxnId="{531AB477-7FD4-4C78-AD5E-5180823F2800}">
      <dgm:prSet/>
      <dgm:spPr/>
      <dgm:t>
        <a:bodyPr/>
        <a:lstStyle/>
        <a:p>
          <a:endParaRPr lang="en-US"/>
        </a:p>
      </dgm:t>
    </dgm:pt>
    <dgm:pt modelId="{4BB337E6-5117-432B-B343-DEEE191AB73D}" type="sibTrans" cxnId="{531AB477-7FD4-4C78-AD5E-5180823F2800}">
      <dgm:prSet/>
      <dgm:spPr/>
      <dgm:t>
        <a:bodyPr/>
        <a:lstStyle/>
        <a:p>
          <a:endParaRPr lang="en-US"/>
        </a:p>
      </dgm:t>
    </dgm:pt>
    <dgm:pt modelId="{ED0370BB-E6E2-4284-A3BF-E86217E444B5}">
      <dgm:prSet phldrT="[Text]"/>
      <dgm:spPr/>
      <dgm:t>
        <a:bodyPr/>
        <a:lstStyle/>
        <a:p>
          <a:r>
            <a:rPr lang="en-US" dirty="0" smtClean="0"/>
            <a:t>Simplify </a:t>
          </a:r>
          <a:endParaRPr lang="en-US" dirty="0"/>
        </a:p>
      </dgm:t>
    </dgm:pt>
    <dgm:pt modelId="{12D65F27-A029-4B7F-9EC1-1C4A948EBAE2}" type="parTrans" cxnId="{D6E6C064-8F5A-41F2-ACAB-5451C409285B}">
      <dgm:prSet/>
      <dgm:spPr/>
      <dgm:t>
        <a:bodyPr/>
        <a:lstStyle/>
        <a:p>
          <a:endParaRPr lang="en-US"/>
        </a:p>
      </dgm:t>
    </dgm:pt>
    <dgm:pt modelId="{2473FAAF-238B-446A-9EAB-F89F29A06A0A}" type="sibTrans" cxnId="{D6E6C064-8F5A-41F2-ACAB-5451C409285B}">
      <dgm:prSet/>
      <dgm:spPr/>
      <dgm:t>
        <a:bodyPr/>
        <a:lstStyle/>
        <a:p>
          <a:endParaRPr lang="en-US"/>
        </a:p>
      </dgm:t>
    </dgm:pt>
    <dgm:pt modelId="{B19BC66E-CC22-41ED-B9EE-AB43233F110D}">
      <dgm:prSet phldrT="[Text]"/>
      <dgm:spPr/>
      <dgm:t>
        <a:bodyPr/>
        <a:lstStyle/>
        <a:p>
          <a:r>
            <a:rPr lang="en-US" dirty="0" smtClean="0"/>
            <a:t>Protect </a:t>
          </a:r>
          <a:endParaRPr lang="en-US" dirty="0"/>
        </a:p>
      </dgm:t>
    </dgm:pt>
    <dgm:pt modelId="{961A7A8C-E048-4BF7-9B0C-D4996B234BF0}" type="parTrans" cxnId="{A1415ECB-023A-4ED5-88DF-DF06947D454B}">
      <dgm:prSet/>
      <dgm:spPr/>
      <dgm:t>
        <a:bodyPr/>
        <a:lstStyle/>
        <a:p>
          <a:endParaRPr lang="en-US"/>
        </a:p>
      </dgm:t>
    </dgm:pt>
    <dgm:pt modelId="{1F0B797B-5C4D-4BAE-A5C5-65F521724736}" type="sibTrans" cxnId="{A1415ECB-023A-4ED5-88DF-DF06947D454B}">
      <dgm:prSet/>
      <dgm:spPr/>
      <dgm:t>
        <a:bodyPr/>
        <a:lstStyle/>
        <a:p>
          <a:endParaRPr lang="en-US"/>
        </a:p>
      </dgm:t>
    </dgm:pt>
    <dgm:pt modelId="{1E74BA2C-B2D4-4B1C-8CC5-1FAF4CBF2739}" type="pres">
      <dgm:prSet presAssocID="{5905347C-9A06-48F1-9ED9-653E6088FC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6EAB8-30BF-439F-BB9D-FFB70D7F8F42}" type="pres">
      <dgm:prSet presAssocID="{5905347C-9A06-48F1-9ED9-653E6088FC89}" presName="cycle" presStyleCnt="0"/>
      <dgm:spPr/>
    </dgm:pt>
    <dgm:pt modelId="{FAC922A3-3B6C-4377-A675-D165A7DCE48F}" type="pres">
      <dgm:prSet presAssocID="{DDC1F959-FE27-45AA-85A3-5052C15EA3E4}" presName="nodeFirstNode" presStyleLbl="node1" presStyleIdx="0" presStyleCnt="4" custScaleX="68826" custScaleY="4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26F79-42D4-4F2D-92EC-C509842A3151}" type="pres">
      <dgm:prSet presAssocID="{7F0E19B8-8331-461F-AA35-DF5CBDF9453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F83AFDB-F346-4290-835B-AD68F1C17A0B}" type="pres">
      <dgm:prSet presAssocID="{C5F1388C-7CB0-407F-A716-F715BB3EE127}" presName="nodeFollowingNodes" presStyleLbl="node1" presStyleIdx="1" presStyleCnt="4" custScaleX="61323" custScaleY="44514" custRadScaleRad="118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D5319-DD40-4F7E-BFFC-AEDACB5B7600}" type="pres">
      <dgm:prSet presAssocID="{ED0370BB-E6E2-4284-A3BF-E86217E444B5}" presName="nodeFollowingNodes" presStyleLbl="node1" presStyleIdx="2" presStyleCnt="4" custScaleX="67239" custScaleY="41111" custRadScaleRad="123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F0338-F801-4302-BE84-B749490AEA7C}" type="pres">
      <dgm:prSet presAssocID="{B19BC66E-CC22-41ED-B9EE-AB43233F110D}" presName="nodeFollowingNodes" presStyleLbl="node1" presStyleIdx="3" presStyleCnt="4" custScaleX="65313" custScaleY="42856" custRadScaleRad="134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7D3B6-813D-45B2-BBE0-CAC33D2A956D}" type="presOf" srcId="{7F0E19B8-8331-461F-AA35-DF5CBDF94538}" destId="{45B26F79-42D4-4F2D-92EC-C509842A3151}" srcOrd="0" destOrd="0" presId="urn:microsoft.com/office/officeart/2005/8/layout/cycle3"/>
    <dgm:cxn modelId="{B84127F3-EC1D-47FE-90D1-8185500C7DA1}" type="presOf" srcId="{C5F1388C-7CB0-407F-A716-F715BB3EE127}" destId="{5F83AFDB-F346-4290-835B-AD68F1C17A0B}" srcOrd="0" destOrd="0" presId="urn:microsoft.com/office/officeart/2005/8/layout/cycle3"/>
    <dgm:cxn modelId="{F0146BDF-D434-4B4E-A76C-B5DD37157EBA}" srcId="{5905347C-9A06-48F1-9ED9-653E6088FC89}" destId="{DDC1F959-FE27-45AA-85A3-5052C15EA3E4}" srcOrd="0" destOrd="0" parTransId="{899AC0A9-56D8-45F1-8D50-8BEC9C5800AA}" sibTransId="{7F0E19B8-8331-461F-AA35-DF5CBDF94538}"/>
    <dgm:cxn modelId="{531AB477-7FD4-4C78-AD5E-5180823F2800}" srcId="{5905347C-9A06-48F1-9ED9-653E6088FC89}" destId="{C5F1388C-7CB0-407F-A716-F715BB3EE127}" srcOrd="1" destOrd="0" parTransId="{08FCC118-C0F8-485F-8A02-9564D67A449D}" sibTransId="{4BB337E6-5117-432B-B343-DEEE191AB73D}"/>
    <dgm:cxn modelId="{6814EB9B-9C82-4DE5-AA56-D9A96607370A}" type="presOf" srcId="{B19BC66E-CC22-41ED-B9EE-AB43233F110D}" destId="{A23F0338-F801-4302-BE84-B749490AEA7C}" srcOrd="0" destOrd="0" presId="urn:microsoft.com/office/officeart/2005/8/layout/cycle3"/>
    <dgm:cxn modelId="{12CD7374-45FD-4075-9158-FFD568187280}" type="presOf" srcId="{5905347C-9A06-48F1-9ED9-653E6088FC89}" destId="{1E74BA2C-B2D4-4B1C-8CC5-1FAF4CBF2739}" srcOrd="0" destOrd="0" presId="urn:microsoft.com/office/officeart/2005/8/layout/cycle3"/>
    <dgm:cxn modelId="{A1415ECB-023A-4ED5-88DF-DF06947D454B}" srcId="{5905347C-9A06-48F1-9ED9-653E6088FC89}" destId="{B19BC66E-CC22-41ED-B9EE-AB43233F110D}" srcOrd="3" destOrd="0" parTransId="{961A7A8C-E048-4BF7-9B0C-D4996B234BF0}" sibTransId="{1F0B797B-5C4D-4BAE-A5C5-65F521724736}"/>
    <dgm:cxn modelId="{D6E6C064-8F5A-41F2-ACAB-5451C409285B}" srcId="{5905347C-9A06-48F1-9ED9-653E6088FC89}" destId="{ED0370BB-E6E2-4284-A3BF-E86217E444B5}" srcOrd="2" destOrd="0" parTransId="{12D65F27-A029-4B7F-9EC1-1C4A948EBAE2}" sibTransId="{2473FAAF-238B-446A-9EAB-F89F29A06A0A}"/>
    <dgm:cxn modelId="{335A3442-314F-46F1-A528-181043CDBFF0}" type="presOf" srcId="{DDC1F959-FE27-45AA-85A3-5052C15EA3E4}" destId="{FAC922A3-3B6C-4377-A675-D165A7DCE48F}" srcOrd="0" destOrd="0" presId="urn:microsoft.com/office/officeart/2005/8/layout/cycle3"/>
    <dgm:cxn modelId="{BD642687-EB81-46D2-87E4-68589A1FA4C2}" type="presOf" srcId="{ED0370BB-E6E2-4284-A3BF-E86217E444B5}" destId="{C35D5319-DD40-4F7E-BFFC-AEDACB5B7600}" srcOrd="0" destOrd="0" presId="urn:microsoft.com/office/officeart/2005/8/layout/cycle3"/>
    <dgm:cxn modelId="{B5EADCCC-F6B5-4DCE-AAE2-42A4CE5DFB2A}" type="presParOf" srcId="{1E74BA2C-B2D4-4B1C-8CC5-1FAF4CBF2739}" destId="{52D6EAB8-30BF-439F-BB9D-FFB70D7F8F42}" srcOrd="0" destOrd="0" presId="urn:microsoft.com/office/officeart/2005/8/layout/cycle3"/>
    <dgm:cxn modelId="{D023EBE9-F62B-4D78-A912-443F6FDDF49C}" type="presParOf" srcId="{52D6EAB8-30BF-439F-BB9D-FFB70D7F8F42}" destId="{FAC922A3-3B6C-4377-A675-D165A7DCE48F}" srcOrd="0" destOrd="0" presId="urn:microsoft.com/office/officeart/2005/8/layout/cycle3"/>
    <dgm:cxn modelId="{9793F309-AB32-4FDD-AB19-BB3EF7A9D6AA}" type="presParOf" srcId="{52D6EAB8-30BF-439F-BB9D-FFB70D7F8F42}" destId="{45B26F79-42D4-4F2D-92EC-C509842A3151}" srcOrd="1" destOrd="0" presId="urn:microsoft.com/office/officeart/2005/8/layout/cycle3"/>
    <dgm:cxn modelId="{78F3C587-14B2-4859-970F-CD8E62DCF080}" type="presParOf" srcId="{52D6EAB8-30BF-439F-BB9D-FFB70D7F8F42}" destId="{5F83AFDB-F346-4290-835B-AD68F1C17A0B}" srcOrd="2" destOrd="0" presId="urn:microsoft.com/office/officeart/2005/8/layout/cycle3"/>
    <dgm:cxn modelId="{ECFE0756-B9B5-40DE-8962-9EFCBBE387E0}" type="presParOf" srcId="{52D6EAB8-30BF-439F-BB9D-FFB70D7F8F42}" destId="{C35D5319-DD40-4F7E-BFFC-AEDACB5B7600}" srcOrd="3" destOrd="0" presId="urn:microsoft.com/office/officeart/2005/8/layout/cycle3"/>
    <dgm:cxn modelId="{485873ED-9BDF-4150-9FC1-59D1EA641B0F}" type="presParOf" srcId="{52D6EAB8-30BF-439F-BB9D-FFB70D7F8F42}" destId="{A23F0338-F801-4302-BE84-B749490AEA7C}" srcOrd="4" destOrd="0" presId="urn:microsoft.com/office/officeart/2005/8/layout/cycle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C79A2-EE3A-4D45-88EA-96C106A0B5F1}" type="doc">
      <dgm:prSet loTypeId="urn:microsoft.com/office/officeart/2005/8/layout/process2" loCatId="process" qsTypeId="urn:microsoft.com/office/officeart/2005/8/quickstyle/simple2" qsCatId="simple" csTypeId="urn:microsoft.com/office/officeart/2005/8/colors/colorful4" csCatId="colorful" phldr="1"/>
      <dgm:spPr/>
    </dgm:pt>
    <dgm:pt modelId="{3A6D2613-8EBE-4A02-8486-E458498A1951}">
      <dgm:prSet phldrT="[Text]"/>
      <dgm:spPr/>
      <dgm:t>
        <a:bodyPr/>
        <a:lstStyle/>
        <a:p>
          <a:r>
            <a:rPr lang="en-US" dirty="0" smtClean="0"/>
            <a:t>Screening </a:t>
          </a:r>
          <a:endParaRPr lang="en-US" dirty="0"/>
        </a:p>
      </dgm:t>
    </dgm:pt>
    <dgm:pt modelId="{169BB5E8-B886-4E07-8D3F-641564E95439}" type="parTrans" cxnId="{ADA0EA57-E59E-4BB2-93C7-A2625C61A08E}">
      <dgm:prSet/>
      <dgm:spPr/>
      <dgm:t>
        <a:bodyPr/>
        <a:lstStyle/>
        <a:p>
          <a:endParaRPr lang="en-US"/>
        </a:p>
      </dgm:t>
    </dgm:pt>
    <dgm:pt modelId="{89C603E1-137E-4455-9D49-B1AD15FA1637}" type="sibTrans" cxnId="{ADA0EA57-E59E-4BB2-93C7-A2625C61A08E}">
      <dgm:prSet/>
      <dgm:spPr/>
      <dgm:t>
        <a:bodyPr/>
        <a:lstStyle/>
        <a:p>
          <a:endParaRPr lang="en-US"/>
        </a:p>
      </dgm:t>
    </dgm:pt>
    <dgm:pt modelId="{7A35616E-DC68-41C8-8742-6CF1AA0A0318}">
      <dgm:prSet phldrT="[Text]"/>
      <dgm:spPr/>
      <dgm:t>
        <a:bodyPr/>
        <a:lstStyle/>
        <a:p>
          <a:r>
            <a:rPr lang="en-US" dirty="0" smtClean="0"/>
            <a:t>PPE</a:t>
          </a:r>
          <a:endParaRPr lang="en-US" dirty="0"/>
        </a:p>
      </dgm:t>
    </dgm:pt>
    <dgm:pt modelId="{11B46C07-9E98-4D3D-B9F1-2AEA48E859A6}" type="parTrans" cxnId="{80694C1E-1519-46AD-A0D6-2D811D162874}">
      <dgm:prSet/>
      <dgm:spPr/>
      <dgm:t>
        <a:bodyPr/>
        <a:lstStyle/>
        <a:p>
          <a:endParaRPr lang="en-US"/>
        </a:p>
      </dgm:t>
    </dgm:pt>
    <dgm:pt modelId="{DE7CE02C-417A-48A7-882C-1E8D80F19D23}" type="sibTrans" cxnId="{80694C1E-1519-46AD-A0D6-2D811D162874}">
      <dgm:prSet/>
      <dgm:spPr/>
      <dgm:t>
        <a:bodyPr/>
        <a:lstStyle/>
        <a:p>
          <a:endParaRPr lang="en-US"/>
        </a:p>
      </dgm:t>
    </dgm:pt>
    <dgm:pt modelId="{1A42510E-D4C1-451D-A568-776CC0D541F8}">
      <dgm:prSet phldrT="[Text]"/>
      <dgm:spPr/>
      <dgm:t>
        <a:bodyPr/>
        <a:lstStyle/>
        <a:p>
          <a:r>
            <a:rPr lang="en-US" dirty="0" smtClean="0"/>
            <a:t>Aseptic techniques</a:t>
          </a:r>
        </a:p>
      </dgm:t>
    </dgm:pt>
    <dgm:pt modelId="{71942B59-2AD4-4405-9D61-244059C2BCE7}" type="parTrans" cxnId="{B390CE53-8185-4788-9D71-9615602D3D0F}">
      <dgm:prSet/>
      <dgm:spPr/>
      <dgm:t>
        <a:bodyPr/>
        <a:lstStyle/>
        <a:p>
          <a:endParaRPr lang="en-US"/>
        </a:p>
      </dgm:t>
    </dgm:pt>
    <dgm:pt modelId="{40CF2C07-AAE2-45CA-BB90-A54C220B039E}" type="sibTrans" cxnId="{B390CE53-8185-4788-9D71-9615602D3D0F}">
      <dgm:prSet/>
      <dgm:spPr/>
      <dgm:t>
        <a:bodyPr/>
        <a:lstStyle/>
        <a:p>
          <a:endParaRPr lang="en-US"/>
        </a:p>
      </dgm:t>
    </dgm:pt>
    <dgm:pt modelId="{A17F9AEC-B255-4D73-B9F8-B789AF11A756}">
      <dgm:prSet/>
      <dgm:spPr/>
      <dgm:t>
        <a:bodyPr/>
        <a:lstStyle/>
        <a:p>
          <a:r>
            <a:rPr lang="en-US" dirty="0" smtClean="0"/>
            <a:t>Sterilization &amp; disinfection</a:t>
          </a:r>
          <a:endParaRPr lang="en-US" dirty="0"/>
        </a:p>
      </dgm:t>
    </dgm:pt>
    <dgm:pt modelId="{2B067FDA-B062-4771-B980-A38F2967E67F}" type="parTrans" cxnId="{33B6CFF7-973D-425E-90E7-3E24E4D54D57}">
      <dgm:prSet/>
      <dgm:spPr/>
      <dgm:t>
        <a:bodyPr/>
        <a:lstStyle/>
        <a:p>
          <a:endParaRPr lang="en-US"/>
        </a:p>
      </dgm:t>
    </dgm:pt>
    <dgm:pt modelId="{BB35FCB6-F8AE-4F24-BDB8-3C00C3B8C87E}" type="sibTrans" cxnId="{33B6CFF7-973D-425E-90E7-3E24E4D54D57}">
      <dgm:prSet/>
      <dgm:spPr/>
      <dgm:t>
        <a:bodyPr/>
        <a:lstStyle/>
        <a:p>
          <a:endParaRPr lang="en-US"/>
        </a:p>
      </dgm:t>
    </dgm:pt>
    <dgm:pt modelId="{CF26109A-55C9-45A6-9009-38E66DD1FDDD}">
      <dgm:prSet/>
      <dgm:spPr/>
      <dgm:t>
        <a:bodyPr/>
        <a:lstStyle/>
        <a:p>
          <a:r>
            <a:rPr lang="en-US" dirty="0" smtClean="0"/>
            <a:t>disposal</a:t>
          </a:r>
          <a:endParaRPr lang="en-US" dirty="0"/>
        </a:p>
      </dgm:t>
    </dgm:pt>
    <dgm:pt modelId="{0E499428-97D5-4879-8DB4-17A1A3084E60}" type="parTrans" cxnId="{EACC590C-60A3-48CC-B220-A09BC3C3D574}">
      <dgm:prSet/>
      <dgm:spPr/>
      <dgm:t>
        <a:bodyPr/>
        <a:lstStyle/>
        <a:p>
          <a:endParaRPr lang="en-US"/>
        </a:p>
      </dgm:t>
    </dgm:pt>
    <dgm:pt modelId="{849504B9-0CC2-4D0B-831C-9FEC77452173}" type="sibTrans" cxnId="{EACC590C-60A3-48CC-B220-A09BC3C3D574}">
      <dgm:prSet/>
      <dgm:spPr/>
      <dgm:t>
        <a:bodyPr/>
        <a:lstStyle/>
        <a:p>
          <a:endParaRPr lang="en-US"/>
        </a:p>
      </dgm:t>
    </dgm:pt>
    <dgm:pt modelId="{6452F197-B233-4AAF-8A8C-299B7DD14271}">
      <dgm:prSet/>
      <dgm:spPr/>
      <dgm:t>
        <a:bodyPr/>
        <a:lstStyle/>
        <a:p>
          <a:r>
            <a:rPr lang="en-US" dirty="0" smtClean="0"/>
            <a:t>Laboratory asepsis</a:t>
          </a:r>
          <a:endParaRPr lang="en-US" dirty="0"/>
        </a:p>
      </dgm:t>
    </dgm:pt>
    <dgm:pt modelId="{DA39169F-B444-460D-B4EE-1BFF270101FC}" type="parTrans" cxnId="{805F267C-0C11-4A52-9ECB-6A8D3DE561EC}">
      <dgm:prSet/>
      <dgm:spPr/>
      <dgm:t>
        <a:bodyPr/>
        <a:lstStyle/>
        <a:p>
          <a:endParaRPr lang="en-US"/>
        </a:p>
      </dgm:t>
    </dgm:pt>
    <dgm:pt modelId="{99633CC3-3103-4349-870F-FA3488785C75}" type="sibTrans" cxnId="{805F267C-0C11-4A52-9ECB-6A8D3DE561EC}">
      <dgm:prSet/>
      <dgm:spPr/>
      <dgm:t>
        <a:bodyPr/>
        <a:lstStyle/>
        <a:p>
          <a:endParaRPr lang="en-US"/>
        </a:p>
      </dgm:t>
    </dgm:pt>
    <dgm:pt modelId="{AD7542D3-065E-4C07-B3BE-66CDC82F9BAD}" type="pres">
      <dgm:prSet presAssocID="{B3DC79A2-EE3A-4D45-88EA-96C106A0B5F1}" presName="linearFlow" presStyleCnt="0">
        <dgm:presLayoutVars>
          <dgm:resizeHandles val="exact"/>
        </dgm:presLayoutVars>
      </dgm:prSet>
      <dgm:spPr/>
    </dgm:pt>
    <dgm:pt modelId="{91C7773D-8682-4189-8FAF-D4CF5F0ACD7B}" type="pres">
      <dgm:prSet presAssocID="{3A6D2613-8EBE-4A02-8486-E458498A1951}" presName="node" presStyleLbl="node1" presStyleIdx="0" presStyleCnt="6" custScaleX="85113" custScaleY="32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9DEA5-FF4A-490F-A446-BBF6C1470CA3}" type="pres">
      <dgm:prSet presAssocID="{89C603E1-137E-4455-9D49-B1AD15FA163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FCE788-E5BF-4A73-8654-3D7B8656CD1F}" type="pres">
      <dgm:prSet presAssocID="{89C603E1-137E-4455-9D49-B1AD15FA163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E2CAE62-92DD-46E2-904C-769213682FFC}" type="pres">
      <dgm:prSet presAssocID="{7A35616E-DC68-41C8-8742-6CF1AA0A0318}" presName="node" presStyleLbl="node1" presStyleIdx="1" presStyleCnt="6" custScaleX="40224" custScaleY="40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9F869-0196-4459-8A6F-258AE47317C7}" type="pres">
      <dgm:prSet presAssocID="{DE7CE02C-417A-48A7-882C-1E8D80F19D2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8A5F993-1A27-4950-91C1-E771BDA2B4AE}" type="pres">
      <dgm:prSet presAssocID="{DE7CE02C-417A-48A7-882C-1E8D80F19D2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79968D3-9145-4575-AB5D-6208EE2F5989}" type="pres">
      <dgm:prSet presAssocID="{1A42510E-D4C1-451D-A568-776CC0D541F8}" presName="node" presStyleLbl="node1" presStyleIdx="2" presStyleCnt="6" custScaleX="99536" custScaleY="32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D1205-40C8-43D7-9A19-67FE5599F31C}" type="pres">
      <dgm:prSet presAssocID="{40CF2C07-AAE2-45CA-BB90-A54C220B03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F8092F2-6F2E-4D07-AE16-312D5506D541}" type="pres">
      <dgm:prSet presAssocID="{40CF2C07-AAE2-45CA-BB90-A54C220B039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8325CA5-9BA8-4F00-9C96-B30403DD3FDB}" type="pres">
      <dgm:prSet presAssocID="{A17F9AEC-B255-4D73-B9F8-B789AF11A756}" presName="node" presStyleLbl="node1" presStyleIdx="3" presStyleCnt="6" custScaleX="78568" custScaleY="38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39DCD-2519-4BD1-A608-256A37397E24}" type="pres">
      <dgm:prSet presAssocID="{BB35FCB6-F8AE-4F24-BDB8-3C00C3B8C87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00FD389-E4F7-4DC6-B626-69A9B3F003FE}" type="pres">
      <dgm:prSet presAssocID="{BB35FCB6-F8AE-4F24-BDB8-3C00C3B8C87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9DE5DC2-D39F-4C35-B47E-7DDC71192F28}" type="pres">
      <dgm:prSet presAssocID="{CF26109A-55C9-45A6-9009-38E66DD1FDDD}" presName="node" presStyleLbl="node1" presStyleIdx="4" presStyleCnt="6" custScaleX="87619" custScaleY="3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985C0-9AA4-44B1-BE52-51394247EB14}" type="pres">
      <dgm:prSet presAssocID="{849504B9-0CC2-4D0B-831C-9FEC7745217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5BE1FDD-4DBF-47AA-B606-53C894C01395}" type="pres">
      <dgm:prSet presAssocID="{849504B9-0CC2-4D0B-831C-9FEC7745217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7E27EA1-63FE-4111-99A7-E41124DEA71B}" type="pres">
      <dgm:prSet presAssocID="{6452F197-B233-4AAF-8A8C-299B7DD14271}" presName="node" presStyleLbl="node1" presStyleIdx="5" presStyleCnt="6" custScaleX="91682" custScaleY="4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E2B556-7744-44E8-B459-E6792CD36F5F}" type="presOf" srcId="{1A42510E-D4C1-451D-A568-776CC0D541F8}" destId="{879968D3-9145-4575-AB5D-6208EE2F5989}" srcOrd="0" destOrd="0" presId="urn:microsoft.com/office/officeart/2005/8/layout/process2"/>
    <dgm:cxn modelId="{6F3F6750-2D1D-4215-8CC5-92B13ADECD94}" type="presOf" srcId="{89C603E1-137E-4455-9D49-B1AD15FA1637}" destId="{28FCE788-E5BF-4A73-8654-3D7B8656CD1F}" srcOrd="1" destOrd="0" presId="urn:microsoft.com/office/officeart/2005/8/layout/process2"/>
    <dgm:cxn modelId="{5FF678C2-E501-40F5-B724-B4F05BD8D5C0}" type="presOf" srcId="{DE7CE02C-417A-48A7-882C-1E8D80F19D23}" destId="{48A5F993-1A27-4950-91C1-E771BDA2B4AE}" srcOrd="1" destOrd="0" presId="urn:microsoft.com/office/officeart/2005/8/layout/process2"/>
    <dgm:cxn modelId="{281B5623-24FA-4643-A876-2695586BBDA8}" type="presOf" srcId="{A17F9AEC-B255-4D73-B9F8-B789AF11A756}" destId="{A8325CA5-9BA8-4F00-9C96-B30403DD3FDB}" srcOrd="0" destOrd="0" presId="urn:microsoft.com/office/officeart/2005/8/layout/process2"/>
    <dgm:cxn modelId="{3E62C248-F512-430F-ADDC-6F5318DF4E1E}" type="presOf" srcId="{B3DC79A2-EE3A-4D45-88EA-96C106A0B5F1}" destId="{AD7542D3-065E-4C07-B3BE-66CDC82F9BAD}" srcOrd="0" destOrd="0" presId="urn:microsoft.com/office/officeart/2005/8/layout/process2"/>
    <dgm:cxn modelId="{80694C1E-1519-46AD-A0D6-2D811D162874}" srcId="{B3DC79A2-EE3A-4D45-88EA-96C106A0B5F1}" destId="{7A35616E-DC68-41C8-8742-6CF1AA0A0318}" srcOrd="1" destOrd="0" parTransId="{11B46C07-9E98-4D3D-B9F1-2AEA48E859A6}" sibTransId="{DE7CE02C-417A-48A7-882C-1E8D80F19D23}"/>
    <dgm:cxn modelId="{33B6CFF7-973D-425E-90E7-3E24E4D54D57}" srcId="{B3DC79A2-EE3A-4D45-88EA-96C106A0B5F1}" destId="{A17F9AEC-B255-4D73-B9F8-B789AF11A756}" srcOrd="3" destOrd="0" parTransId="{2B067FDA-B062-4771-B980-A38F2967E67F}" sibTransId="{BB35FCB6-F8AE-4F24-BDB8-3C00C3B8C87E}"/>
    <dgm:cxn modelId="{B390CE53-8185-4788-9D71-9615602D3D0F}" srcId="{B3DC79A2-EE3A-4D45-88EA-96C106A0B5F1}" destId="{1A42510E-D4C1-451D-A568-776CC0D541F8}" srcOrd="2" destOrd="0" parTransId="{71942B59-2AD4-4405-9D61-244059C2BCE7}" sibTransId="{40CF2C07-AAE2-45CA-BB90-A54C220B039E}"/>
    <dgm:cxn modelId="{D8A3216C-0E12-471C-9E50-A62ECF02318A}" type="presOf" srcId="{89C603E1-137E-4455-9D49-B1AD15FA1637}" destId="{6E79DEA5-FF4A-490F-A446-BBF6C1470CA3}" srcOrd="0" destOrd="0" presId="urn:microsoft.com/office/officeart/2005/8/layout/process2"/>
    <dgm:cxn modelId="{5D2553EC-5D93-49E2-BF0E-E951E7EDC07E}" type="presOf" srcId="{BB35FCB6-F8AE-4F24-BDB8-3C00C3B8C87E}" destId="{7BD39DCD-2519-4BD1-A608-256A37397E24}" srcOrd="0" destOrd="0" presId="urn:microsoft.com/office/officeart/2005/8/layout/process2"/>
    <dgm:cxn modelId="{D06BC1DF-5C5D-403B-9C5B-2E0BE8015BD0}" type="presOf" srcId="{849504B9-0CC2-4D0B-831C-9FEC77452173}" destId="{1E1985C0-9AA4-44B1-BE52-51394247EB14}" srcOrd="0" destOrd="0" presId="urn:microsoft.com/office/officeart/2005/8/layout/process2"/>
    <dgm:cxn modelId="{9DA12803-AF07-4C48-9191-CB6DB1C20D4E}" type="presOf" srcId="{6452F197-B233-4AAF-8A8C-299B7DD14271}" destId="{67E27EA1-63FE-4111-99A7-E41124DEA71B}" srcOrd="0" destOrd="0" presId="urn:microsoft.com/office/officeart/2005/8/layout/process2"/>
    <dgm:cxn modelId="{E052647B-1D43-4604-97DB-D699EC9F9DDE}" type="presOf" srcId="{40CF2C07-AAE2-45CA-BB90-A54C220B039E}" destId="{9E6D1205-40C8-43D7-9A19-67FE5599F31C}" srcOrd="0" destOrd="0" presId="urn:microsoft.com/office/officeart/2005/8/layout/process2"/>
    <dgm:cxn modelId="{F04F95AA-9B64-4622-8E5A-89B9406EDD7F}" type="presOf" srcId="{3A6D2613-8EBE-4A02-8486-E458498A1951}" destId="{91C7773D-8682-4189-8FAF-D4CF5F0ACD7B}" srcOrd="0" destOrd="0" presId="urn:microsoft.com/office/officeart/2005/8/layout/process2"/>
    <dgm:cxn modelId="{D925E5F8-4490-468C-A280-A7F9985ED92F}" type="presOf" srcId="{849504B9-0CC2-4D0B-831C-9FEC77452173}" destId="{15BE1FDD-4DBF-47AA-B606-53C894C01395}" srcOrd="1" destOrd="0" presId="urn:microsoft.com/office/officeart/2005/8/layout/process2"/>
    <dgm:cxn modelId="{52AB426D-41FB-4569-B87B-82A07EA9F64F}" type="presOf" srcId="{BB35FCB6-F8AE-4F24-BDB8-3C00C3B8C87E}" destId="{900FD389-E4F7-4DC6-B626-69A9B3F003FE}" srcOrd="1" destOrd="0" presId="urn:microsoft.com/office/officeart/2005/8/layout/process2"/>
    <dgm:cxn modelId="{BF33AF0A-3C88-44DD-BE26-EB0903DB9F27}" type="presOf" srcId="{40CF2C07-AAE2-45CA-BB90-A54C220B039E}" destId="{DF8092F2-6F2E-4D07-AE16-312D5506D541}" srcOrd="1" destOrd="0" presId="urn:microsoft.com/office/officeart/2005/8/layout/process2"/>
    <dgm:cxn modelId="{EACC590C-60A3-48CC-B220-A09BC3C3D574}" srcId="{B3DC79A2-EE3A-4D45-88EA-96C106A0B5F1}" destId="{CF26109A-55C9-45A6-9009-38E66DD1FDDD}" srcOrd="4" destOrd="0" parTransId="{0E499428-97D5-4879-8DB4-17A1A3084E60}" sibTransId="{849504B9-0CC2-4D0B-831C-9FEC77452173}"/>
    <dgm:cxn modelId="{4A074959-A4CC-44BF-AA98-1BDCB0CE2CC5}" type="presOf" srcId="{7A35616E-DC68-41C8-8742-6CF1AA0A0318}" destId="{AE2CAE62-92DD-46E2-904C-769213682FFC}" srcOrd="0" destOrd="0" presId="urn:microsoft.com/office/officeart/2005/8/layout/process2"/>
    <dgm:cxn modelId="{1C3424B4-9F5D-472F-90EE-D7A00C896EC1}" type="presOf" srcId="{CF26109A-55C9-45A6-9009-38E66DD1FDDD}" destId="{B9DE5DC2-D39F-4C35-B47E-7DDC71192F28}" srcOrd="0" destOrd="0" presId="urn:microsoft.com/office/officeart/2005/8/layout/process2"/>
    <dgm:cxn modelId="{EFC91F75-F639-4620-8A75-540C11745C5D}" type="presOf" srcId="{DE7CE02C-417A-48A7-882C-1E8D80F19D23}" destId="{1C29F869-0196-4459-8A6F-258AE47317C7}" srcOrd="0" destOrd="0" presId="urn:microsoft.com/office/officeart/2005/8/layout/process2"/>
    <dgm:cxn modelId="{ADA0EA57-E59E-4BB2-93C7-A2625C61A08E}" srcId="{B3DC79A2-EE3A-4D45-88EA-96C106A0B5F1}" destId="{3A6D2613-8EBE-4A02-8486-E458498A1951}" srcOrd="0" destOrd="0" parTransId="{169BB5E8-B886-4E07-8D3F-641564E95439}" sibTransId="{89C603E1-137E-4455-9D49-B1AD15FA1637}"/>
    <dgm:cxn modelId="{805F267C-0C11-4A52-9ECB-6A8D3DE561EC}" srcId="{B3DC79A2-EE3A-4D45-88EA-96C106A0B5F1}" destId="{6452F197-B233-4AAF-8A8C-299B7DD14271}" srcOrd="5" destOrd="0" parTransId="{DA39169F-B444-460D-B4EE-1BFF270101FC}" sibTransId="{99633CC3-3103-4349-870F-FA3488785C75}"/>
    <dgm:cxn modelId="{36FC78E1-7B1B-49D2-AF6B-B3A7C8531CD9}" type="presParOf" srcId="{AD7542D3-065E-4C07-B3BE-66CDC82F9BAD}" destId="{91C7773D-8682-4189-8FAF-D4CF5F0ACD7B}" srcOrd="0" destOrd="0" presId="urn:microsoft.com/office/officeart/2005/8/layout/process2"/>
    <dgm:cxn modelId="{6C41D4C4-3917-4308-B8E4-E6A12F4B55C9}" type="presParOf" srcId="{AD7542D3-065E-4C07-B3BE-66CDC82F9BAD}" destId="{6E79DEA5-FF4A-490F-A446-BBF6C1470CA3}" srcOrd="1" destOrd="0" presId="urn:microsoft.com/office/officeart/2005/8/layout/process2"/>
    <dgm:cxn modelId="{C6EFAF27-72A3-45C6-BFF0-5E8E50B37E69}" type="presParOf" srcId="{6E79DEA5-FF4A-490F-A446-BBF6C1470CA3}" destId="{28FCE788-E5BF-4A73-8654-3D7B8656CD1F}" srcOrd="0" destOrd="0" presId="urn:microsoft.com/office/officeart/2005/8/layout/process2"/>
    <dgm:cxn modelId="{89A31349-E6E6-4F2C-913A-390617332C60}" type="presParOf" srcId="{AD7542D3-065E-4C07-B3BE-66CDC82F9BAD}" destId="{AE2CAE62-92DD-46E2-904C-769213682FFC}" srcOrd="2" destOrd="0" presId="urn:microsoft.com/office/officeart/2005/8/layout/process2"/>
    <dgm:cxn modelId="{CBB3656F-1A61-422D-A7A1-45BB1F9C072E}" type="presParOf" srcId="{AD7542D3-065E-4C07-B3BE-66CDC82F9BAD}" destId="{1C29F869-0196-4459-8A6F-258AE47317C7}" srcOrd="3" destOrd="0" presId="urn:microsoft.com/office/officeart/2005/8/layout/process2"/>
    <dgm:cxn modelId="{EE592B0C-B748-4CE4-A689-5B064B001DE5}" type="presParOf" srcId="{1C29F869-0196-4459-8A6F-258AE47317C7}" destId="{48A5F993-1A27-4950-91C1-E771BDA2B4AE}" srcOrd="0" destOrd="0" presId="urn:microsoft.com/office/officeart/2005/8/layout/process2"/>
    <dgm:cxn modelId="{C677BB6F-B2F2-4ACB-9FF8-4DD51964CFFB}" type="presParOf" srcId="{AD7542D3-065E-4C07-B3BE-66CDC82F9BAD}" destId="{879968D3-9145-4575-AB5D-6208EE2F5989}" srcOrd="4" destOrd="0" presId="urn:microsoft.com/office/officeart/2005/8/layout/process2"/>
    <dgm:cxn modelId="{DD6C034F-9876-4A57-99F7-94A3EE23F862}" type="presParOf" srcId="{AD7542D3-065E-4C07-B3BE-66CDC82F9BAD}" destId="{9E6D1205-40C8-43D7-9A19-67FE5599F31C}" srcOrd="5" destOrd="0" presId="urn:microsoft.com/office/officeart/2005/8/layout/process2"/>
    <dgm:cxn modelId="{62DDFCBD-08FF-48D5-8692-728D1416F3BC}" type="presParOf" srcId="{9E6D1205-40C8-43D7-9A19-67FE5599F31C}" destId="{DF8092F2-6F2E-4D07-AE16-312D5506D541}" srcOrd="0" destOrd="0" presId="urn:microsoft.com/office/officeart/2005/8/layout/process2"/>
    <dgm:cxn modelId="{E966C2E2-31DA-4761-B8BE-F0FE0C8C20E8}" type="presParOf" srcId="{AD7542D3-065E-4C07-B3BE-66CDC82F9BAD}" destId="{A8325CA5-9BA8-4F00-9C96-B30403DD3FDB}" srcOrd="6" destOrd="0" presId="urn:microsoft.com/office/officeart/2005/8/layout/process2"/>
    <dgm:cxn modelId="{DD99B775-2139-48E7-84AD-F7C88879034C}" type="presParOf" srcId="{AD7542D3-065E-4C07-B3BE-66CDC82F9BAD}" destId="{7BD39DCD-2519-4BD1-A608-256A37397E24}" srcOrd="7" destOrd="0" presId="urn:microsoft.com/office/officeart/2005/8/layout/process2"/>
    <dgm:cxn modelId="{5077284F-BC2D-40C9-911D-1A53285BFFB0}" type="presParOf" srcId="{7BD39DCD-2519-4BD1-A608-256A37397E24}" destId="{900FD389-E4F7-4DC6-B626-69A9B3F003FE}" srcOrd="0" destOrd="0" presId="urn:microsoft.com/office/officeart/2005/8/layout/process2"/>
    <dgm:cxn modelId="{E54B5111-D642-409F-A490-0F18BE03E2D4}" type="presParOf" srcId="{AD7542D3-065E-4C07-B3BE-66CDC82F9BAD}" destId="{B9DE5DC2-D39F-4C35-B47E-7DDC71192F28}" srcOrd="8" destOrd="0" presId="urn:microsoft.com/office/officeart/2005/8/layout/process2"/>
    <dgm:cxn modelId="{109083D5-4F92-46ED-A24E-662E2996622D}" type="presParOf" srcId="{AD7542D3-065E-4C07-B3BE-66CDC82F9BAD}" destId="{1E1985C0-9AA4-44B1-BE52-51394247EB14}" srcOrd="9" destOrd="0" presId="urn:microsoft.com/office/officeart/2005/8/layout/process2"/>
    <dgm:cxn modelId="{7A146ADE-EEA5-405F-8D4D-C72D44FB480F}" type="presParOf" srcId="{1E1985C0-9AA4-44B1-BE52-51394247EB14}" destId="{15BE1FDD-4DBF-47AA-B606-53C894C01395}" srcOrd="0" destOrd="0" presId="urn:microsoft.com/office/officeart/2005/8/layout/process2"/>
    <dgm:cxn modelId="{33048B98-65A8-4CD6-94F0-2B943456B5B7}" type="presParOf" srcId="{AD7542D3-065E-4C07-B3BE-66CDC82F9BAD}" destId="{67E27EA1-63FE-4111-99A7-E41124DEA71B}" srcOrd="10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E5E5-2DA0-452D-93C8-0FCAD85F4E61}" type="datetimeFigureOut">
              <a:rPr lang="en-US" smtClean="0"/>
              <a:pPr/>
              <a:t>1/15/2016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3D95-B271-48F7-ABD2-0DCE8E09B62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en-IN" sz="6000" b="1" i="1" u="sng" dirty="0" smtClean="0"/>
              <a:t>Infection control </a:t>
            </a:r>
            <a:endParaRPr lang="en-IN" sz="60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4857760"/>
            <a:ext cx="6400800" cy="1752600"/>
          </a:xfrm>
        </p:spPr>
        <p:txBody>
          <a:bodyPr>
            <a:normAutofit/>
          </a:bodyPr>
          <a:lstStyle/>
          <a:p>
            <a:r>
              <a:rPr lang="en-IN" sz="4000" b="1" i="1" dirty="0" smtClean="0">
                <a:solidFill>
                  <a:schemeClr val="tx1"/>
                </a:solidFill>
              </a:rPr>
              <a:t>Presented by- </a:t>
            </a:r>
            <a:r>
              <a:rPr lang="en-IN" sz="4000" b="1" i="1" dirty="0" err="1" smtClean="0">
                <a:solidFill>
                  <a:schemeClr val="tx1"/>
                </a:solidFill>
              </a:rPr>
              <a:t>Naren</a:t>
            </a:r>
            <a:r>
              <a:rPr lang="en-IN" sz="4000" b="1" i="1" dirty="0" smtClean="0">
                <a:solidFill>
                  <a:schemeClr val="tx1"/>
                </a:solidFill>
              </a:rPr>
              <a:t> Sharma</a:t>
            </a:r>
          </a:p>
          <a:p>
            <a:r>
              <a:rPr lang="en-IN" sz="4000" b="1" i="1" dirty="0" smtClean="0">
                <a:solidFill>
                  <a:schemeClr val="tx1"/>
                </a:solidFill>
              </a:rPr>
              <a:t>Pg </a:t>
            </a:r>
            <a:r>
              <a:rPr lang="en-IN" sz="4000" b="1" i="1" dirty="0" err="1" smtClean="0">
                <a:solidFill>
                  <a:schemeClr val="tx1"/>
                </a:solidFill>
              </a:rPr>
              <a:t>II</a:t>
            </a:r>
            <a:r>
              <a:rPr lang="en-IN" sz="4000" b="1" i="1" baseline="30000" dirty="0" err="1" smtClean="0">
                <a:solidFill>
                  <a:schemeClr val="tx1"/>
                </a:solidFill>
              </a:rPr>
              <a:t>nd</a:t>
            </a:r>
            <a:r>
              <a:rPr lang="en-IN" sz="4000" b="1" i="1" dirty="0" smtClean="0">
                <a:solidFill>
                  <a:schemeClr val="tx1"/>
                </a:solidFill>
              </a:rPr>
              <a:t> Yr</a:t>
            </a:r>
            <a:endParaRPr lang="en-IN" sz="40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infection-control-sanitizer-squ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2285992"/>
            <a:ext cx="2024050" cy="20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04 0.08925  C -0.049 0.1079  -0.054 0.13587  -0.054 0.16518  C -0.054 0.19848  -0.049 0.22512  -0.04 0.24377  L 0 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2" y="77605"/>
            <a:ext cx="9118617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MODES OF TRANSMISSION: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092332270"/>
              </p:ext>
            </p:extLst>
          </p:nvPr>
        </p:nvGraphicFramePr>
        <p:xfrm>
          <a:off x="928662" y="1285860"/>
          <a:ext cx="7858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472" y="500042"/>
            <a:ext cx="7975610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 OF INFECTION CONTROL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4746045"/>
              </p:ext>
            </p:extLst>
          </p:nvPr>
        </p:nvGraphicFramePr>
        <p:xfrm>
          <a:off x="571473" y="1426989"/>
          <a:ext cx="7975612" cy="51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141669"/>
            <a:ext cx="8248483" cy="914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 TO ACHIEVE INFECTION CONTROL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76437343"/>
              </p:ext>
            </p:extLst>
          </p:nvPr>
        </p:nvGraphicFramePr>
        <p:xfrm>
          <a:off x="500035" y="682580"/>
          <a:ext cx="8248485" cy="598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8662" y="618519"/>
            <a:ext cx="7832733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 HYGIENE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5moments.jpg"/>
          <p:cNvPicPr>
            <a:picLocks noChangeAspect="1"/>
          </p:cNvPicPr>
          <p:nvPr/>
        </p:nvPicPr>
        <p:blipFill>
          <a:blip r:embed="rId2"/>
          <a:srcRect t="22222"/>
          <a:stretch>
            <a:fillRect/>
          </a:stretch>
        </p:blipFill>
        <p:spPr>
          <a:xfrm>
            <a:off x="1500166" y="1357298"/>
            <a:ext cx="642942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/>
              <a:t>Achieved using either a plain or antimicrobial soap and water.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Purpose- Eliminate transient flora and reduce resident flora to prevent introduction of organisms in the operative wound, if gloves become punctured or torn.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Hands must be lathered for at least 10 seconds, rubbing all surfaces and rinsed.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Clean brushes can be used to scrub under and around the nails.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618519"/>
            <a:ext cx="8475675" cy="81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 cleansers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1" y="1500174"/>
            <a:ext cx="6286544" cy="479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CHLORHEXIDINE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sz="2400" dirty="0" smtClean="0"/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ontain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2- 4%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chlorhexidine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gluconate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4% isopropyl alcohol in a detergent solution with a pH of 5.0 to 6.5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POVIDONE IODINE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7.5-10%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povidone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iodine, used as a surgical hand scrub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ALCOHOL HAND RUBS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Ethyl alcohol and isopropyl alcohol are widely used at 70% concentration.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b_file_img_1935_800x700.jpg"/>
          <p:cNvPicPr>
            <a:picLocks noChangeAspect="1"/>
          </p:cNvPicPr>
          <p:nvPr/>
        </p:nvPicPr>
        <p:blipFill>
          <a:blip r:embed="rId2"/>
          <a:srcRect l="31771" r="29948"/>
          <a:stretch>
            <a:fillRect/>
          </a:stretch>
        </p:blipFill>
        <p:spPr>
          <a:xfrm>
            <a:off x="6858016" y="1285860"/>
            <a:ext cx="1643074" cy="2775857"/>
          </a:xfrm>
          <a:prstGeom prst="rect">
            <a:avLst/>
          </a:prstGeom>
        </p:spPr>
      </p:pic>
      <p:pic>
        <p:nvPicPr>
          <p:cNvPr id="7" name="Picture 6" descr="1304951607cl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429132"/>
            <a:ext cx="2211700" cy="22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31820"/>
            <a:ext cx="6357982" cy="649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i="1" u="sng" dirty="0" smtClean="0"/>
              <a:t>OSHA Guidelines</a:t>
            </a:r>
            <a:endParaRPr lang="en-IN" sz="5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/>
              <a:t>HBV immunization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standard precautions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Implement engineering controls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Implement work practice control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Instruction for washing hands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safe handling of needles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Prohibit eating, drinking in contaminated environment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PPE , universal barrier protection </a:t>
            </a:r>
            <a:endParaRPr lang="en-IN" sz="2400" b="1" dirty="0"/>
          </a:p>
        </p:txBody>
      </p:sp>
      <p:pic>
        <p:nvPicPr>
          <p:cNvPr id="5" name="Picture 4" descr="iStock_000017227049Small.jpg"/>
          <p:cNvPicPr>
            <a:picLocks noChangeAspect="1"/>
          </p:cNvPicPr>
          <p:nvPr/>
        </p:nvPicPr>
        <p:blipFill>
          <a:blip r:embed="rId2" cstate="print"/>
          <a:srcRect l="8387" t="2746" r="6451"/>
          <a:stretch>
            <a:fillRect/>
          </a:stretch>
        </p:blipFill>
        <p:spPr>
          <a:xfrm>
            <a:off x="6000760" y="1928802"/>
            <a:ext cx="258459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/>
              <a:t>Correctly use and discard PPE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Attend to housekeeping requirements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Laundering of protective garments used for universal precautions </a:t>
            </a:r>
          </a:p>
          <a:p>
            <a:pPr>
              <a:lnSpc>
                <a:spcPct val="150000"/>
              </a:lnSpc>
            </a:pP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11167" y="619125"/>
            <a:ext cx="8001024" cy="1477963"/>
          </a:xfrm>
        </p:spPr>
        <p:txBody>
          <a:bodyPr/>
          <a:lstStyle/>
          <a:p>
            <a:r>
              <a:rPr lang="en-US" b="1" dirty="0"/>
              <a:t>PERSONAL BARRIER PROTECTION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2249487"/>
            <a:ext cx="8001022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PPE is essential to protect the skin and the mucous membranes of personnel from exposure to infectious or potentially infectious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various barriers are gloves, masks, protective eye wear, surgical head cap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overgarments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 smtClean="0"/>
              <a:t>INTRODUCTION </a:t>
            </a:r>
          </a:p>
          <a:p>
            <a:pPr lvl="0"/>
            <a:r>
              <a:rPr lang="en-US" sz="2400" b="1" dirty="0" smtClean="0"/>
              <a:t>INFECTION</a:t>
            </a:r>
          </a:p>
          <a:p>
            <a:pPr lvl="0"/>
            <a:r>
              <a:rPr lang="en-US" sz="2400" b="1" dirty="0" smtClean="0"/>
              <a:t>TRANSMISSION OF INFECTION </a:t>
            </a:r>
          </a:p>
          <a:p>
            <a:pPr lvl="0"/>
            <a:r>
              <a:rPr lang="en-US" sz="2400" b="1" dirty="0" smtClean="0"/>
              <a:t>MODE OF TRANSMISSION</a:t>
            </a:r>
          </a:p>
          <a:p>
            <a:pPr lvl="0"/>
            <a:r>
              <a:rPr lang="en-US" sz="2400" b="1" dirty="0" smtClean="0"/>
              <a:t>MODE OF INFECTION CONTROL</a:t>
            </a:r>
          </a:p>
          <a:p>
            <a:pPr lvl="0"/>
            <a:r>
              <a:rPr lang="en-US" sz="2400" b="1" dirty="0" smtClean="0"/>
              <a:t>INFECTION CONCERN IN DENTISTRY</a:t>
            </a:r>
          </a:p>
          <a:p>
            <a:pPr lvl="0"/>
            <a:r>
              <a:rPr lang="en-US" sz="2400" b="1" dirty="0" smtClean="0"/>
              <a:t>OBJECTIVES OF INFECTION CONTROL</a:t>
            </a:r>
          </a:p>
          <a:p>
            <a:pPr lvl="0"/>
            <a:r>
              <a:rPr lang="en-US" sz="2400" b="1" dirty="0" smtClean="0"/>
              <a:t>PERSONAL BARRIER PROTECTION</a:t>
            </a:r>
          </a:p>
          <a:p>
            <a:endParaRPr lang="en-US" sz="2400" b="1" dirty="0" smtClean="0"/>
          </a:p>
          <a:p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8596" y="618519"/>
            <a:ext cx="8643998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2249487"/>
            <a:ext cx="8643998" cy="35417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Latex gloves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000504"/>
            <a:ext cx="3008629" cy="2585911"/>
          </a:xfrm>
          <a:prstGeom prst="rect">
            <a:avLst/>
          </a:prstGeom>
        </p:spPr>
      </p:pic>
      <p:pic>
        <p:nvPicPr>
          <p:cNvPr id="7" name="Picture 6" descr="latex300x265-300x2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048147"/>
            <a:ext cx="3000376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7586" y="618519"/>
            <a:ext cx="9905998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Vinyl Gloves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76" y="2071678"/>
            <a:ext cx="3433442" cy="2571768"/>
          </a:xfrm>
          <a:prstGeom prst="rect">
            <a:avLst/>
          </a:prstGeom>
        </p:spPr>
      </p:pic>
      <p:pic>
        <p:nvPicPr>
          <p:cNvPr id="6" name="Picture 5" descr="vinyl-gloves300x265-300x2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000240"/>
            <a:ext cx="3643338" cy="270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/>
              <a:t>Nitrile</a:t>
            </a:r>
            <a:r>
              <a:rPr lang="en-US" b="1" dirty="0"/>
              <a:t> </a:t>
            </a:r>
            <a:r>
              <a:rPr lang="en-US" b="1" dirty="0" smtClean="0"/>
              <a:t>Gloves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6" y="1785927"/>
            <a:ext cx="3746344" cy="3000396"/>
          </a:xfrm>
        </p:spPr>
      </p:pic>
      <p:pic>
        <p:nvPicPr>
          <p:cNvPr id="5" name="Picture 4" descr="nitrile-gloves300x265-300x2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5" y="1785926"/>
            <a:ext cx="3753865" cy="3000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83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8964"/>
            <a:ext cx="7429499" cy="1478570"/>
          </a:xfrm>
        </p:spPr>
        <p:txBody>
          <a:bodyPr/>
          <a:lstStyle/>
          <a:p>
            <a:r>
              <a:rPr lang="en-US" b="1" dirty="0" smtClean="0"/>
              <a:t>Steps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19" y="1287886"/>
            <a:ext cx="5798234" cy="5177307"/>
          </a:xfrm>
        </p:spPr>
      </p:pic>
    </p:spTree>
    <p:extLst>
      <p:ext uri="{BB962C8B-B14F-4D97-AF65-F5344CB8AC3E}">
        <p14:creationId xmlns="" xmlns:p14="http://schemas.microsoft.com/office/powerpoint/2010/main" val="1345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CONTACT DERMATITIS AND LATEX HYPERSENSITIVITY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/>
              <a:t>Contact dermatitis is </a:t>
            </a:r>
            <a:r>
              <a:rPr lang="en-US" sz="2400" b="1" dirty="0" smtClean="0"/>
              <a:t>classified as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I</a:t>
            </a:r>
            <a:r>
              <a:rPr lang="en-US" sz="2400" b="1" dirty="0" smtClean="0"/>
              <a:t>rritant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Allergic</a:t>
            </a:r>
            <a:r>
              <a:rPr lang="en-US" sz="2400" b="1" dirty="0"/>
              <a:t>. 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Latex hypersensitivity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88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PRECAUTIONS TAKEN FOR LATEX ALLERGIC PATIENTS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 aware that latent allergens in the ambient air can cause respiratory or anaphylactic symptoms among persons with latex </a:t>
            </a:r>
            <a:r>
              <a:rPr lang="en-US" sz="2400" b="1" dirty="0" smtClean="0"/>
              <a:t>hypersensitivity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Patients with latex allergy can be scheduled for the first appointment of the day to </a:t>
            </a:r>
            <a:r>
              <a:rPr lang="en-US" sz="2400" b="1" dirty="0" smtClean="0"/>
              <a:t>minimize </a:t>
            </a:r>
            <a:r>
              <a:rPr lang="en-US" sz="2400" b="1" dirty="0"/>
              <a:t>their inadvertent exposure to airborne latex </a:t>
            </a:r>
            <a:r>
              <a:rPr lang="en-US" sz="2400" b="1" dirty="0" smtClean="0"/>
              <a:t>particles</a:t>
            </a:r>
            <a:endParaRPr lang="en-US" sz="2400" b="1" dirty="0"/>
          </a:p>
          <a:p>
            <a:pPr lvl="0">
              <a:lnSpc>
                <a:spcPct val="150000"/>
              </a:lnSpc>
            </a:pPr>
            <a:r>
              <a:rPr lang="en-US" sz="2400" b="1" dirty="0"/>
              <a:t>Have emergency treatment kits with latex free products available at all times.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8346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69" y="1428736"/>
            <a:ext cx="6217461" cy="471011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Surgical masks </a:t>
            </a:r>
            <a:endParaRPr lang="en-US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Procedure/isolation masks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en-US" sz="2800" b="1" i="1" u="sng" dirty="0" smtClean="0"/>
              <a:t>Layers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Outer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Microfiber </a:t>
            </a:r>
            <a:r>
              <a:rPr lang="en-US" sz="2400" b="1" dirty="0"/>
              <a:t>middle </a:t>
            </a:r>
            <a:r>
              <a:rPr lang="en-US" sz="2400" b="1" dirty="0" smtClean="0"/>
              <a:t>layer - </a:t>
            </a:r>
            <a:r>
              <a:rPr lang="en-US" sz="2400" b="1" dirty="0"/>
              <a:t>filter large wearer-generated particles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Soft</a:t>
            </a:r>
            <a:r>
              <a:rPr lang="en-US" sz="2400" b="1" dirty="0"/>
              <a:t>, absorbent inner </a:t>
            </a:r>
            <a:r>
              <a:rPr lang="en-US" sz="2400" b="1" dirty="0" smtClean="0"/>
              <a:t>layer</a:t>
            </a:r>
            <a:r>
              <a:rPr lang="en-US" sz="2400" b="1" dirty="0"/>
              <a:t> </a:t>
            </a:r>
            <a:r>
              <a:rPr lang="en-US" sz="2400" b="1" dirty="0" smtClean="0"/>
              <a:t>- </a:t>
            </a:r>
            <a:r>
              <a:rPr lang="en-US" sz="2400" b="1" dirty="0"/>
              <a:t>absorbs moisture.</a:t>
            </a:r>
            <a:endParaRPr lang="en-US" sz="2400" b="1" dirty="0" smtClean="0"/>
          </a:p>
          <a:p>
            <a:r>
              <a:rPr lang="en-US" sz="2400" b="1" dirty="0" smtClean="0"/>
              <a:t>Available </a:t>
            </a:r>
            <a:r>
              <a:rPr lang="en-US" sz="2400" b="1" dirty="0"/>
              <a:t>in 2 sizes: regular and petite.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000240"/>
            <a:ext cx="2220183" cy="2335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wear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16235"/>
            <a:ext cx="7786742" cy="395597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b="1" dirty="0" smtClean="0"/>
              <a:t>   CAUSES </a:t>
            </a:r>
            <a:r>
              <a:rPr lang="en-US" sz="2400" b="1" dirty="0"/>
              <a:t>OF EYE </a:t>
            </a:r>
            <a:r>
              <a:rPr lang="en-US" sz="2400" b="1" dirty="0" smtClean="0"/>
              <a:t>DAMAGE </a:t>
            </a: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Aerosols and spatter may transmit </a:t>
            </a:r>
            <a:r>
              <a:rPr lang="en-US" sz="2400" b="1" dirty="0" smtClean="0"/>
              <a:t>infection</a:t>
            </a: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Sharp debris projected from mouth while using air turbine </a:t>
            </a:r>
            <a:r>
              <a:rPr lang="en-US" sz="2400" b="1" dirty="0" err="1"/>
              <a:t>handpiece</a:t>
            </a:r>
            <a:r>
              <a:rPr lang="en-US" sz="2400" b="1" dirty="0"/>
              <a:t>, ultrasonic </a:t>
            </a:r>
            <a:r>
              <a:rPr lang="en-US" sz="2400" b="1" dirty="0" err="1"/>
              <a:t>scaler</a:t>
            </a:r>
            <a:r>
              <a:rPr lang="en-US" sz="2400" b="1" dirty="0"/>
              <a:t> may cause eye </a:t>
            </a:r>
            <a:r>
              <a:rPr lang="en-US" sz="2400" b="1" dirty="0" smtClean="0"/>
              <a:t>injury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Injuries to eyes of patients caused by sharp instruments especially in supine position</a:t>
            </a:r>
          </a:p>
        </p:txBody>
      </p:sp>
      <p:pic>
        <p:nvPicPr>
          <p:cNvPr id="4" name="Picture 3" descr="clear-protective-eyewear_src_1.jpg"/>
          <p:cNvPicPr>
            <a:picLocks noChangeAspect="1"/>
          </p:cNvPicPr>
          <p:nvPr/>
        </p:nvPicPr>
        <p:blipFill>
          <a:blip r:embed="rId2"/>
          <a:srcRect l="2722" t="4545" r="2722" b="4545"/>
          <a:stretch>
            <a:fillRect/>
          </a:stretch>
        </p:blipFill>
        <p:spPr>
          <a:xfrm>
            <a:off x="6795508" y="1785926"/>
            <a:ext cx="2062772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2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 smtClean="0"/>
              <a:t>Over garments </a:t>
            </a:r>
            <a:endParaRPr lang="en-IN" b="1" i="1" u="sng" dirty="0"/>
          </a:p>
        </p:txBody>
      </p:sp>
      <p:pic>
        <p:nvPicPr>
          <p:cNvPr id="4" name="Picture 3" descr="Disposable_Hospital_Garments_Surgical_Gown_Isolation_G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31438"/>
            <a:ext cx="4425968" cy="468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192359"/>
              </p:ext>
            </p:extLst>
          </p:nvPr>
        </p:nvGraphicFramePr>
        <p:xfrm>
          <a:off x="1073814" y="759014"/>
          <a:ext cx="7355838" cy="509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919"/>
                <a:gridCol w="3677919"/>
              </a:tblGrid>
              <a:tr h="534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Gown type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Situation and Rationale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095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Cotton/linen, reusable or disposable, long-sleeved isolation gowns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if contamination of uniform or clothing is likely or anticipated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075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Fluid resistant isolation gown or plastic apron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if contamination of uniform or clothing from significant volumes of blood or body fluids is likely or anticipated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3938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Fluid impervious gowns e.g., Gortex®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if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extended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or large volume exposure (e.g., large volume blood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during resuscitation or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surgical assist)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3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EMERGENCY &amp; EXPOSURE INCIDENT PLAN</a:t>
            </a:r>
          </a:p>
          <a:p>
            <a:pPr lvl="0"/>
            <a:r>
              <a:rPr lang="en-US" sz="2400" b="1" dirty="0" smtClean="0"/>
              <a:t>OPERATORY ASEPSIS</a:t>
            </a:r>
          </a:p>
          <a:p>
            <a:pPr lvl="0"/>
            <a:r>
              <a:rPr lang="en-US" sz="2400" b="1" dirty="0" smtClean="0"/>
              <a:t>DISINFECTION</a:t>
            </a:r>
          </a:p>
          <a:p>
            <a:pPr lvl="0"/>
            <a:r>
              <a:rPr lang="en-US" sz="2400" b="1" dirty="0" smtClean="0"/>
              <a:t>INSTRUMENT HANDLING &amp; CLEANING</a:t>
            </a:r>
          </a:p>
          <a:p>
            <a:pPr lvl="0"/>
            <a:r>
              <a:rPr lang="en-US" sz="2400" b="1" dirty="0" smtClean="0"/>
              <a:t>STERILIZATION</a:t>
            </a:r>
          </a:p>
          <a:p>
            <a:pPr lvl="0"/>
            <a:r>
              <a:rPr lang="en-US" sz="2400" b="1" dirty="0" smtClean="0"/>
              <a:t>MONITORS OF STERILIZATON</a:t>
            </a:r>
          </a:p>
          <a:p>
            <a:pPr lvl="0"/>
            <a:r>
              <a:rPr lang="en-US" sz="2400" b="1" dirty="0" smtClean="0"/>
              <a:t>CLINICAL WASTE DISPOSAL</a:t>
            </a:r>
          </a:p>
          <a:p>
            <a:pPr lvl="0"/>
            <a:r>
              <a:rPr lang="en-US" sz="2400" b="1" dirty="0" smtClean="0"/>
              <a:t>STORAGE OF STERILIZED ITEMS </a:t>
            </a:r>
          </a:p>
          <a:p>
            <a:pPr lvl="0"/>
            <a:r>
              <a:rPr lang="en-US" sz="2400" b="1" dirty="0" smtClean="0"/>
              <a:t>HANDPIECE ASEPSIS</a:t>
            </a:r>
          </a:p>
          <a:p>
            <a:pPr lvl="0"/>
            <a:r>
              <a:rPr lang="en-US" sz="2400" b="1" dirty="0" smtClean="0"/>
              <a:t>CONCLUSION</a:t>
            </a:r>
          </a:p>
          <a:p>
            <a:endParaRPr lang="en-US" sz="2400" b="1" dirty="0" smtClean="0"/>
          </a:p>
          <a:p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PRECAUTIONS TO AVOID INJURY EXPOSURE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7429499" cy="44045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Engineering controls are the primary method to reduce exposures to blood from sharp instruments and </a:t>
            </a:r>
            <a:r>
              <a:rPr lang="en-US" sz="2400" b="1" dirty="0" smtClean="0"/>
              <a:t>needles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Work-practice controls establish practices to protect personnel whose responsibilities include handling, using, or processing sharp devices.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4" name="Picture 3" descr="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072074"/>
            <a:ext cx="1729172" cy="171451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ca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1500174"/>
            <a:ext cx="1459671" cy="1214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9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/>
              <a:t>Sharp end of instruments must be pointed away from the hand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Avoid handling large number of sharp devices.</a:t>
            </a:r>
          </a:p>
          <a:p>
            <a:endParaRPr lang="en-IN" sz="2400" dirty="0"/>
          </a:p>
        </p:txBody>
      </p:sp>
      <p:pic>
        <p:nvPicPr>
          <p:cNvPr id="4" name="Picture 3" descr="isolation-precautions-12-638.jpg"/>
          <p:cNvPicPr>
            <a:picLocks noChangeAspect="1"/>
          </p:cNvPicPr>
          <p:nvPr/>
        </p:nvPicPr>
        <p:blipFill>
          <a:blip r:embed="rId2"/>
          <a:srcRect t="17119" b="21816"/>
          <a:stretch>
            <a:fillRect/>
          </a:stretch>
        </p:blipFill>
        <p:spPr>
          <a:xfrm>
            <a:off x="1500166" y="3786190"/>
            <a:ext cx="60769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EMERGENCY &amp; EXPOSURE INCIDENT PLAN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25897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General </a:t>
            </a:r>
            <a:r>
              <a:rPr lang="en-US" sz="2400" b="1" dirty="0"/>
              <a:t>wound care and cleaning.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Counseling of the exposed worker regarding </a:t>
            </a:r>
            <a:r>
              <a:rPr lang="en-US" sz="2400" b="1" dirty="0" smtClean="0"/>
              <a:t>blood borne </a:t>
            </a:r>
            <a:r>
              <a:rPr lang="en-US" sz="2400" b="1" dirty="0"/>
              <a:t>pathogens.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Source patient testing for HBV,HCV and HIV (consent required).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Documentation of the incident and review.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Post exposure </a:t>
            </a:r>
            <a:r>
              <a:rPr lang="en-US" sz="2400" b="1" dirty="0"/>
              <a:t>assessment and prophylaxis for the health care worker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176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285728"/>
            <a:ext cx="8475675" cy="8816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OPERATORY ASEPSIS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071546"/>
            <a:ext cx="8475675" cy="4786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dental operatory, environmental surfaces can become contaminated during patient care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 surfaces, especially ones touched frequently can serve as reservoirs of microbial contamination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of microorganisms from contaminated environmental surfaces to patients occurs primarily through personnel hand contact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1413" y="618519"/>
            <a:ext cx="9905998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Cdc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809533"/>
              </p:ext>
            </p:extLst>
          </p:nvPr>
        </p:nvGraphicFramePr>
        <p:xfrm>
          <a:off x="975246" y="1500175"/>
          <a:ext cx="7740158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079"/>
                <a:gridCol w="3870079"/>
              </a:tblGrid>
              <a:tr h="334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 instrument or item</a:t>
                      </a:r>
                    </a:p>
                  </a:txBody>
                  <a:tcPr marL="68580" marR="68580" marT="0" marB="0"/>
                </a:tc>
              </a:tr>
              <a:tr h="1449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Surgical instruments, periodontal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scalers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scalpel blades, surgical dental burs</a:t>
                      </a:r>
                    </a:p>
                  </a:txBody>
                  <a:tcPr marL="68580" marR="68580" marT="0" marB="0"/>
                </a:tc>
              </a:tr>
              <a:tr h="18957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Semicritical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 mouth mirror, amalgam condenser, reusable dental impression trays, dental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handpieces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2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Noncritical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Radiograph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head/cone,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oximeter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DISINFECTION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b="1" dirty="0" smtClean="0"/>
              <a:t>     Disinfection </a:t>
            </a:r>
            <a:r>
              <a:rPr lang="en-US" sz="2400" b="1" dirty="0"/>
              <a:t>is always at least a two-step </a:t>
            </a:r>
            <a:r>
              <a:rPr lang="en-US" sz="2400" b="1" dirty="0" smtClean="0"/>
              <a:t>procedure</a:t>
            </a:r>
          </a:p>
          <a:p>
            <a:pPr lvl="0">
              <a:lnSpc>
                <a:spcPct val="150000"/>
              </a:lnSpc>
            </a:pPr>
            <a:endParaRPr lang="en-US" sz="2400" b="1" dirty="0"/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Initial </a:t>
            </a:r>
            <a:r>
              <a:rPr lang="en-US" sz="2400" b="1" dirty="0"/>
              <a:t>step 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Second step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4" name="Picture 3" descr="Disinfectant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00372"/>
            <a:ext cx="3389206" cy="2251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6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46188"/>
            <a:ext cx="7429499" cy="382111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b="1" dirty="0" smtClean="0"/>
              <a:t>   The </a:t>
            </a:r>
            <a:r>
              <a:rPr lang="en-US" sz="2400" b="1" dirty="0"/>
              <a:t>ideal disinfectant has the following </a:t>
            </a:r>
            <a:r>
              <a:rPr lang="en-US" sz="2400" b="1" dirty="0" smtClean="0"/>
              <a:t>properties</a:t>
            </a:r>
          </a:p>
          <a:p>
            <a:pPr lvl="0">
              <a:lnSpc>
                <a:spcPct val="150000"/>
              </a:lnSpc>
              <a:buNone/>
            </a:pP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Broad spectrum of activity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Acts rapidly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Non corrosive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Environment friendly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Free </a:t>
            </a:r>
            <a:r>
              <a:rPr lang="en-US" sz="2400" b="1" dirty="0"/>
              <a:t>of volatile organic compounds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Nontoxic &amp; </a:t>
            </a:r>
            <a:r>
              <a:rPr lang="en-US" sz="2400" b="1" dirty="0" err="1"/>
              <a:t>nonstaining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47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45172"/>
            <a:ext cx="8287940" cy="522703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High-level disinfection</a:t>
            </a:r>
            <a:r>
              <a:rPr lang="en-US" sz="2400" b="1" dirty="0"/>
              <a:t>: Disinfection process that inactivates vegetative bacteria, mycobacteria, fungi, and viruses but not necessarily high numbers of bacterial </a:t>
            </a:r>
            <a:r>
              <a:rPr lang="en-US" sz="2400" b="1" dirty="0" smtClean="0"/>
              <a:t>spores</a:t>
            </a:r>
          </a:p>
          <a:p>
            <a:pPr lvl="0">
              <a:lnSpc>
                <a:spcPct val="150000"/>
              </a:lnSpc>
            </a:pPr>
            <a:endParaRPr lang="en-US" sz="2400" b="1" dirty="0"/>
          </a:p>
          <a:p>
            <a:pPr lvl="0">
              <a:lnSpc>
                <a:spcPct val="150000"/>
              </a:lnSpc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Intermediate-level disinfection</a:t>
            </a:r>
            <a:r>
              <a:rPr lang="en-US" sz="2400" b="1" i="1" dirty="0"/>
              <a:t>:</a:t>
            </a:r>
            <a:r>
              <a:rPr lang="en-US" sz="2400" b="1" dirty="0"/>
              <a:t> Disinfection process that inactivates vegetative bacteria, the majority of fungi, mycobacteria, and the majority of </a:t>
            </a:r>
            <a:r>
              <a:rPr lang="en-US" sz="2400" b="1" dirty="0" smtClean="0"/>
              <a:t>viruses</a:t>
            </a:r>
          </a:p>
          <a:p>
            <a:pPr lvl="0">
              <a:lnSpc>
                <a:spcPct val="150000"/>
              </a:lnSpc>
            </a:pPr>
            <a:endParaRPr lang="en-US" sz="2400" b="1" dirty="0"/>
          </a:p>
          <a:p>
            <a:pPr lvl="0">
              <a:lnSpc>
                <a:spcPct val="150000"/>
              </a:lnSpc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Low-level disinfectant</a:t>
            </a:r>
            <a:r>
              <a:rPr lang="en-US" sz="2400" b="1" i="1" dirty="0"/>
              <a:t>:</a:t>
            </a:r>
            <a:r>
              <a:rPr lang="en-US" sz="2400" b="1" dirty="0"/>
              <a:t> Liquid chemical </a:t>
            </a:r>
            <a:r>
              <a:rPr lang="en-US" sz="2400" b="1" dirty="0" smtClean="0"/>
              <a:t>germicide.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8517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CLEANING AND DISINFECTION STRATEGIES FOR BLOOD SPILLS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83" y="1676400"/>
            <a:ext cx="8285559" cy="47371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endParaRPr lang="en-US" sz="2400" b="1" dirty="0" smtClean="0"/>
          </a:p>
          <a:p>
            <a:pPr lvl="0">
              <a:lnSpc>
                <a:spcPct val="150000"/>
              </a:lnSpc>
            </a:pPr>
            <a:r>
              <a:rPr lang="en-US" sz="2400" b="1" dirty="0" smtClean="0"/>
              <a:t>Visible </a:t>
            </a:r>
            <a:r>
              <a:rPr lang="en-US" sz="2400" b="1" dirty="0"/>
              <a:t>organic material should be removed with absorbent </a:t>
            </a:r>
            <a:r>
              <a:rPr lang="en-US" sz="2400" b="1" dirty="0" smtClean="0"/>
              <a:t>material</a:t>
            </a:r>
          </a:p>
          <a:p>
            <a:pPr lvl="0">
              <a:lnSpc>
                <a:spcPct val="150000"/>
              </a:lnSpc>
            </a:pPr>
            <a:endParaRPr lang="en-US" sz="2400" b="1" dirty="0"/>
          </a:p>
          <a:p>
            <a:pPr lvl="0">
              <a:lnSpc>
                <a:spcPct val="150000"/>
              </a:lnSpc>
            </a:pPr>
            <a:r>
              <a:rPr lang="en-US" sz="2400" b="1" dirty="0"/>
              <a:t>Nonporous surfaces should be cleaned and </a:t>
            </a:r>
            <a:r>
              <a:rPr lang="en-US" sz="2400" b="1" dirty="0" smtClean="0"/>
              <a:t>then decontaminated </a:t>
            </a:r>
            <a:r>
              <a:rPr lang="en-US" sz="2400" b="1" dirty="0"/>
              <a:t>with either an hospital disinfectant effective against HBV and </a:t>
            </a:r>
            <a:r>
              <a:rPr lang="en-US" sz="2400" b="1" dirty="0" smtClean="0"/>
              <a:t>HIV</a:t>
            </a:r>
          </a:p>
          <a:p>
            <a:pPr lvl="0"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112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/>
              <a:t>However, if such products are unavailable, a 1:100 dilution of sodium hypochlorite is an inexpensive and effective disinfecting agent.</a:t>
            </a:r>
          </a:p>
          <a:p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425333"/>
            <a:ext cx="8572559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2285992"/>
            <a:ext cx="8572560" cy="37862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Microorganisms are ubiquitous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pathogenic microorganisms cause contamination, infection and decay, it becomes necessary to remove or destroy them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andshake-business-blobs-1E-300x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56" y="1785926"/>
            <a:ext cx="2118486" cy="184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360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PRINCIPLES AND PROCEDURES FOR HANDLING AND CLEANING INSTRUMENTS AFTER TREATMENT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7"/>
            <a:ext cx="8501122" cy="4429156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Safest </a:t>
            </a:r>
            <a:r>
              <a:rPr lang="en-US" sz="2400" b="1" dirty="0"/>
              <a:t>and most efficient </a:t>
            </a:r>
            <a:r>
              <a:rPr lang="en-US" sz="2400" b="1" dirty="0" smtClean="0"/>
              <a:t>procedures </a:t>
            </a:r>
            <a:r>
              <a:rPr lang="en-US" sz="2400" b="1" dirty="0"/>
              <a:t>involve ultrasonic cleaning of used instruments kept in a perforated basket or cassette throughout the cleaning </a:t>
            </a:r>
            <a:r>
              <a:rPr lang="en-US" sz="2400" b="1" dirty="0" smtClean="0"/>
              <a:t>procedure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Used instruments are commonly placed in an anti microbial </a:t>
            </a:r>
            <a:r>
              <a:rPr lang="en-US" sz="2400" b="1" dirty="0" smtClean="0"/>
              <a:t>solution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Next, move the or basket of instruments into an ultrasonic cleaning device, rinse </a:t>
            </a:r>
            <a:r>
              <a:rPr lang="en-US" sz="2400" b="1" dirty="0" smtClean="0"/>
              <a:t>them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Dip instruments likely to rust into a rust inhibitor solution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155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41982"/>
          </a:xfrm>
        </p:spPr>
        <p:txBody>
          <a:bodyPr/>
          <a:lstStyle/>
          <a:p>
            <a:r>
              <a:rPr lang="en-US" b="1" dirty="0"/>
              <a:t>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85926"/>
            <a:ext cx="7429499" cy="448787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 smtClean="0"/>
              <a:t>    Stages </a:t>
            </a:r>
            <a:r>
              <a:rPr lang="en-US" sz="2400" b="1" dirty="0"/>
              <a:t>for instrument </a:t>
            </a:r>
            <a:r>
              <a:rPr lang="en-US" sz="2400" b="1" dirty="0" smtClean="0"/>
              <a:t>sterilization</a:t>
            </a:r>
          </a:p>
          <a:p>
            <a:pPr lvl="0"/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Presoaking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Cleaning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Corrosion control and lubrication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Packaging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Sterilization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Handling sterile instruments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Storage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Distribution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441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48618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Agents used in sterilization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09" y="1485900"/>
            <a:ext cx="3658792" cy="4076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   </a:t>
            </a:r>
            <a:r>
              <a:rPr lang="en-US" sz="2400" b="1" i="1" u="sng" dirty="0" smtClean="0"/>
              <a:t>Physical agents</a:t>
            </a:r>
            <a:endParaRPr lang="en-US" sz="2400" b="1" i="1" u="sng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Sunlight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Dryheat</a:t>
            </a:r>
            <a:endParaRPr lang="en-US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Moist heat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Filtration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Radiation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Ultrasonic and sonic vibrations</a:t>
            </a:r>
          </a:p>
          <a:p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98601"/>
            <a:ext cx="3656408" cy="4076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   </a:t>
            </a:r>
            <a:r>
              <a:rPr lang="en-US" sz="2400" b="1" i="1" u="sng" dirty="0" smtClean="0"/>
              <a:t>Chemical agents</a:t>
            </a:r>
            <a:endParaRPr lang="en-US" sz="2400" b="1" i="1" u="sng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Alcohols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 smtClean="0"/>
              <a:t>Aldehydes</a:t>
            </a:r>
            <a:endParaRPr lang="en-US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Dyes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Halogens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Phenols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Surface-active agents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06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87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four accepted methods of sterilization are 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92909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/>
              <a:t>Steam pressure sterilization (autoclave) 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Chemical vapor pressure sterilization- (</a:t>
            </a:r>
            <a:r>
              <a:rPr lang="en-US" sz="2400" b="1" dirty="0" err="1"/>
              <a:t>chemiclave</a:t>
            </a:r>
            <a:r>
              <a:rPr lang="en-US" sz="2400" b="1" dirty="0"/>
              <a:t>)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Dry heat sterilization (</a:t>
            </a:r>
            <a:r>
              <a:rPr lang="en-US" sz="2400" b="1" dirty="0" err="1"/>
              <a:t>dryclave</a:t>
            </a:r>
            <a:r>
              <a:rPr lang="en-US" sz="2400" b="1" dirty="0"/>
              <a:t>) 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Ethylene oxide sterilization 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851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STEAM PRESSURE STERILIZATION (AUTOCLAVING)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:\Users\shiva shankar\Desktop\infection\07-02_autoclave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57" y="1804988"/>
            <a:ext cx="4970249" cy="451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690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64518"/>
            <a:ext cx="7429499" cy="1478570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474786"/>
            <a:ext cx="3658792" cy="431166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b="1" i="1" dirty="0" smtClean="0"/>
              <a:t>       </a:t>
            </a:r>
            <a:r>
              <a:rPr lang="en-US" sz="2400" b="1" i="1" u="sng" dirty="0" smtClean="0"/>
              <a:t>Advantages</a:t>
            </a:r>
            <a:endParaRPr lang="en-US" sz="2400" b="1" dirty="0" smtClean="0"/>
          </a:p>
          <a:p>
            <a:pPr lvl="0">
              <a:lnSpc>
                <a:spcPct val="150000"/>
              </a:lnSpc>
            </a:pP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Rapid </a:t>
            </a:r>
            <a:r>
              <a:rPr lang="en-US" sz="2400" b="1" dirty="0"/>
              <a:t>and effective method for sterilizing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Dependable </a:t>
            </a:r>
            <a:r>
              <a:rPr lang="en-US" sz="2400" b="1" dirty="0"/>
              <a:t>and economical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verifiable</a:t>
            </a:r>
            <a:r>
              <a:rPr lang="en-US" sz="2400" b="1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74786"/>
            <a:ext cx="3656408" cy="4597420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  <a:buNone/>
            </a:pPr>
            <a:r>
              <a:rPr lang="en-US" sz="2400" b="1" dirty="0" smtClean="0"/>
              <a:t>    </a:t>
            </a:r>
            <a:r>
              <a:rPr lang="en-US" sz="2400" b="1" i="1" u="sng" dirty="0" smtClean="0"/>
              <a:t>Disadvantages</a:t>
            </a:r>
            <a:endParaRPr lang="en-US" sz="2400" b="1" i="1" u="sng" dirty="0"/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/>
              <a:t>Items sensitive to the elevated </a:t>
            </a:r>
            <a:r>
              <a:rPr lang="en-US" sz="2400" b="1" dirty="0" smtClean="0"/>
              <a:t>temperature</a:t>
            </a:r>
            <a:endParaRPr lang="en-US" sz="2400" b="1" dirty="0"/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/>
              <a:t>Rust </a:t>
            </a:r>
            <a:r>
              <a:rPr lang="en-US" sz="2400" b="1" dirty="0"/>
              <a:t>carbon steel instruments and burs. 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/>
              <a:t>Instrument air </a:t>
            </a:r>
            <a:r>
              <a:rPr lang="en-US" sz="2400" b="1" dirty="0"/>
              <a:t>dried  at completion of cycle</a:t>
            </a:r>
          </a:p>
        </p:txBody>
      </p:sp>
    </p:spTree>
    <p:extLst>
      <p:ext uri="{BB962C8B-B14F-4D97-AF65-F5344CB8AC3E}">
        <p14:creationId xmlns="" xmlns:p14="http://schemas.microsoft.com/office/powerpoint/2010/main" val="37355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CHEMICAL VAPOR PRESSURE STERILIZATION (</a:t>
            </a:r>
            <a:r>
              <a:rPr lang="en-US" b="1" dirty="0" err="1"/>
              <a:t>chemiclaving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:\Users\shiva shankar\Desktop\infection\MDT-chemiclave-4000-sterilizer-main-view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52"/>
          <a:stretch/>
        </p:blipFill>
        <p:spPr bwMode="auto">
          <a:xfrm>
            <a:off x="2400301" y="1917702"/>
            <a:ext cx="4171951" cy="3530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041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DRY HEAT STERILIZATION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/>
              <a:t>Conventional Dry Heat Ovens 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Short-Cycle, High-Temperature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6" name="Picture 5" descr="C:\Users\shiva shankar\Desktop\infection\WAYNE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05" y="3001982"/>
            <a:ext cx="3503771" cy="307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151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734" y="285728"/>
            <a:ext cx="3658792" cy="46259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b="1" i="1" dirty="0" smtClean="0"/>
              <a:t>       </a:t>
            </a:r>
            <a:r>
              <a:rPr lang="en-US" sz="2400" b="1" i="1" u="sng" dirty="0" smtClean="0"/>
              <a:t>Advantages</a:t>
            </a: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Carbon steel instruments and burs do not rust, </a:t>
            </a:r>
            <a:r>
              <a:rPr lang="en-US" sz="2400" b="1" dirty="0" smtClean="0"/>
              <a:t>corrode</a:t>
            </a: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 Rapid cycles are possible at high temperatures.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Low initial cost and sterilization is verifiable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642918"/>
            <a:ext cx="3656408" cy="484030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b="1" i="1" dirty="0" smtClean="0"/>
              <a:t>    </a:t>
            </a:r>
            <a:r>
              <a:rPr lang="en-US" sz="2400" b="1" i="1" u="sng" dirty="0" smtClean="0"/>
              <a:t>Disadvantages</a:t>
            </a:r>
            <a:endParaRPr lang="en-US" sz="2400" b="1" i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High temperatures may damage more heat-sensitive </a:t>
            </a:r>
            <a:r>
              <a:rPr lang="en-US" sz="2400" b="1" dirty="0" smtClean="0"/>
              <a:t>items</a:t>
            </a:r>
            <a:endParaRPr lang="en-US" sz="2400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Sterilization cycles are prolonged at the lower temperatures.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/>
              <a:t>Must be calibrated and monitored</a:t>
            </a:r>
          </a:p>
        </p:txBody>
      </p:sp>
    </p:spTree>
    <p:extLst>
      <p:ext uri="{BB962C8B-B14F-4D97-AF65-F5344CB8AC3E}">
        <p14:creationId xmlns="" xmlns:p14="http://schemas.microsoft.com/office/powerpoint/2010/main" val="24006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ETHYLENE OXIDE STERILIZATION (ETO)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29" y="1665288"/>
            <a:ext cx="2718772" cy="4624124"/>
          </a:xfrm>
        </p:spPr>
      </p:pic>
      <p:sp>
        <p:nvSpPr>
          <p:cNvPr id="5" name="TextBox 4"/>
          <p:cNvSpPr txBox="1"/>
          <p:nvPr/>
        </p:nvSpPr>
        <p:spPr>
          <a:xfrm>
            <a:off x="6019801" y="391160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MOBILE FUMIGATOR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9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472" y="270785"/>
            <a:ext cx="8002587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72" y="2000240"/>
            <a:ext cx="8002588" cy="4117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 CONTROL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Also called “exposure control plan” by OSHA is a required office program that is designed to protect personnel against risks of exposure to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STERILIZATION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of a physical or chemical procedure to destroy all microorganisms including substantial numbers of resistant bacterial spores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200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576386"/>
            <a:ext cx="3658792" cy="471013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b="1" i="1" dirty="0" smtClean="0"/>
              <a:t>    </a:t>
            </a:r>
            <a:r>
              <a:rPr lang="en-US" b="1" u="sng" dirty="0" smtClean="0"/>
              <a:t>Advantages</a:t>
            </a:r>
            <a:r>
              <a:rPr lang="en-US" b="1" u="sng" dirty="0"/>
              <a:t>: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Operates effectively at low temperatures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Gas is extremely penetrative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Can be used for sensitive equipment like </a:t>
            </a:r>
            <a:r>
              <a:rPr lang="en-US" b="1" dirty="0" err="1"/>
              <a:t>handpieces</a:t>
            </a:r>
            <a:r>
              <a:rPr lang="en-US" b="1" dirty="0"/>
              <a:t>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Sterilization is verifiable</a:t>
            </a:r>
          </a:p>
          <a:p>
            <a:pPr>
              <a:lnSpc>
                <a:spcPct val="160000"/>
              </a:lnSpc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76386"/>
            <a:ext cx="3656408" cy="471013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b="1" i="1" dirty="0" smtClean="0"/>
              <a:t>   </a:t>
            </a:r>
            <a:r>
              <a:rPr lang="en-US" b="1" u="sng" dirty="0" smtClean="0"/>
              <a:t>Disadvantages</a:t>
            </a:r>
            <a:r>
              <a:rPr lang="en-US" b="1" u="sng" dirty="0"/>
              <a:t>: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Potentially mutagenic and carcinogenic.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Requires aeration chamber ,cycle time lasts hours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Usually only hospital based.</a:t>
            </a:r>
          </a:p>
          <a:p>
            <a:pPr>
              <a:lnSpc>
                <a:spcPct val="16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738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80634"/>
            <a:ext cx="7429499" cy="991344"/>
          </a:xfrm>
        </p:spPr>
        <p:txBody>
          <a:bodyPr/>
          <a:lstStyle/>
          <a:p>
            <a:r>
              <a:rPr lang="en-US" dirty="0" smtClean="0"/>
              <a:t>Gamma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978793"/>
            <a:ext cx="7429499" cy="5112913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i="1" u="sng" dirty="0" smtClean="0"/>
          </a:p>
          <a:p>
            <a:pPr>
              <a:buNone/>
            </a:pPr>
            <a:r>
              <a:rPr lang="en-US" b="1" i="1" dirty="0" smtClean="0"/>
              <a:t>        </a:t>
            </a:r>
            <a:r>
              <a:rPr lang="en-US" b="1" i="1" u="sng" dirty="0" smtClean="0"/>
              <a:t>Benefits: </a:t>
            </a:r>
          </a:p>
          <a:p>
            <a:pPr>
              <a:buNone/>
            </a:pPr>
            <a:endParaRPr lang="en-US" b="1" i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 </a:t>
            </a:r>
            <a:r>
              <a:rPr lang="en-US" sz="2400" b="1" dirty="0" smtClean="0"/>
              <a:t>Precise </a:t>
            </a:r>
            <a:r>
              <a:rPr lang="en-US" sz="2400" b="1" dirty="0"/>
              <a:t>dosing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 </a:t>
            </a:r>
            <a:r>
              <a:rPr lang="en-US" sz="2400" b="1" dirty="0" smtClean="0"/>
              <a:t>Rapid </a:t>
            </a:r>
            <a:r>
              <a:rPr lang="en-US" sz="2400" b="1" dirty="0"/>
              <a:t>processing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 </a:t>
            </a:r>
            <a:r>
              <a:rPr lang="en-US" sz="2400" b="1" dirty="0" smtClean="0"/>
              <a:t>Uniform </a:t>
            </a:r>
            <a:r>
              <a:rPr lang="en-US" sz="2400" b="1" dirty="0"/>
              <a:t>dose distribution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Penetrating </a:t>
            </a:r>
            <a:r>
              <a:rPr lang="en-US" sz="2400" b="1" dirty="0" err="1" smtClean="0"/>
              <a:t>sterlization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Decrease organism survival</a:t>
            </a:r>
            <a:endParaRPr lang="en-US" sz="2400" b="1" dirty="0"/>
          </a:p>
        </p:txBody>
      </p:sp>
      <p:pic>
        <p:nvPicPr>
          <p:cNvPr id="4" name="Picture 3" descr="radiation_pentr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3305175" cy="254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4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Uv</a:t>
            </a:r>
            <a:r>
              <a:rPr lang="en-US" dirty="0" smtClean="0"/>
              <a:t>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65" y="1714488"/>
            <a:ext cx="6071013" cy="49292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Wavelength ranges </a:t>
            </a:r>
            <a:r>
              <a:rPr lang="en-US" sz="2400" b="1" dirty="0"/>
              <a:t>from 328 nm to 210 nm (3280 A to 2100 A</a:t>
            </a:r>
            <a:r>
              <a:rPr lang="en-US" sz="2400" b="1" dirty="0" smtClean="0"/>
              <a:t>). </a:t>
            </a:r>
            <a:r>
              <a:rPr lang="en-US" sz="2400" b="1" dirty="0"/>
              <a:t>Its maximum bactericidal effect occurs at 240–280 </a:t>
            </a:r>
            <a:r>
              <a:rPr lang="en-US" sz="2400" b="1" dirty="0" smtClean="0"/>
              <a:t>nm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Inactivation </a:t>
            </a:r>
            <a:r>
              <a:rPr lang="en-US" sz="2400" b="1" dirty="0"/>
              <a:t>of microorganisms results from destruction of nucleic acid through induction of thymine </a:t>
            </a:r>
            <a:r>
              <a:rPr lang="en-US" sz="2400" b="1" dirty="0" err="1" smtClean="0"/>
              <a:t>dimers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Employed </a:t>
            </a:r>
            <a:r>
              <a:rPr lang="en-US" sz="2400" b="1" dirty="0"/>
              <a:t>in the disinfection of drinking water , air, titanium implants, and contact lenses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</p:txBody>
      </p:sp>
      <p:pic>
        <p:nvPicPr>
          <p:cNvPr id="4" name="Picture 3" descr="Medical_UV_Sterilizer_for_dental_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714488"/>
            <a:ext cx="2198257" cy="3148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0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OTHER STERILIZATION METHODS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786" y="1857364"/>
            <a:ext cx="7716470" cy="428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 smtClean="0"/>
              <a:t>Microwave </a:t>
            </a:r>
          </a:p>
          <a:p>
            <a:r>
              <a:rPr lang="en-US" sz="2400" b="1" dirty="0" smtClean="0"/>
              <a:t>Glass Bead “Sterilizer”   </a:t>
            </a:r>
          </a:p>
          <a:p>
            <a:r>
              <a:rPr lang="en-US" sz="2400" b="1" dirty="0" smtClean="0"/>
              <a:t>Vaporized Hydrogen Peroxide   </a:t>
            </a:r>
          </a:p>
          <a:p>
            <a:r>
              <a:rPr lang="en-US" sz="2400" b="1" dirty="0" smtClean="0"/>
              <a:t>Formaldehyde Steam </a:t>
            </a:r>
          </a:p>
          <a:p>
            <a:r>
              <a:rPr lang="en-US" sz="2400" b="1" dirty="0" smtClean="0"/>
              <a:t>Gaseous Chlorine Dioxide   </a:t>
            </a:r>
          </a:p>
          <a:p>
            <a:r>
              <a:rPr lang="en-US" sz="2400" b="1" dirty="0" smtClean="0"/>
              <a:t>Vaporized </a:t>
            </a:r>
            <a:r>
              <a:rPr lang="en-US" sz="2400" b="1" dirty="0" err="1" smtClean="0"/>
              <a:t>Peracetic</a:t>
            </a:r>
            <a:r>
              <a:rPr lang="en-US" sz="2400" b="1" dirty="0" smtClean="0"/>
              <a:t> Acid </a:t>
            </a:r>
          </a:p>
          <a:p>
            <a:r>
              <a:rPr lang="en-US" sz="2400" b="1" dirty="0" smtClean="0"/>
              <a:t>Infrared radiation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36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STORAGE AND CARE OF STERILE INSTRUMENTS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58345"/>
            <a:ext cx="8501122" cy="43709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Storage areas should be dust proof, dry, well ventilated and easily accessible for routine dental </a:t>
            </a:r>
            <a:r>
              <a:rPr lang="en-US" sz="2400" b="1" dirty="0" smtClean="0"/>
              <a:t>use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Stored </a:t>
            </a:r>
            <a:r>
              <a:rPr lang="en-US" sz="2400" b="1" dirty="0" err="1"/>
              <a:t>atleast</a:t>
            </a:r>
            <a:r>
              <a:rPr lang="en-US" sz="2400" b="1" dirty="0"/>
              <a:t> 8-10 inches from the floor, </a:t>
            </a:r>
            <a:r>
              <a:rPr lang="en-US" sz="2400" b="1" dirty="0" err="1"/>
              <a:t>atleast</a:t>
            </a:r>
            <a:r>
              <a:rPr lang="en-US" sz="2400" b="1" dirty="0"/>
              <a:t> 18 inches from the ceiling, and </a:t>
            </a:r>
            <a:r>
              <a:rPr lang="en-US" sz="2400" b="1" dirty="0" err="1"/>
              <a:t>atleast</a:t>
            </a:r>
            <a:r>
              <a:rPr lang="en-US" sz="2400" b="1" dirty="0"/>
              <a:t> 2 inches from the outside </a:t>
            </a:r>
            <a:r>
              <a:rPr lang="en-US" sz="2400" b="1" dirty="0" smtClean="0"/>
              <a:t>walls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Positioned </a:t>
            </a:r>
            <a:r>
              <a:rPr lang="en-US" sz="2400" b="1" dirty="0"/>
              <a:t>so that packaged items are not crushed, bent, crushed, compressed or punctured.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672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Items are not stored in any location where they can become wet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Outside shipping containers and corrugated cartons should not be used as containers in sterile storage areas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Ultra violet chambers and formalin chambers are now commonly used for storage of instruments.</a:t>
            </a:r>
          </a:p>
          <a:p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HANDPIECE ASEPSIS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2400" b="1" dirty="0" smtClean="0"/>
              <a:t>     Oral fluid contamination problems of rotary equipment and especially the high-speed </a:t>
            </a:r>
            <a:r>
              <a:rPr lang="en-US" sz="2400" b="1" dirty="0" err="1" smtClean="0"/>
              <a:t>handpiece</a:t>
            </a:r>
            <a:r>
              <a:rPr lang="en-US" sz="2400" b="1" dirty="0" smtClean="0"/>
              <a:t> involve: </a:t>
            </a:r>
          </a:p>
          <a:p>
            <a:pPr lvl="0">
              <a:buNone/>
            </a:pPr>
            <a:endParaRPr lang="en-US" sz="2400" b="1" dirty="0" smtClean="0"/>
          </a:p>
          <a:p>
            <a:pPr lvl="0"/>
            <a:r>
              <a:rPr lang="en-US" sz="2400" b="1" dirty="0" smtClean="0"/>
              <a:t>Contamination of hand-piece external surfaces and crevices,</a:t>
            </a:r>
          </a:p>
          <a:p>
            <a:pPr lvl="0"/>
            <a:r>
              <a:rPr lang="en-US" sz="2400" b="1" dirty="0" smtClean="0"/>
              <a:t>Turbine chamber contamination that enters the mouth,  </a:t>
            </a:r>
          </a:p>
          <a:p>
            <a:pPr lvl="0"/>
            <a:r>
              <a:rPr lang="en-US" sz="2400" b="1" dirty="0" smtClean="0"/>
              <a:t>Water spray retraction and aspiration of oral fluids into the water lines of older dental units </a:t>
            </a:r>
          </a:p>
          <a:p>
            <a:pPr lvl="0"/>
            <a:r>
              <a:rPr lang="en-US" sz="2400" b="1" dirty="0" smtClean="0"/>
              <a:t>Growth of environmental aquatic bacteria in water lines</a:t>
            </a:r>
          </a:p>
          <a:p>
            <a:pPr lvl="0"/>
            <a:r>
              <a:rPr lang="en-US" sz="2400" b="1" dirty="0" smtClean="0"/>
              <a:t>Exposure of personnel to spatter and aerosols generated by intraoral use of rotary equipment.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799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HANDPIECE SURFACE CONTAMINATION 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14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" y="1711326"/>
            <a:ext cx="1963341" cy="21621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14b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7" y="1711326"/>
            <a:ext cx="1902619" cy="21621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Content Placeholder 5" descr="15a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15" y="1711325"/>
            <a:ext cx="1206536" cy="21621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 descr="15b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2" y="4260852"/>
            <a:ext cx="1741527" cy="21621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15c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26" y="4341812"/>
            <a:ext cx="1933576" cy="20002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31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42318"/>
            <a:ext cx="7429499" cy="8165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ULTRASONIC </a:t>
            </a:r>
            <a:r>
              <a:rPr lang="en-US" b="1" dirty="0" smtClean="0"/>
              <a:t>SCALERS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95400"/>
            <a:ext cx="7429499" cy="49911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Soak inserts in a container containing 70% isopropyl alcohol for removal of organic debris</a:t>
            </a:r>
          </a:p>
          <a:p>
            <a:endParaRPr lang="en-US" sz="2400" b="1" dirty="0" smtClean="0"/>
          </a:p>
          <a:p>
            <a:pPr lvl="0"/>
            <a:r>
              <a:rPr lang="en-US" sz="2400" b="1" dirty="0"/>
              <a:t>Rinse cleaned inserts thoroughly in warm water to remove all </a:t>
            </a:r>
            <a:r>
              <a:rPr lang="en-US" sz="2400" b="1" dirty="0" smtClean="0"/>
              <a:t>chemicals</a:t>
            </a:r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smtClean="0"/>
              <a:t> As </a:t>
            </a:r>
            <a:r>
              <a:rPr lang="en-US" sz="2400" b="1" dirty="0"/>
              <a:t>a final  rinse, replace the insert into the </a:t>
            </a:r>
            <a:r>
              <a:rPr lang="en-US" sz="2400" b="1" dirty="0" err="1"/>
              <a:t>scaler</a:t>
            </a:r>
            <a:r>
              <a:rPr lang="en-US" sz="2400" b="1" dirty="0"/>
              <a:t> </a:t>
            </a:r>
            <a:r>
              <a:rPr lang="en-US" sz="2400" b="1" dirty="0" err="1"/>
              <a:t>handpiece</a:t>
            </a:r>
            <a:r>
              <a:rPr lang="en-US" sz="2400" b="1" dirty="0"/>
              <a:t> and operate the </a:t>
            </a:r>
            <a:r>
              <a:rPr lang="en-US" sz="2400" b="1" dirty="0" err="1"/>
              <a:t>scaler</a:t>
            </a:r>
            <a:r>
              <a:rPr lang="en-US" sz="2400" b="1" dirty="0"/>
              <a:t> for 10 seconds at the maximum water flow setting to flush out any retained chemicals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938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Dry inserts completely with air syringe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Package in proper wrap, bags, pouches, trays, or cassettes.  Add spore tests and chemical indicators.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Ethylene Oxide is the preferred method of choice</a:t>
            </a:r>
          </a:p>
          <a:p>
            <a:endParaRPr lang="en-US" sz="2400" b="1" dirty="0" smtClean="0"/>
          </a:p>
          <a:p>
            <a:pPr lvl="0"/>
            <a:r>
              <a:rPr lang="en-US" sz="2400" b="1" dirty="0" smtClean="0"/>
              <a:t>Dry heat and chemical vapor methods of sterilization are considered ineffective  methods with risk of damage to materials 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8358" y="618518"/>
            <a:ext cx="8118484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8357" y="399245"/>
            <a:ext cx="8118485" cy="595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STERILE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Free from all living microorganisms; usually described as a probability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DISINFECTION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Destruction of pathogenic and other kinds of microorganisms by physical or chemical means.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/>
              <a:t>Disinfection is a process of removing or killing most, but not all, viable organisms.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WASTE DISPOSAL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87484"/>
            <a:ext cx="7429499" cy="3541714"/>
          </a:xfrm>
        </p:spPr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sz="2400" b="1" dirty="0"/>
              <a:t>: Anatomical </a:t>
            </a:r>
            <a:r>
              <a:rPr lang="en-US" sz="2400" b="1" dirty="0" smtClean="0"/>
              <a:t>waste</a:t>
            </a:r>
            <a:endParaRPr lang="en-US" sz="2400" b="1" dirty="0"/>
          </a:p>
          <a:p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Yellow</a:t>
            </a:r>
            <a:r>
              <a:rPr lang="en-US" sz="2400" b="1" dirty="0"/>
              <a:t>: waste which requires disposal </a:t>
            </a:r>
            <a:r>
              <a:rPr lang="en-US" sz="2400" b="1" dirty="0" smtClean="0"/>
              <a:t>by incineration only</a:t>
            </a:r>
            <a:endParaRPr lang="en-US" sz="2400" b="1" dirty="0"/>
          </a:p>
          <a:p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Black</a:t>
            </a:r>
            <a:r>
              <a:rPr lang="en-US" sz="2400" b="1" dirty="0"/>
              <a:t>: Domestic waste minimum treatment/disposal required is landfill, municipal incineration.</a:t>
            </a:r>
          </a:p>
          <a:p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Blue</a:t>
            </a:r>
            <a:r>
              <a:rPr lang="en-US" sz="2400" b="1" dirty="0" smtClean="0"/>
              <a:t>: medicinal waste for incineration</a:t>
            </a:r>
          </a:p>
          <a:p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White</a:t>
            </a:r>
            <a:r>
              <a:rPr lang="en-US" sz="2400" b="1" dirty="0" smtClean="0"/>
              <a:t>: amalgam waste for recovery.</a:t>
            </a:r>
            <a:endParaRPr lang="en-US" sz="2400" b="1" dirty="0"/>
          </a:p>
        </p:txBody>
      </p:sp>
      <p:pic>
        <p:nvPicPr>
          <p:cNvPr id="6" name="Picture 5" descr="Segregation_bag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50" y="4262458"/>
            <a:ext cx="6191250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52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/>
              <a:t>Pervasive increases in serious transmissible diseases over the last few decades have created global concern and impacted the treatment mode of all health care practitioners.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Emphasis has now expanded to assuring and demonstrating to patients that they are well protected from risks of infectious disease.</a:t>
            </a:r>
          </a:p>
          <a:p>
            <a:pPr lvl="0">
              <a:lnSpc>
                <a:spcPct val="150000"/>
              </a:lnSpc>
            </a:pPr>
            <a:r>
              <a:rPr lang="en-US" sz="2400" b="1" dirty="0"/>
              <a:t>Infection control has helped to allay concerns of the health care personnel and instill confidence and in providing a safe environment for both patient and personnel.  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569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1472" y="940158"/>
            <a:ext cx="8072804" cy="40654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DISINFECTANT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chemical agent used on inanimate objects to destroy  all recognized pathogenic microorganisms, but not necessarily all microbial forms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ASEPSIS: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microbial contamination of living  tissues or sterile materials by excluding, removing or killing microorganisms.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   AEROSOLS :</a:t>
            </a:r>
            <a:r>
              <a:rPr lang="en-IN" sz="2400" b="1" dirty="0" smtClean="0"/>
              <a:t>Invisible particles ranging from 50 mm to approximately 5 mm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400" b="1" dirty="0" smtClean="0"/>
              <a:t>  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MISTS: </a:t>
            </a:r>
            <a:r>
              <a:rPr lang="en-IN" sz="2400" b="1" dirty="0" smtClean="0"/>
              <a:t>Visible in a beam of light consist of droplets estimated to approach or exceed 50 mm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400" b="1" dirty="0" smtClean="0"/>
              <a:t>  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SPATTER:</a:t>
            </a:r>
            <a:r>
              <a:rPr lang="en-IN" sz="2400" b="1" dirty="0" smtClean="0"/>
              <a:t> Particles generally larger than 50 mm and are even visible splashes</a:t>
            </a:r>
            <a:endParaRPr lang="en-I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714884"/>
            <a:ext cx="2967042" cy="19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5786" y="295155"/>
            <a:ext cx="8832865" cy="1478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Transmission of infection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2"/>
          <a:stretch/>
        </p:blipFill>
        <p:spPr>
          <a:xfrm>
            <a:off x="1370344" y="1212913"/>
            <a:ext cx="6396412" cy="543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1943</Words>
  <Application>Microsoft Office PowerPoint</Application>
  <PresentationFormat>On-screen Show (4:3)</PresentationFormat>
  <Paragraphs>327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Infection control </vt:lpstr>
      <vt:lpstr>Contents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OSHA Guidelines</vt:lpstr>
      <vt:lpstr>Slide 18</vt:lpstr>
      <vt:lpstr>PERSONAL BARRIER PROTECTION </vt:lpstr>
      <vt:lpstr>Slide 20</vt:lpstr>
      <vt:lpstr>Slide 21</vt:lpstr>
      <vt:lpstr>Nitrile Gloves </vt:lpstr>
      <vt:lpstr>Steps</vt:lpstr>
      <vt:lpstr>CONTACT DERMATITIS AND LATEX HYPERSENSITIVITY</vt:lpstr>
      <vt:lpstr>PRECAUTIONS TAKEN FOR LATEX ALLERGIC PATIENTS </vt:lpstr>
      <vt:lpstr>Masks</vt:lpstr>
      <vt:lpstr>Eye wear</vt:lpstr>
      <vt:lpstr>Over garments </vt:lpstr>
      <vt:lpstr>Slide 29</vt:lpstr>
      <vt:lpstr>PRECAUTIONS TO AVOID INJURY EXPOSURE </vt:lpstr>
      <vt:lpstr>Slide 31</vt:lpstr>
      <vt:lpstr>EMERGENCY &amp; EXPOSURE INCIDENT PLAN </vt:lpstr>
      <vt:lpstr>Slide 33</vt:lpstr>
      <vt:lpstr>Slide 34</vt:lpstr>
      <vt:lpstr>DISINFECTION </vt:lpstr>
      <vt:lpstr> </vt:lpstr>
      <vt:lpstr> </vt:lpstr>
      <vt:lpstr>CLEANING AND DISINFECTION STRATEGIES FOR BLOOD SPILLS </vt:lpstr>
      <vt:lpstr>Slide 39</vt:lpstr>
      <vt:lpstr>PRINCIPLES AND PROCEDURES FOR HANDLING AND CLEANING INSTRUMENTS AFTER TREATMENT </vt:lpstr>
      <vt:lpstr>STERILIZATION</vt:lpstr>
      <vt:lpstr>Agents used in sterilization </vt:lpstr>
      <vt:lpstr>The four accepted methods of sterilization are : </vt:lpstr>
      <vt:lpstr>STEAM PRESSURE STERILIZATION (AUTOCLAVING) </vt:lpstr>
      <vt:lpstr> </vt:lpstr>
      <vt:lpstr>CHEMICAL VAPOR PRESSURE STERILIZATION (chemiclaving) </vt:lpstr>
      <vt:lpstr>DRY HEAT STERILIZATION </vt:lpstr>
      <vt:lpstr> </vt:lpstr>
      <vt:lpstr>ETHYLENE OXIDE STERILIZATION (ETO) </vt:lpstr>
      <vt:lpstr> </vt:lpstr>
      <vt:lpstr>Gamma radiation</vt:lpstr>
      <vt:lpstr>Uv radiation</vt:lpstr>
      <vt:lpstr>OTHER STERILIZATION METHODS </vt:lpstr>
      <vt:lpstr>STORAGE AND CARE OF STERILE INSTRUMENTS </vt:lpstr>
      <vt:lpstr>Slide 55</vt:lpstr>
      <vt:lpstr>HANDPIECE ASEPSIS </vt:lpstr>
      <vt:lpstr>HANDPIECE SURFACE CONTAMINATION CONTROL </vt:lpstr>
      <vt:lpstr>ULTRASONIC SCALERS </vt:lpstr>
      <vt:lpstr>Slide 59</vt:lpstr>
      <vt:lpstr>CLINICAL WASTE DISPOSAL  </vt:lpstr>
      <vt:lpstr>Slide 61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</dc:title>
  <dc:creator>narensharma0890</dc:creator>
  <cp:lastModifiedBy>narensharma0890</cp:lastModifiedBy>
  <cp:revision>65</cp:revision>
  <dcterms:created xsi:type="dcterms:W3CDTF">2016-01-09T17:49:36Z</dcterms:created>
  <dcterms:modified xsi:type="dcterms:W3CDTF">2016-01-15T08:24:29Z</dcterms:modified>
</cp:coreProperties>
</file>