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91" r:id="rId4"/>
    <p:sldId id="315" r:id="rId5"/>
    <p:sldId id="316" r:id="rId6"/>
    <p:sldId id="317" r:id="rId7"/>
    <p:sldId id="318" r:id="rId8"/>
    <p:sldId id="319" r:id="rId9"/>
    <p:sldId id="322" r:id="rId10"/>
    <p:sldId id="314" r:id="rId11"/>
    <p:sldId id="294" r:id="rId12"/>
    <p:sldId id="296" r:id="rId13"/>
    <p:sldId id="320" r:id="rId14"/>
    <p:sldId id="321" r:id="rId15"/>
    <p:sldId id="289" r:id="rId16"/>
    <p:sldId id="258" r:id="rId17"/>
    <p:sldId id="295" r:id="rId18"/>
    <p:sldId id="259" r:id="rId19"/>
    <p:sldId id="261" r:id="rId20"/>
    <p:sldId id="306" r:id="rId21"/>
    <p:sldId id="297" r:id="rId22"/>
    <p:sldId id="335" r:id="rId23"/>
    <p:sldId id="263" r:id="rId24"/>
    <p:sldId id="307" r:id="rId25"/>
    <p:sldId id="264" r:id="rId26"/>
    <p:sldId id="266" r:id="rId27"/>
    <p:sldId id="323" r:id="rId28"/>
    <p:sldId id="324" r:id="rId29"/>
    <p:sldId id="267" r:id="rId30"/>
    <p:sldId id="309" r:id="rId31"/>
    <p:sldId id="298" r:id="rId32"/>
    <p:sldId id="268" r:id="rId33"/>
    <p:sldId id="269" r:id="rId34"/>
    <p:sldId id="270" r:id="rId35"/>
    <p:sldId id="327" r:id="rId36"/>
    <p:sldId id="328" r:id="rId37"/>
    <p:sldId id="276" r:id="rId38"/>
    <p:sldId id="272" r:id="rId39"/>
    <p:sldId id="299" r:id="rId40"/>
    <p:sldId id="329" r:id="rId41"/>
    <p:sldId id="273" r:id="rId42"/>
    <p:sldId id="274" r:id="rId43"/>
    <p:sldId id="275" r:id="rId44"/>
    <p:sldId id="278" r:id="rId45"/>
    <p:sldId id="279" r:id="rId46"/>
    <p:sldId id="330" r:id="rId47"/>
    <p:sldId id="280" r:id="rId48"/>
    <p:sldId id="281" r:id="rId49"/>
    <p:sldId id="300" r:id="rId50"/>
    <p:sldId id="282" r:id="rId51"/>
    <p:sldId id="331" r:id="rId52"/>
    <p:sldId id="332" r:id="rId53"/>
    <p:sldId id="283" r:id="rId54"/>
    <p:sldId id="333" r:id="rId55"/>
    <p:sldId id="301" r:id="rId56"/>
    <p:sldId id="284" r:id="rId57"/>
    <p:sldId id="334" r:id="rId58"/>
    <p:sldId id="302" r:id="rId59"/>
    <p:sldId id="285" r:id="rId60"/>
    <p:sldId id="311" r:id="rId61"/>
    <p:sldId id="303" r:id="rId62"/>
    <p:sldId id="286" r:id="rId63"/>
    <p:sldId id="304" r:id="rId64"/>
    <p:sldId id="287" r:id="rId65"/>
    <p:sldId id="288" r:id="rId66"/>
    <p:sldId id="305" r:id="rId67"/>
    <p:sldId id="292" r:id="rId68"/>
    <p:sldId id="29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938B0-6C96-4AE5-9BB2-DDEACAF109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7A4CFFAB-1BA3-44F6-8EA2-8C71F3A7BAE5}">
      <dgm:prSet custT="1"/>
      <dgm:spPr/>
      <dgm:t>
        <a:bodyPr/>
        <a:lstStyle/>
        <a:p>
          <a:pPr rtl="0"/>
          <a:r>
            <a:rPr lang="en-IN" sz="2000" b="1" dirty="0" smtClean="0"/>
            <a:t>Department Of Conservative Dentistry And </a:t>
          </a:r>
          <a:r>
            <a:rPr lang="en-IN" sz="2000" b="1" dirty="0" err="1" smtClean="0"/>
            <a:t>Endodontics</a:t>
          </a:r>
          <a:r>
            <a:rPr lang="en-IN" sz="2000" b="1" dirty="0" smtClean="0"/>
            <a:t> </a:t>
          </a:r>
          <a:br>
            <a:rPr lang="en-IN" sz="2000" b="1" dirty="0" smtClean="0"/>
          </a:br>
          <a:r>
            <a:rPr lang="en-IN" sz="2000" b="1" dirty="0" smtClean="0"/>
            <a:t>BDS IV YEAR</a:t>
          </a:r>
          <a:r>
            <a:rPr lang="en-IN" sz="1600" b="1" u="sng" dirty="0" smtClean="0"/>
            <a:t/>
          </a:r>
          <a:br>
            <a:rPr lang="en-IN" sz="1600" b="1" u="sng" dirty="0" smtClean="0"/>
          </a:br>
          <a:endParaRPr lang="en-IN" sz="1600" b="1" u="sng" dirty="0"/>
        </a:p>
      </dgm:t>
    </dgm:pt>
    <dgm:pt modelId="{FEFA156F-7F97-44D1-AD94-6BE3927B5290}" type="parTrans" cxnId="{6347D00B-A0D3-4C5B-8013-06E43ACE4E6F}">
      <dgm:prSet/>
      <dgm:spPr/>
      <dgm:t>
        <a:bodyPr/>
        <a:lstStyle/>
        <a:p>
          <a:endParaRPr lang="en-IN"/>
        </a:p>
      </dgm:t>
    </dgm:pt>
    <dgm:pt modelId="{2FBFFE2E-2C91-4AC6-8E11-0CCD99FF68F0}" type="sibTrans" cxnId="{6347D00B-A0D3-4C5B-8013-06E43ACE4E6F}">
      <dgm:prSet/>
      <dgm:spPr/>
      <dgm:t>
        <a:bodyPr/>
        <a:lstStyle/>
        <a:p>
          <a:endParaRPr lang="en-IN"/>
        </a:p>
      </dgm:t>
    </dgm:pt>
    <dgm:pt modelId="{33C9C696-420D-4C0E-B491-452188837DA8}" type="pres">
      <dgm:prSet presAssocID="{E9C938B0-6C96-4AE5-9BB2-DDEACAF109FC}" presName="linear" presStyleCnt="0">
        <dgm:presLayoutVars>
          <dgm:animLvl val="lvl"/>
          <dgm:resizeHandles val="exact"/>
        </dgm:presLayoutVars>
      </dgm:prSet>
      <dgm:spPr/>
      <dgm:t>
        <a:bodyPr/>
        <a:lstStyle/>
        <a:p>
          <a:endParaRPr lang="en-IN"/>
        </a:p>
      </dgm:t>
    </dgm:pt>
    <dgm:pt modelId="{416AD71C-01B0-4C76-86F3-DCB34922F8FF}" type="pres">
      <dgm:prSet presAssocID="{7A4CFFAB-1BA3-44F6-8EA2-8C71F3A7BAE5}" presName="parentText" presStyleLbl="node1" presStyleIdx="0" presStyleCnt="1" custLinFactNeighborX="520" custLinFactNeighborY="-1534">
        <dgm:presLayoutVars>
          <dgm:chMax val="0"/>
          <dgm:bulletEnabled val="1"/>
        </dgm:presLayoutVars>
      </dgm:prSet>
      <dgm:spPr/>
      <dgm:t>
        <a:bodyPr/>
        <a:lstStyle/>
        <a:p>
          <a:endParaRPr lang="en-IN"/>
        </a:p>
      </dgm:t>
    </dgm:pt>
  </dgm:ptLst>
  <dgm:cxnLst>
    <dgm:cxn modelId="{B4589ADA-5772-4DBA-A004-4EB12B598C51}" type="presOf" srcId="{7A4CFFAB-1BA3-44F6-8EA2-8C71F3A7BAE5}" destId="{416AD71C-01B0-4C76-86F3-DCB34922F8FF}" srcOrd="0" destOrd="0" presId="urn:microsoft.com/office/officeart/2005/8/layout/vList2"/>
    <dgm:cxn modelId="{03342A5A-66E2-4911-AEA0-54A826161210}" type="presOf" srcId="{E9C938B0-6C96-4AE5-9BB2-DDEACAF109FC}" destId="{33C9C696-420D-4C0E-B491-452188837DA8}" srcOrd="0" destOrd="0" presId="urn:microsoft.com/office/officeart/2005/8/layout/vList2"/>
    <dgm:cxn modelId="{6347D00B-A0D3-4C5B-8013-06E43ACE4E6F}" srcId="{E9C938B0-6C96-4AE5-9BB2-DDEACAF109FC}" destId="{7A4CFFAB-1BA3-44F6-8EA2-8C71F3A7BAE5}" srcOrd="0" destOrd="0" parTransId="{FEFA156F-7F97-44D1-AD94-6BE3927B5290}" sibTransId="{2FBFFE2E-2C91-4AC6-8E11-0CCD99FF68F0}"/>
    <dgm:cxn modelId="{482BD547-A80C-4DC2-8FA5-AD968D7B082C}" type="presParOf" srcId="{33C9C696-420D-4C0E-B491-452188837DA8}" destId="{416AD71C-01B0-4C76-86F3-DCB34922F8FF}"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27E4E0C6-ECDA-4629-812C-066D7A6AD55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EE79D12A-5CDD-4B9B-AFAD-797A22E7FAEC}">
      <dgm:prSet/>
      <dgm:spPr/>
      <dgm:t>
        <a:bodyPr/>
        <a:lstStyle/>
        <a:p>
          <a:pPr rtl="0"/>
          <a:r>
            <a:rPr lang="en-IN" b="1" dirty="0" smtClean="0"/>
            <a:t>CLASS III CAVITY PREPARATION FOR COMPOSITE RESIN </a:t>
          </a:r>
          <a:br>
            <a:rPr lang="en-IN" b="1" dirty="0" smtClean="0"/>
          </a:br>
          <a:endParaRPr lang="en-IN" b="1" dirty="0"/>
        </a:p>
      </dgm:t>
    </dgm:pt>
    <dgm:pt modelId="{19D6B9C1-6A16-4FAA-94EA-C669B68710A7}" type="parTrans" cxnId="{D2128782-7783-4BBC-AE75-C5F5B6D8A6F1}">
      <dgm:prSet/>
      <dgm:spPr/>
      <dgm:t>
        <a:bodyPr/>
        <a:lstStyle/>
        <a:p>
          <a:endParaRPr lang="en-IN"/>
        </a:p>
      </dgm:t>
    </dgm:pt>
    <dgm:pt modelId="{36BD2411-DD94-4CF8-AF4A-1A49EDAC74F0}" type="sibTrans" cxnId="{D2128782-7783-4BBC-AE75-C5F5B6D8A6F1}">
      <dgm:prSet/>
      <dgm:spPr/>
      <dgm:t>
        <a:bodyPr/>
        <a:lstStyle/>
        <a:p>
          <a:endParaRPr lang="en-IN"/>
        </a:p>
      </dgm:t>
    </dgm:pt>
    <dgm:pt modelId="{9204CD73-0BF9-49AE-8F5F-273A055F513F}" type="pres">
      <dgm:prSet presAssocID="{27E4E0C6-ECDA-4629-812C-066D7A6AD55B}" presName="linear" presStyleCnt="0">
        <dgm:presLayoutVars>
          <dgm:animLvl val="lvl"/>
          <dgm:resizeHandles val="exact"/>
        </dgm:presLayoutVars>
      </dgm:prSet>
      <dgm:spPr/>
      <dgm:t>
        <a:bodyPr/>
        <a:lstStyle/>
        <a:p>
          <a:endParaRPr lang="en-IN"/>
        </a:p>
      </dgm:t>
    </dgm:pt>
    <dgm:pt modelId="{CBCF5C33-12A3-4E3F-A95F-5255EEF09D46}" type="pres">
      <dgm:prSet presAssocID="{EE79D12A-5CDD-4B9B-AFAD-797A22E7FAEC}" presName="parentText" presStyleLbl="node1" presStyleIdx="0" presStyleCnt="1">
        <dgm:presLayoutVars>
          <dgm:chMax val="0"/>
          <dgm:bulletEnabled val="1"/>
        </dgm:presLayoutVars>
      </dgm:prSet>
      <dgm:spPr/>
      <dgm:t>
        <a:bodyPr/>
        <a:lstStyle/>
        <a:p>
          <a:endParaRPr lang="en-IN"/>
        </a:p>
      </dgm:t>
    </dgm:pt>
  </dgm:ptLst>
  <dgm:cxnLst>
    <dgm:cxn modelId="{7EF8BE12-1E8B-46B4-9018-4A2DFE774CA8}" type="presOf" srcId="{EE79D12A-5CDD-4B9B-AFAD-797A22E7FAEC}" destId="{CBCF5C33-12A3-4E3F-A95F-5255EEF09D46}" srcOrd="0" destOrd="0" presId="urn:microsoft.com/office/officeart/2005/8/layout/vList2"/>
    <dgm:cxn modelId="{B861C767-D1D3-4F58-A899-15FA6ADD8F46}" type="presOf" srcId="{27E4E0C6-ECDA-4629-812C-066D7A6AD55B}" destId="{9204CD73-0BF9-49AE-8F5F-273A055F513F}" srcOrd="0" destOrd="0" presId="urn:microsoft.com/office/officeart/2005/8/layout/vList2"/>
    <dgm:cxn modelId="{D2128782-7783-4BBC-AE75-C5F5B6D8A6F1}" srcId="{27E4E0C6-ECDA-4629-812C-066D7A6AD55B}" destId="{EE79D12A-5CDD-4B9B-AFAD-797A22E7FAEC}" srcOrd="0" destOrd="0" parTransId="{19D6B9C1-6A16-4FAA-94EA-C669B68710A7}" sibTransId="{36BD2411-DD94-4CF8-AF4A-1A49EDAC74F0}"/>
    <dgm:cxn modelId="{C8ECD468-8FC0-469E-8549-890E770C00A2}" type="presParOf" srcId="{9204CD73-0BF9-49AE-8F5F-273A055F513F}" destId="{CBCF5C33-12A3-4E3F-A95F-5255EEF09D46}"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FAD7C346-91B2-4444-A3E6-3BDA9BA6AA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ABE0EAB-D9FF-4B7F-857F-A3DB184C0543}">
      <dgm:prSet/>
      <dgm:spPr/>
      <dgm:t>
        <a:bodyPr/>
        <a:lstStyle/>
        <a:p>
          <a:pPr rtl="0"/>
          <a:r>
            <a:rPr lang="en-US" b="1" dirty="0" smtClean="0"/>
            <a:t>DEFINITION</a:t>
          </a:r>
          <a:endParaRPr lang="en-IN" b="1" dirty="0"/>
        </a:p>
      </dgm:t>
    </dgm:pt>
    <dgm:pt modelId="{85835FAE-3426-40DD-A596-7E24E60C7B35}" type="parTrans" cxnId="{623B41AA-D893-4002-8342-64836BA6C76D}">
      <dgm:prSet/>
      <dgm:spPr/>
      <dgm:t>
        <a:bodyPr/>
        <a:lstStyle/>
        <a:p>
          <a:endParaRPr lang="en-IN"/>
        </a:p>
      </dgm:t>
    </dgm:pt>
    <dgm:pt modelId="{E3E3792D-2E71-4E18-AC36-0D1F602B6000}" type="sibTrans" cxnId="{623B41AA-D893-4002-8342-64836BA6C76D}">
      <dgm:prSet/>
      <dgm:spPr/>
      <dgm:t>
        <a:bodyPr/>
        <a:lstStyle/>
        <a:p>
          <a:endParaRPr lang="en-IN"/>
        </a:p>
      </dgm:t>
    </dgm:pt>
    <dgm:pt modelId="{C6D0BC78-69D2-4DCB-A9F1-0ABA2AF6859F}" type="pres">
      <dgm:prSet presAssocID="{FAD7C346-91B2-4444-A3E6-3BDA9BA6AA5E}" presName="linear" presStyleCnt="0">
        <dgm:presLayoutVars>
          <dgm:animLvl val="lvl"/>
          <dgm:resizeHandles val="exact"/>
        </dgm:presLayoutVars>
      </dgm:prSet>
      <dgm:spPr/>
      <dgm:t>
        <a:bodyPr/>
        <a:lstStyle/>
        <a:p>
          <a:endParaRPr lang="en-IN"/>
        </a:p>
      </dgm:t>
    </dgm:pt>
    <dgm:pt modelId="{1A25703C-70B0-4FC1-994B-012C4CCBB0CC}" type="pres">
      <dgm:prSet presAssocID="{AABE0EAB-D9FF-4B7F-857F-A3DB184C0543}" presName="parentText" presStyleLbl="node1" presStyleIdx="0" presStyleCnt="1">
        <dgm:presLayoutVars>
          <dgm:chMax val="0"/>
          <dgm:bulletEnabled val="1"/>
        </dgm:presLayoutVars>
      </dgm:prSet>
      <dgm:spPr/>
      <dgm:t>
        <a:bodyPr/>
        <a:lstStyle/>
        <a:p>
          <a:endParaRPr lang="en-IN"/>
        </a:p>
      </dgm:t>
    </dgm:pt>
  </dgm:ptLst>
  <dgm:cxnLst>
    <dgm:cxn modelId="{CA94B5C8-9DB5-4398-8408-D3A6B4816EF6}" type="presOf" srcId="{FAD7C346-91B2-4444-A3E6-3BDA9BA6AA5E}" destId="{C6D0BC78-69D2-4DCB-A9F1-0ABA2AF6859F}" srcOrd="0" destOrd="0" presId="urn:microsoft.com/office/officeart/2005/8/layout/vList2"/>
    <dgm:cxn modelId="{623B41AA-D893-4002-8342-64836BA6C76D}" srcId="{FAD7C346-91B2-4444-A3E6-3BDA9BA6AA5E}" destId="{AABE0EAB-D9FF-4B7F-857F-A3DB184C0543}" srcOrd="0" destOrd="0" parTransId="{85835FAE-3426-40DD-A596-7E24E60C7B35}" sibTransId="{E3E3792D-2E71-4E18-AC36-0D1F602B6000}"/>
    <dgm:cxn modelId="{CFE25ACD-261F-47A9-BED0-546C3DA8ADF8}" type="presOf" srcId="{AABE0EAB-D9FF-4B7F-857F-A3DB184C0543}" destId="{1A25703C-70B0-4FC1-994B-012C4CCBB0CC}" srcOrd="0" destOrd="0" presId="urn:microsoft.com/office/officeart/2005/8/layout/vList2"/>
    <dgm:cxn modelId="{EFD0CF56-D84D-4206-8E07-E0A695B04FB6}" type="presParOf" srcId="{C6D0BC78-69D2-4DCB-A9F1-0ABA2AF6859F}" destId="{1A25703C-70B0-4FC1-994B-012C4CCBB0CC}"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17972733-EEDE-4B21-BE8C-CF042B90187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C6333D4C-67E1-4855-98C5-7E0FFFB63E68}">
      <dgm:prSet/>
      <dgm:spPr/>
      <dgm:t>
        <a:bodyPr/>
        <a:lstStyle/>
        <a:p>
          <a:pPr rtl="0"/>
          <a:r>
            <a:rPr lang="en-IN" b="1" dirty="0" smtClean="0"/>
            <a:t>CLINICAL TECHNIQUE FOR DIRECT CLASS III COMPOSITE</a:t>
          </a:r>
          <a:br>
            <a:rPr lang="en-IN" b="1" dirty="0" smtClean="0"/>
          </a:br>
          <a:r>
            <a:rPr lang="en-IN" b="1" dirty="0" smtClean="0"/>
            <a:t>RESTORATIONS</a:t>
          </a:r>
          <a:endParaRPr lang="en-IN" b="1" dirty="0"/>
        </a:p>
      </dgm:t>
    </dgm:pt>
    <dgm:pt modelId="{89BF6E18-4A90-40BC-AE9B-26CB12A53B77}" type="parTrans" cxnId="{0D9E5784-B2BA-49D8-B837-54BAFF1D521E}">
      <dgm:prSet/>
      <dgm:spPr/>
      <dgm:t>
        <a:bodyPr/>
        <a:lstStyle/>
        <a:p>
          <a:endParaRPr lang="en-IN"/>
        </a:p>
      </dgm:t>
    </dgm:pt>
    <dgm:pt modelId="{7A446B77-1FAF-4A5E-BD36-0A0514AC10D8}" type="sibTrans" cxnId="{0D9E5784-B2BA-49D8-B837-54BAFF1D521E}">
      <dgm:prSet/>
      <dgm:spPr/>
      <dgm:t>
        <a:bodyPr/>
        <a:lstStyle/>
        <a:p>
          <a:endParaRPr lang="en-IN"/>
        </a:p>
      </dgm:t>
    </dgm:pt>
    <dgm:pt modelId="{25EEF7D2-CF42-4D93-88DE-BD6AB08DF899}" type="pres">
      <dgm:prSet presAssocID="{17972733-EEDE-4B21-BE8C-CF042B90187B}" presName="linear" presStyleCnt="0">
        <dgm:presLayoutVars>
          <dgm:animLvl val="lvl"/>
          <dgm:resizeHandles val="exact"/>
        </dgm:presLayoutVars>
      </dgm:prSet>
      <dgm:spPr/>
      <dgm:t>
        <a:bodyPr/>
        <a:lstStyle/>
        <a:p>
          <a:endParaRPr lang="en-IN"/>
        </a:p>
      </dgm:t>
    </dgm:pt>
    <dgm:pt modelId="{782AFD2F-147D-4C56-A88E-EA49AB337D2C}" type="pres">
      <dgm:prSet presAssocID="{C6333D4C-67E1-4855-98C5-7E0FFFB63E68}" presName="parentText" presStyleLbl="node1" presStyleIdx="0" presStyleCnt="1">
        <dgm:presLayoutVars>
          <dgm:chMax val="0"/>
          <dgm:bulletEnabled val="1"/>
        </dgm:presLayoutVars>
      </dgm:prSet>
      <dgm:spPr/>
      <dgm:t>
        <a:bodyPr/>
        <a:lstStyle/>
        <a:p>
          <a:endParaRPr lang="en-IN"/>
        </a:p>
      </dgm:t>
    </dgm:pt>
  </dgm:ptLst>
  <dgm:cxnLst>
    <dgm:cxn modelId="{7DCAF9F6-56FE-48A5-A117-CF9AEEC806E1}" type="presOf" srcId="{17972733-EEDE-4B21-BE8C-CF042B90187B}" destId="{25EEF7D2-CF42-4D93-88DE-BD6AB08DF899}" srcOrd="0" destOrd="0" presId="urn:microsoft.com/office/officeart/2005/8/layout/vList2"/>
    <dgm:cxn modelId="{906D6F62-342B-41D1-9DAD-719C9F3B2E15}" type="presOf" srcId="{C6333D4C-67E1-4855-98C5-7E0FFFB63E68}" destId="{782AFD2F-147D-4C56-A88E-EA49AB337D2C}" srcOrd="0" destOrd="0" presId="urn:microsoft.com/office/officeart/2005/8/layout/vList2"/>
    <dgm:cxn modelId="{0D9E5784-B2BA-49D8-B837-54BAFF1D521E}" srcId="{17972733-EEDE-4B21-BE8C-CF042B90187B}" destId="{C6333D4C-67E1-4855-98C5-7E0FFFB63E68}" srcOrd="0" destOrd="0" parTransId="{89BF6E18-4A90-40BC-AE9B-26CB12A53B77}" sibTransId="{7A446B77-1FAF-4A5E-BD36-0A0514AC10D8}"/>
    <dgm:cxn modelId="{16CD6C53-0578-409F-B554-752D2DB34095}" type="presParOf" srcId="{25EEF7D2-CF42-4D93-88DE-BD6AB08DF899}" destId="{782AFD2F-147D-4C56-A88E-EA49AB337D2C}"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A5B7F467-2DC7-467D-9CBB-D90635F5AB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8A9AC78E-E60D-44EA-AEB9-150D4903A9F4}">
      <dgm:prSet custT="1"/>
      <dgm:spPr/>
      <dgm:t>
        <a:bodyPr/>
        <a:lstStyle/>
        <a:p>
          <a:pPr rtl="0"/>
          <a:r>
            <a:rPr lang="en-IN" sz="2000" b="1" dirty="0" smtClean="0"/>
            <a:t>INITIAL CLINICAL PROCEDURES</a:t>
          </a:r>
          <a:endParaRPr lang="en-IN" sz="2000" dirty="0"/>
        </a:p>
      </dgm:t>
    </dgm:pt>
    <dgm:pt modelId="{7471557A-0521-44CA-BF42-C92334812B62}" type="parTrans" cxnId="{1E3E598C-94DF-463C-BC25-93B89F83C87D}">
      <dgm:prSet/>
      <dgm:spPr/>
      <dgm:t>
        <a:bodyPr/>
        <a:lstStyle/>
        <a:p>
          <a:endParaRPr lang="en-IN"/>
        </a:p>
      </dgm:t>
    </dgm:pt>
    <dgm:pt modelId="{3B929A86-F418-42D7-9B49-E659A6A8334B}" type="sibTrans" cxnId="{1E3E598C-94DF-463C-BC25-93B89F83C87D}">
      <dgm:prSet/>
      <dgm:spPr/>
      <dgm:t>
        <a:bodyPr/>
        <a:lstStyle/>
        <a:p>
          <a:endParaRPr lang="en-IN"/>
        </a:p>
      </dgm:t>
    </dgm:pt>
    <dgm:pt modelId="{A08FA8EA-4435-48EA-AE11-CA202C5B0F89}" type="pres">
      <dgm:prSet presAssocID="{A5B7F467-2DC7-467D-9CBB-D90635F5AB4E}" presName="linear" presStyleCnt="0">
        <dgm:presLayoutVars>
          <dgm:animLvl val="lvl"/>
          <dgm:resizeHandles val="exact"/>
        </dgm:presLayoutVars>
      </dgm:prSet>
      <dgm:spPr/>
      <dgm:t>
        <a:bodyPr/>
        <a:lstStyle/>
        <a:p>
          <a:endParaRPr lang="en-IN"/>
        </a:p>
      </dgm:t>
    </dgm:pt>
    <dgm:pt modelId="{B4FA4DD1-4D5E-4FFA-97C2-C9F9ED49F78C}" type="pres">
      <dgm:prSet presAssocID="{8A9AC78E-E60D-44EA-AEB9-150D4903A9F4}" presName="parentText" presStyleLbl="node1" presStyleIdx="0" presStyleCnt="1" custScaleY="70359">
        <dgm:presLayoutVars>
          <dgm:chMax val="0"/>
          <dgm:bulletEnabled val="1"/>
        </dgm:presLayoutVars>
      </dgm:prSet>
      <dgm:spPr/>
      <dgm:t>
        <a:bodyPr/>
        <a:lstStyle/>
        <a:p>
          <a:endParaRPr lang="en-IN"/>
        </a:p>
      </dgm:t>
    </dgm:pt>
  </dgm:ptLst>
  <dgm:cxnLst>
    <dgm:cxn modelId="{5BCB082F-D2DC-48CE-B84F-B5B6FD077A47}" type="presOf" srcId="{A5B7F467-2DC7-467D-9CBB-D90635F5AB4E}" destId="{A08FA8EA-4435-48EA-AE11-CA202C5B0F89}" srcOrd="0" destOrd="0" presId="urn:microsoft.com/office/officeart/2005/8/layout/vList2"/>
    <dgm:cxn modelId="{E19DE6B8-3C2F-4775-8AEB-E748A78457DF}" type="presOf" srcId="{8A9AC78E-E60D-44EA-AEB9-150D4903A9F4}" destId="{B4FA4DD1-4D5E-4FFA-97C2-C9F9ED49F78C}" srcOrd="0" destOrd="0" presId="urn:microsoft.com/office/officeart/2005/8/layout/vList2"/>
    <dgm:cxn modelId="{1E3E598C-94DF-463C-BC25-93B89F83C87D}" srcId="{A5B7F467-2DC7-467D-9CBB-D90635F5AB4E}" destId="{8A9AC78E-E60D-44EA-AEB9-150D4903A9F4}" srcOrd="0" destOrd="0" parTransId="{7471557A-0521-44CA-BF42-C92334812B62}" sibTransId="{3B929A86-F418-42D7-9B49-E659A6A8334B}"/>
    <dgm:cxn modelId="{85641300-AC9A-4EB5-B407-31EE042F3C9A}" type="presParOf" srcId="{A08FA8EA-4435-48EA-AE11-CA202C5B0F89}" destId="{B4FA4DD1-4D5E-4FFA-97C2-C9F9ED49F78C}"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38028BA8-847E-4B7F-9C5D-FA3796191B57}"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IN"/>
        </a:p>
      </dgm:t>
    </dgm:pt>
    <dgm:pt modelId="{74038C17-058D-4BBB-B5D0-799BA27CF0E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dirty="0" smtClean="0"/>
            <a:t>conventional</a:t>
          </a:r>
          <a:endParaRPr lang="en-IN" dirty="0"/>
        </a:p>
      </dgm:t>
    </dgm:pt>
    <dgm:pt modelId="{CEA04DB2-ED5C-4466-8F6D-0CFA153CA471}" type="parTrans" cxnId="{84311204-8074-42B6-AEE5-976ED4195C3C}">
      <dgm:prSet/>
      <dgm:spPr/>
      <dgm:t>
        <a:bodyPr/>
        <a:lstStyle/>
        <a:p>
          <a:endParaRPr lang="en-IN"/>
        </a:p>
      </dgm:t>
    </dgm:pt>
    <dgm:pt modelId="{A87CEAA5-D7E2-49B6-91D0-D6DB3EF6FC88}" type="sibTrans" cxnId="{84311204-8074-42B6-AEE5-976ED4195C3C}">
      <dgm:prSet/>
      <dgm:spPr/>
      <dgm:t>
        <a:bodyPr/>
        <a:lstStyle/>
        <a:p>
          <a:endParaRPr lang="en-IN"/>
        </a:p>
      </dgm:t>
    </dgm:pt>
    <dgm:pt modelId="{57BD9C23-E2C7-4FE8-BDC0-70B110C9F59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sz="2400" dirty="0" smtClean="0"/>
            <a:t>Modified</a:t>
          </a:r>
          <a:r>
            <a:rPr lang="en-IN" sz="3200" dirty="0" smtClean="0"/>
            <a:t> </a:t>
          </a:r>
          <a:endParaRPr lang="en-IN" sz="3200" dirty="0"/>
        </a:p>
      </dgm:t>
    </dgm:pt>
    <dgm:pt modelId="{D36145F5-9FD2-42A2-8007-3AB59A4F983B}" type="parTrans" cxnId="{25EDB18D-4F38-48C7-B1E2-C9A36F927BD0}">
      <dgm:prSet/>
      <dgm:spPr/>
      <dgm:t>
        <a:bodyPr/>
        <a:lstStyle/>
        <a:p>
          <a:endParaRPr lang="en-IN"/>
        </a:p>
      </dgm:t>
    </dgm:pt>
    <dgm:pt modelId="{D1708570-6DCD-43AC-AFB2-E9AC7A7DE1DA}" type="sibTrans" cxnId="{25EDB18D-4F38-48C7-B1E2-C9A36F927BD0}">
      <dgm:prSet/>
      <dgm:spPr/>
      <dgm:t>
        <a:bodyPr/>
        <a:lstStyle/>
        <a:p>
          <a:endParaRPr lang="en-IN"/>
        </a:p>
      </dgm:t>
    </dgm:pt>
    <dgm:pt modelId="{AB429522-1957-4C70-98CE-5B4B0ECCF9E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IN" dirty="0" err="1" smtClean="0"/>
            <a:t>Beveled</a:t>
          </a:r>
          <a:r>
            <a:rPr lang="en-IN" dirty="0" smtClean="0"/>
            <a:t> conventional</a:t>
          </a:r>
          <a:endParaRPr lang="en-IN" dirty="0"/>
        </a:p>
      </dgm:t>
    </dgm:pt>
    <dgm:pt modelId="{223266ED-398D-410C-9669-A9C78C8C548F}" type="parTrans" cxnId="{34F145E3-CDB6-4451-BF69-4ABC899D3649}">
      <dgm:prSet/>
      <dgm:spPr/>
      <dgm:t>
        <a:bodyPr/>
        <a:lstStyle/>
        <a:p>
          <a:endParaRPr lang="en-IN"/>
        </a:p>
      </dgm:t>
    </dgm:pt>
    <dgm:pt modelId="{6815D71D-C147-4FB4-AB27-DFB85572F0CB}" type="sibTrans" cxnId="{34F145E3-CDB6-4451-BF69-4ABC899D3649}">
      <dgm:prSet/>
      <dgm:spPr/>
      <dgm:t>
        <a:bodyPr/>
        <a:lstStyle/>
        <a:p>
          <a:endParaRPr lang="en-IN"/>
        </a:p>
      </dgm:t>
    </dgm:pt>
    <dgm:pt modelId="{4A5D2962-FEC1-46AE-89BE-C3AD122FA724}">
      <dgm:prSet phldrT="[Text]"/>
      <dgm:spPr/>
      <dgm:t>
        <a:bodyPr/>
        <a:lstStyle/>
        <a:p>
          <a:r>
            <a:rPr lang="en-IN" smtClean="0"/>
            <a:t>Types of tooth preparation </a:t>
          </a:r>
          <a:endParaRPr lang="en-IN" dirty="0"/>
        </a:p>
      </dgm:t>
    </dgm:pt>
    <dgm:pt modelId="{7BA97ADB-21D2-45D9-BD46-27A07DDCB801}" type="sibTrans" cxnId="{A38A8374-4195-4483-A8F1-0BB518FB2FC8}">
      <dgm:prSet/>
      <dgm:spPr/>
      <dgm:t>
        <a:bodyPr/>
        <a:lstStyle/>
        <a:p>
          <a:endParaRPr lang="en-IN"/>
        </a:p>
      </dgm:t>
    </dgm:pt>
    <dgm:pt modelId="{D8984ED0-D542-459B-87DE-7EF421B0FC06}" type="parTrans" cxnId="{A38A8374-4195-4483-A8F1-0BB518FB2FC8}">
      <dgm:prSet/>
      <dgm:spPr/>
      <dgm:t>
        <a:bodyPr/>
        <a:lstStyle/>
        <a:p>
          <a:endParaRPr lang="en-IN"/>
        </a:p>
      </dgm:t>
    </dgm:pt>
    <dgm:pt modelId="{A63A3C36-EB09-42FD-9734-62B16C4B3C84}" type="pres">
      <dgm:prSet presAssocID="{38028BA8-847E-4B7F-9C5D-FA3796191B57}" presName="Name0" presStyleCnt="0">
        <dgm:presLayoutVars>
          <dgm:chMax val="1"/>
          <dgm:chPref val="1"/>
          <dgm:dir/>
          <dgm:animOne val="branch"/>
          <dgm:animLvl val="lvl"/>
        </dgm:presLayoutVars>
      </dgm:prSet>
      <dgm:spPr/>
      <dgm:t>
        <a:bodyPr/>
        <a:lstStyle/>
        <a:p>
          <a:endParaRPr lang="en-IN"/>
        </a:p>
      </dgm:t>
    </dgm:pt>
    <dgm:pt modelId="{5570FAA4-C778-4677-8818-304902BDEE38}" type="pres">
      <dgm:prSet presAssocID="{4A5D2962-FEC1-46AE-89BE-C3AD122FA724}" presName="singleCycle" presStyleCnt="0"/>
      <dgm:spPr/>
    </dgm:pt>
    <dgm:pt modelId="{085C0F54-888F-4171-B986-FE7ACF6FB891}" type="pres">
      <dgm:prSet presAssocID="{4A5D2962-FEC1-46AE-89BE-C3AD122FA724}" presName="singleCenter" presStyleLbl="node1" presStyleIdx="0" presStyleCnt="4" custScaleX="101239" custScaleY="140382">
        <dgm:presLayoutVars>
          <dgm:chMax val="7"/>
          <dgm:chPref val="7"/>
        </dgm:presLayoutVars>
      </dgm:prSet>
      <dgm:spPr/>
      <dgm:t>
        <a:bodyPr/>
        <a:lstStyle/>
        <a:p>
          <a:endParaRPr lang="en-IN"/>
        </a:p>
      </dgm:t>
    </dgm:pt>
    <dgm:pt modelId="{F8A43E92-A650-4B07-9470-355A1C3138E2}" type="pres">
      <dgm:prSet presAssocID="{CEA04DB2-ED5C-4466-8F6D-0CFA153CA471}" presName="Name56" presStyleLbl="parChTrans1D2" presStyleIdx="0" presStyleCnt="3"/>
      <dgm:spPr/>
      <dgm:t>
        <a:bodyPr/>
        <a:lstStyle/>
        <a:p>
          <a:endParaRPr lang="en-IN"/>
        </a:p>
      </dgm:t>
    </dgm:pt>
    <dgm:pt modelId="{580F2EDE-183B-4A9F-8346-899B7B97F98D}" type="pres">
      <dgm:prSet presAssocID="{74038C17-058D-4BBB-B5D0-799BA27CF0E6}" presName="text0" presStyleLbl="node1" presStyleIdx="1" presStyleCnt="4" custScaleX="213296" custScaleY="105962">
        <dgm:presLayoutVars>
          <dgm:bulletEnabled val="1"/>
        </dgm:presLayoutVars>
      </dgm:prSet>
      <dgm:spPr/>
      <dgm:t>
        <a:bodyPr/>
        <a:lstStyle/>
        <a:p>
          <a:endParaRPr lang="en-IN"/>
        </a:p>
      </dgm:t>
    </dgm:pt>
    <dgm:pt modelId="{54AA872E-6648-45F3-9A92-A90B22CBE639}" type="pres">
      <dgm:prSet presAssocID="{D36145F5-9FD2-42A2-8007-3AB59A4F983B}" presName="Name56" presStyleLbl="parChTrans1D2" presStyleIdx="1" presStyleCnt="3"/>
      <dgm:spPr/>
      <dgm:t>
        <a:bodyPr/>
        <a:lstStyle/>
        <a:p>
          <a:endParaRPr lang="en-IN"/>
        </a:p>
      </dgm:t>
    </dgm:pt>
    <dgm:pt modelId="{38FBB935-08AD-4CAE-AE4C-567D088C9918}" type="pres">
      <dgm:prSet presAssocID="{57BD9C23-E2C7-4FE8-BDC0-70B110C9F595}" presName="text0" presStyleLbl="node1" presStyleIdx="2" presStyleCnt="4" custScaleX="180499" custScaleY="134178">
        <dgm:presLayoutVars>
          <dgm:bulletEnabled val="1"/>
        </dgm:presLayoutVars>
      </dgm:prSet>
      <dgm:spPr/>
      <dgm:t>
        <a:bodyPr/>
        <a:lstStyle/>
        <a:p>
          <a:endParaRPr lang="en-IN"/>
        </a:p>
      </dgm:t>
    </dgm:pt>
    <dgm:pt modelId="{1A829788-2AFD-4373-9FD1-E711DDBF6A62}" type="pres">
      <dgm:prSet presAssocID="{223266ED-398D-410C-9669-A9C78C8C548F}" presName="Name56" presStyleLbl="parChTrans1D2" presStyleIdx="2" presStyleCnt="3"/>
      <dgm:spPr/>
      <dgm:t>
        <a:bodyPr/>
        <a:lstStyle/>
        <a:p>
          <a:endParaRPr lang="en-IN"/>
        </a:p>
      </dgm:t>
    </dgm:pt>
    <dgm:pt modelId="{C60FF8DC-7617-466A-9033-FCDC86B8CB8F}" type="pres">
      <dgm:prSet presAssocID="{AB429522-1957-4C70-98CE-5B4B0ECCF9E2}" presName="text0" presStyleLbl="node1" presStyleIdx="3" presStyleCnt="4" custScaleX="176365" custScaleY="131197">
        <dgm:presLayoutVars>
          <dgm:bulletEnabled val="1"/>
        </dgm:presLayoutVars>
      </dgm:prSet>
      <dgm:spPr/>
      <dgm:t>
        <a:bodyPr/>
        <a:lstStyle/>
        <a:p>
          <a:endParaRPr lang="en-IN"/>
        </a:p>
      </dgm:t>
    </dgm:pt>
  </dgm:ptLst>
  <dgm:cxnLst>
    <dgm:cxn modelId="{9A462308-BEC1-4C53-93F5-66B2B3F5D296}" type="presOf" srcId="{4A5D2962-FEC1-46AE-89BE-C3AD122FA724}" destId="{085C0F54-888F-4171-B986-FE7ACF6FB891}" srcOrd="0" destOrd="0" presId="urn:microsoft.com/office/officeart/2008/layout/RadialCluster"/>
    <dgm:cxn modelId="{34F145E3-CDB6-4451-BF69-4ABC899D3649}" srcId="{4A5D2962-FEC1-46AE-89BE-C3AD122FA724}" destId="{AB429522-1957-4C70-98CE-5B4B0ECCF9E2}" srcOrd="2" destOrd="0" parTransId="{223266ED-398D-410C-9669-A9C78C8C548F}" sibTransId="{6815D71D-C147-4FB4-AB27-DFB85572F0CB}"/>
    <dgm:cxn modelId="{A313C8DA-E36A-45C3-A32E-9B22D1F07564}" type="presOf" srcId="{223266ED-398D-410C-9669-A9C78C8C548F}" destId="{1A829788-2AFD-4373-9FD1-E711DDBF6A62}" srcOrd="0" destOrd="0" presId="urn:microsoft.com/office/officeart/2008/layout/RadialCluster"/>
    <dgm:cxn modelId="{25EDB18D-4F38-48C7-B1E2-C9A36F927BD0}" srcId="{4A5D2962-FEC1-46AE-89BE-C3AD122FA724}" destId="{57BD9C23-E2C7-4FE8-BDC0-70B110C9F595}" srcOrd="1" destOrd="0" parTransId="{D36145F5-9FD2-42A2-8007-3AB59A4F983B}" sibTransId="{D1708570-6DCD-43AC-AFB2-E9AC7A7DE1DA}"/>
    <dgm:cxn modelId="{A38A8374-4195-4483-A8F1-0BB518FB2FC8}" srcId="{38028BA8-847E-4B7F-9C5D-FA3796191B57}" destId="{4A5D2962-FEC1-46AE-89BE-C3AD122FA724}" srcOrd="0" destOrd="0" parTransId="{D8984ED0-D542-459B-87DE-7EF421B0FC06}" sibTransId="{7BA97ADB-21D2-45D9-BD46-27A07DDCB801}"/>
    <dgm:cxn modelId="{725FCA4A-9C6C-4FF3-A7B8-D7236C3217AB}" type="presOf" srcId="{57BD9C23-E2C7-4FE8-BDC0-70B110C9F595}" destId="{38FBB935-08AD-4CAE-AE4C-567D088C9918}" srcOrd="0" destOrd="0" presId="urn:microsoft.com/office/officeart/2008/layout/RadialCluster"/>
    <dgm:cxn modelId="{EEA1447A-CC6A-4ED4-A95F-A91EEA930795}" type="presOf" srcId="{74038C17-058D-4BBB-B5D0-799BA27CF0E6}" destId="{580F2EDE-183B-4A9F-8346-899B7B97F98D}" srcOrd="0" destOrd="0" presId="urn:microsoft.com/office/officeart/2008/layout/RadialCluster"/>
    <dgm:cxn modelId="{84311204-8074-42B6-AEE5-976ED4195C3C}" srcId="{4A5D2962-FEC1-46AE-89BE-C3AD122FA724}" destId="{74038C17-058D-4BBB-B5D0-799BA27CF0E6}" srcOrd="0" destOrd="0" parTransId="{CEA04DB2-ED5C-4466-8F6D-0CFA153CA471}" sibTransId="{A87CEAA5-D7E2-49B6-91D0-D6DB3EF6FC88}"/>
    <dgm:cxn modelId="{F44C5A2A-371A-477B-B110-AEAC0DCE480F}" type="presOf" srcId="{CEA04DB2-ED5C-4466-8F6D-0CFA153CA471}" destId="{F8A43E92-A650-4B07-9470-355A1C3138E2}" srcOrd="0" destOrd="0" presId="urn:microsoft.com/office/officeart/2008/layout/RadialCluster"/>
    <dgm:cxn modelId="{D2C01EED-6B53-46BC-B366-DE3666FD0603}" type="presOf" srcId="{AB429522-1957-4C70-98CE-5B4B0ECCF9E2}" destId="{C60FF8DC-7617-466A-9033-FCDC86B8CB8F}" srcOrd="0" destOrd="0" presId="urn:microsoft.com/office/officeart/2008/layout/RadialCluster"/>
    <dgm:cxn modelId="{14265550-ABA2-461F-93F6-3B6CCD256B30}" type="presOf" srcId="{38028BA8-847E-4B7F-9C5D-FA3796191B57}" destId="{A63A3C36-EB09-42FD-9734-62B16C4B3C84}" srcOrd="0" destOrd="0" presId="urn:microsoft.com/office/officeart/2008/layout/RadialCluster"/>
    <dgm:cxn modelId="{FBAB3425-9F10-478C-ABCF-820F7601556C}" type="presOf" srcId="{D36145F5-9FD2-42A2-8007-3AB59A4F983B}" destId="{54AA872E-6648-45F3-9A92-A90B22CBE639}" srcOrd="0" destOrd="0" presId="urn:microsoft.com/office/officeart/2008/layout/RadialCluster"/>
    <dgm:cxn modelId="{A4DDA4CF-F3B6-491C-B7A1-A75DE96C1CD9}" type="presParOf" srcId="{A63A3C36-EB09-42FD-9734-62B16C4B3C84}" destId="{5570FAA4-C778-4677-8818-304902BDEE38}" srcOrd="0" destOrd="0" presId="urn:microsoft.com/office/officeart/2008/layout/RadialCluster"/>
    <dgm:cxn modelId="{447CDABC-5F66-4EA9-A202-8F6187B933B4}" type="presParOf" srcId="{5570FAA4-C778-4677-8818-304902BDEE38}" destId="{085C0F54-888F-4171-B986-FE7ACF6FB891}" srcOrd="0" destOrd="0" presId="urn:microsoft.com/office/officeart/2008/layout/RadialCluster"/>
    <dgm:cxn modelId="{9BD6CECD-0381-4B5D-92B4-945A131B92C7}" type="presParOf" srcId="{5570FAA4-C778-4677-8818-304902BDEE38}" destId="{F8A43E92-A650-4B07-9470-355A1C3138E2}" srcOrd="1" destOrd="0" presId="urn:microsoft.com/office/officeart/2008/layout/RadialCluster"/>
    <dgm:cxn modelId="{976F2C99-678D-4CC1-8CE1-C2E46230454D}" type="presParOf" srcId="{5570FAA4-C778-4677-8818-304902BDEE38}" destId="{580F2EDE-183B-4A9F-8346-899B7B97F98D}" srcOrd="2" destOrd="0" presId="urn:microsoft.com/office/officeart/2008/layout/RadialCluster"/>
    <dgm:cxn modelId="{C1EEE02D-B0AC-40D3-A344-2CBC973D4BBA}" type="presParOf" srcId="{5570FAA4-C778-4677-8818-304902BDEE38}" destId="{54AA872E-6648-45F3-9A92-A90B22CBE639}" srcOrd="3" destOrd="0" presId="urn:microsoft.com/office/officeart/2008/layout/RadialCluster"/>
    <dgm:cxn modelId="{4EE5BE11-C9D6-4735-AEE8-96B2A3D862B9}" type="presParOf" srcId="{5570FAA4-C778-4677-8818-304902BDEE38}" destId="{38FBB935-08AD-4CAE-AE4C-567D088C9918}" srcOrd="4" destOrd="0" presId="urn:microsoft.com/office/officeart/2008/layout/RadialCluster"/>
    <dgm:cxn modelId="{8E325E51-1767-42A8-BC34-82889D3BDAFF}" type="presParOf" srcId="{5570FAA4-C778-4677-8818-304902BDEE38}" destId="{1A829788-2AFD-4373-9FD1-E711DDBF6A62}" srcOrd="5" destOrd="0" presId="urn:microsoft.com/office/officeart/2008/layout/RadialCluster"/>
    <dgm:cxn modelId="{2D4AE2AE-680A-4C55-9362-A4C04C832540}" type="presParOf" srcId="{5570FAA4-C778-4677-8818-304902BDEE38}" destId="{C60FF8DC-7617-466A-9033-FCDC86B8CB8F}"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A631A1-6E15-4E20-BD0D-403FBD60D0A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408A36CB-4047-461A-9962-D33667190040}">
      <dgm:prSet/>
      <dgm:spPr/>
      <dgm:t>
        <a:bodyPr/>
        <a:lstStyle/>
        <a:p>
          <a:pPr rtl="0"/>
          <a:r>
            <a:rPr lang="en-IN" b="1" dirty="0" smtClean="0"/>
            <a:t>Conventional Class III Tooth Preparation</a:t>
          </a:r>
          <a:endParaRPr lang="en-IN" b="1" dirty="0"/>
        </a:p>
      </dgm:t>
    </dgm:pt>
    <dgm:pt modelId="{9375AD07-8960-4914-8636-44C3A32C3C5A}" type="parTrans" cxnId="{DDACDF42-921A-4AB1-AB3D-8006FA07D97F}">
      <dgm:prSet/>
      <dgm:spPr/>
      <dgm:t>
        <a:bodyPr/>
        <a:lstStyle/>
        <a:p>
          <a:endParaRPr lang="en-IN"/>
        </a:p>
      </dgm:t>
    </dgm:pt>
    <dgm:pt modelId="{2432A19D-7EF1-4968-A381-0B21D16C0389}" type="sibTrans" cxnId="{DDACDF42-921A-4AB1-AB3D-8006FA07D97F}">
      <dgm:prSet/>
      <dgm:spPr/>
      <dgm:t>
        <a:bodyPr/>
        <a:lstStyle/>
        <a:p>
          <a:endParaRPr lang="en-IN"/>
        </a:p>
      </dgm:t>
    </dgm:pt>
    <dgm:pt modelId="{37416965-B536-4CC9-BDDB-379A5117C99F}" type="pres">
      <dgm:prSet presAssocID="{26A631A1-6E15-4E20-BD0D-403FBD60D0AB}" presName="linear" presStyleCnt="0">
        <dgm:presLayoutVars>
          <dgm:animLvl val="lvl"/>
          <dgm:resizeHandles val="exact"/>
        </dgm:presLayoutVars>
      </dgm:prSet>
      <dgm:spPr/>
      <dgm:t>
        <a:bodyPr/>
        <a:lstStyle/>
        <a:p>
          <a:endParaRPr lang="en-IN"/>
        </a:p>
      </dgm:t>
    </dgm:pt>
    <dgm:pt modelId="{D603DBD8-413B-482B-BD8B-023D33BDC9FC}" type="pres">
      <dgm:prSet presAssocID="{408A36CB-4047-461A-9962-D33667190040}" presName="parentText" presStyleLbl="node1" presStyleIdx="0" presStyleCnt="1">
        <dgm:presLayoutVars>
          <dgm:chMax val="0"/>
          <dgm:bulletEnabled val="1"/>
        </dgm:presLayoutVars>
      </dgm:prSet>
      <dgm:spPr/>
      <dgm:t>
        <a:bodyPr/>
        <a:lstStyle/>
        <a:p>
          <a:endParaRPr lang="en-IN"/>
        </a:p>
      </dgm:t>
    </dgm:pt>
  </dgm:ptLst>
  <dgm:cxnLst>
    <dgm:cxn modelId="{192F3738-3CA4-4133-A832-7B0F117D59B9}" type="presOf" srcId="{408A36CB-4047-461A-9962-D33667190040}" destId="{D603DBD8-413B-482B-BD8B-023D33BDC9FC}" srcOrd="0" destOrd="0" presId="urn:microsoft.com/office/officeart/2005/8/layout/vList2"/>
    <dgm:cxn modelId="{91B95B7D-E97A-49F0-93BC-09A90EA197EA}" type="presOf" srcId="{26A631A1-6E15-4E20-BD0D-403FBD60D0AB}" destId="{37416965-B536-4CC9-BDDB-379A5117C99F}" srcOrd="0" destOrd="0" presId="urn:microsoft.com/office/officeart/2005/8/layout/vList2"/>
    <dgm:cxn modelId="{DDACDF42-921A-4AB1-AB3D-8006FA07D97F}" srcId="{26A631A1-6E15-4E20-BD0D-403FBD60D0AB}" destId="{408A36CB-4047-461A-9962-D33667190040}" srcOrd="0" destOrd="0" parTransId="{9375AD07-8960-4914-8636-44C3A32C3C5A}" sibTransId="{2432A19D-7EF1-4968-A381-0B21D16C0389}"/>
    <dgm:cxn modelId="{CDB7A16D-F41C-4846-B99B-B79E992E53E2}" type="presParOf" srcId="{37416965-B536-4CC9-BDDB-379A5117C99F}" destId="{D603DBD8-413B-482B-BD8B-023D33BDC9FC}"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2540FB61-A31F-4728-B616-5A6ED64F9F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F7FA519-AF39-4281-AF7C-DD0DF377F23A}">
      <dgm:prSet/>
      <dgm:spPr/>
      <dgm:t>
        <a:bodyPr/>
        <a:lstStyle/>
        <a:p>
          <a:pPr rtl="0"/>
          <a:r>
            <a:rPr lang="en-IN" b="1" dirty="0" smtClean="0"/>
            <a:t>A, </a:t>
          </a:r>
          <a:r>
            <a:rPr lang="en-IN" b="1" dirty="0" err="1" smtClean="0"/>
            <a:t>Mesiodistal</a:t>
          </a:r>
          <a:r>
            <a:rPr lang="en-IN" b="1" dirty="0" smtClean="0"/>
            <a:t> longitudinal section illustrating carious lesion. B, Initial tooth preparation.</a:t>
          </a:r>
          <a:endParaRPr lang="en-IN" dirty="0"/>
        </a:p>
      </dgm:t>
    </dgm:pt>
    <dgm:pt modelId="{916E9B3A-A658-4FF0-A247-1D14855B12F5}" type="parTrans" cxnId="{FDD12F8B-7DB7-4CAC-9849-AF426DEF3000}">
      <dgm:prSet/>
      <dgm:spPr/>
      <dgm:t>
        <a:bodyPr/>
        <a:lstStyle/>
        <a:p>
          <a:endParaRPr lang="en-IN"/>
        </a:p>
      </dgm:t>
    </dgm:pt>
    <dgm:pt modelId="{5F53E8FE-E901-41CC-9A49-869BFF188D43}" type="sibTrans" cxnId="{FDD12F8B-7DB7-4CAC-9849-AF426DEF3000}">
      <dgm:prSet/>
      <dgm:spPr/>
      <dgm:t>
        <a:bodyPr/>
        <a:lstStyle/>
        <a:p>
          <a:endParaRPr lang="en-IN"/>
        </a:p>
      </dgm:t>
    </dgm:pt>
    <dgm:pt modelId="{BB1C7775-76BD-4C54-8C8F-BDA1DFE7A9C1}" type="pres">
      <dgm:prSet presAssocID="{2540FB61-A31F-4728-B616-5A6ED64F9FBA}" presName="linear" presStyleCnt="0">
        <dgm:presLayoutVars>
          <dgm:animLvl val="lvl"/>
          <dgm:resizeHandles val="exact"/>
        </dgm:presLayoutVars>
      </dgm:prSet>
      <dgm:spPr/>
      <dgm:t>
        <a:bodyPr/>
        <a:lstStyle/>
        <a:p>
          <a:endParaRPr lang="en-IN"/>
        </a:p>
      </dgm:t>
    </dgm:pt>
    <dgm:pt modelId="{8E8E9E71-BCD3-4239-B9CD-7DF03DA08045}" type="pres">
      <dgm:prSet presAssocID="{BF7FA519-AF39-4281-AF7C-DD0DF377F23A}" presName="parentText" presStyleLbl="node1" presStyleIdx="0" presStyleCnt="1" custScaleY="70081">
        <dgm:presLayoutVars>
          <dgm:chMax val="0"/>
          <dgm:bulletEnabled val="1"/>
        </dgm:presLayoutVars>
      </dgm:prSet>
      <dgm:spPr/>
      <dgm:t>
        <a:bodyPr/>
        <a:lstStyle/>
        <a:p>
          <a:endParaRPr lang="en-IN"/>
        </a:p>
      </dgm:t>
    </dgm:pt>
  </dgm:ptLst>
  <dgm:cxnLst>
    <dgm:cxn modelId="{4C503483-96E9-4E52-A221-EF0783C86BB6}" type="presOf" srcId="{2540FB61-A31F-4728-B616-5A6ED64F9FBA}" destId="{BB1C7775-76BD-4C54-8C8F-BDA1DFE7A9C1}" srcOrd="0" destOrd="0" presId="urn:microsoft.com/office/officeart/2005/8/layout/vList2"/>
    <dgm:cxn modelId="{FDD12F8B-7DB7-4CAC-9849-AF426DEF3000}" srcId="{2540FB61-A31F-4728-B616-5A6ED64F9FBA}" destId="{BF7FA519-AF39-4281-AF7C-DD0DF377F23A}" srcOrd="0" destOrd="0" parTransId="{916E9B3A-A658-4FF0-A247-1D14855B12F5}" sibTransId="{5F53E8FE-E901-41CC-9A49-869BFF188D43}"/>
    <dgm:cxn modelId="{088FEB25-314C-4B51-A412-8F1C8CF38227}" type="presOf" srcId="{BF7FA519-AF39-4281-AF7C-DD0DF377F23A}" destId="{8E8E9E71-BCD3-4239-B9CD-7DF03DA08045}" srcOrd="0" destOrd="0" presId="urn:microsoft.com/office/officeart/2005/8/layout/vList2"/>
    <dgm:cxn modelId="{3C6030A9-BB28-4802-92EB-4D0AA51EF83E}" type="presParOf" srcId="{BB1C7775-76BD-4C54-8C8F-BDA1DFE7A9C1}" destId="{8E8E9E71-BCD3-4239-B9CD-7DF03DA08045}"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846F70E7-378C-4CA2-8202-23890EB0FF0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7B4CEF3C-A090-41AF-BA88-A5D68D20519E}">
      <dgm:prSet/>
      <dgm:spPr/>
      <dgm:t>
        <a:bodyPr/>
        <a:lstStyle/>
        <a:p>
          <a:pPr rtl="0"/>
          <a:r>
            <a:rPr lang="en-IN" b="1" dirty="0" smtClean="0"/>
            <a:t>Class III conventional tooth preparation for a lesion</a:t>
          </a:r>
          <a:br>
            <a:rPr lang="en-IN" b="1" dirty="0" smtClean="0"/>
          </a:br>
          <a:r>
            <a:rPr lang="en-IN" b="1" dirty="0" smtClean="0"/>
            <a:t>entirely on root surface.</a:t>
          </a:r>
          <a:endParaRPr lang="en-IN" b="1" dirty="0"/>
        </a:p>
      </dgm:t>
    </dgm:pt>
    <dgm:pt modelId="{552CE626-C1E4-4443-A956-355A92E4DA30}" type="parTrans" cxnId="{1F96B1E0-E8D7-4578-9ED0-25F01F8877C6}">
      <dgm:prSet/>
      <dgm:spPr/>
      <dgm:t>
        <a:bodyPr/>
        <a:lstStyle/>
        <a:p>
          <a:endParaRPr lang="en-IN"/>
        </a:p>
      </dgm:t>
    </dgm:pt>
    <dgm:pt modelId="{C129168E-9389-4EAC-8597-93757E7F3353}" type="sibTrans" cxnId="{1F96B1E0-E8D7-4578-9ED0-25F01F8877C6}">
      <dgm:prSet/>
      <dgm:spPr/>
      <dgm:t>
        <a:bodyPr/>
        <a:lstStyle/>
        <a:p>
          <a:endParaRPr lang="en-IN"/>
        </a:p>
      </dgm:t>
    </dgm:pt>
    <dgm:pt modelId="{EFFDDA78-F031-4DF8-A52B-08F0C421D6FB}" type="pres">
      <dgm:prSet presAssocID="{846F70E7-378C-4CA2-8202-23890EB0FF01}" presName="linear" presStyleCnt="0">
        <dgm:presLayoutVars>
          <dgm:animLvl val="lvl"/>
          <dgm:resizeHandles val="exact"/>
        </dgm:presLayoutVars>
      </dgm:prSet>
      <dgm:spPr/>
      <dgm:t>
        <a:bodyPr/>
        <a:lstStyle/>
        <a:p>
          <a:endParaRPr lang="en-IN"/>
        </a:p>
      </dgm:t>
    </dgm:pt>
    <dgm:pt modelId="{410FD08C-43ED-4F4B-AE50-526624E77288}" type="pres">
      <dgm:prSet presAssocID="{7B4CEF3C-A090-41AF-BA88-A5D68D20519E}" presName="parentText" presStyleLbl="node1" presStyleIdx="0" presStyleCnt="1">
        <dgm:presLayoutVars>
          <dgm:chMax val="0"/>
          <dgm:bulletEnabled val="1"/>
        </dgm:presLayoutVars>
      </dgm:prSet>
      <dgm:spPr/>
      <dgm:t>
        <a:bodyPr/>
        <a:lstStyle/>
        <a:p>
          <a:endParaRPr lang="en-IN"/>
        </a:p>
      </dgm:t>
    </dgm:pt>
  </dgm:ptLst>
  <dgm:cxnLst>
    <dgm:cxn modelId="{1F96B1E0-E8D7-4578-9ED0-25F01F8877C6}" srcId="{846F70E7-378C-4CA2-8202-23890EB0FF01}" destId="{7B4CEF3C-A090-41AF-BA88-A5D68D20519E}" srcOrd="0" destOrd="0" parTransId="{552CE626-C1E4-4443-A956-355A92E4DA30}" sibTransId="{C129168E-9389-4EAC-8597-93757E7F3353}"/>
    <dgm:cxn modelId="{0B10D512-7E47-41B7-A6F3-73685B8B5456}" type="presOf" srcId="{846F70E7-378C-4CA2-8202-23890EB0FF01}" destId="{EFFDDA78-F031-4DF8-A52B-08F0C421D6FB}" srcOrd="0" destOrd="0" presId="urn:microsoft.com/office/officeart/2005/8/layout/vList2"/>
    <dgm:cxn modelId="{B647E987-C4F6-457D-85E7-6FBC6E0FD29E}" type="presOf" srcId="{7B4CEF3C-A090-41AF-BA88-A5D68D20519E}" destId="{410FD08C-43ED-4F4B-AE50-526624E77288}" srcOrd="0" destOrd="0" presId="urn:microsoft.com/office/officeart/2005/8/layout/vList2"/>
    <dgm:cxn modelId="{ED4874A4-359E-4B87-BF07-25B00C83000B}" type="presParOf" srcId="{EFFDDA78-F031-4DF8-A52B-08F0C421D6FB}" destId="{410FD08C-43ED-4F4B-AE50-526624E77288}" srcOrd="0"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619B7106-3273-4322-9301-496A62C4F3B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661E7FF5-DD0F-4F03-B0A5-9C6989C4EE3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IN" b="1" dirty="0" smtClean="0"/>
            <a:t>D, Retention grooves shown in longitudinal section, and transverse section through plane </a:t>
          </a:r>
          <a:r>
            <a:rPr lang="en-IN" b="1" dirty="0" err="1" smtClean="0"/>
            <a:t>cd</a:t>
          </a:r>
          <a:r>
            <a:rPr lang="en-IN" b="1" dirty="0" smtClean="0"/>
            <a:t> illustrates contour of axial wall and direction of facial and lingual walls. E, Preparing retention form to complete tooth preparation.</a:t>
          </a:r>
          <a:endParaRPr lang="en-IN" b="1" dirty="0"/>
        </a:p>
      </dgm:t>
    </dgm:pt>
    <dgm:pt modelId="{7EB300D0-3685-4268-A252-945EE7C06363}" type="parTrans" cxnId="{FFCD6460-A126-40D0-8B2F-849E4463CB27}">
      <dgm:prSet/>
      <dgm:spPr/>
      <dgm:t>
        <a:bodyPr/>
        <a:lstStyle/>
        <a:p>
          <a:endParaRPr lang="en-IN"/>
        </a:p>
      </dgm:t>
    </dgm:pt>
    <dgm:pt modelId="{4516C134-C192-42EF-B38E-04259B158912}" type="sibTrans" cxnId="{FFCD6460-A126-40D0-8B2F-849E4463CB27}">
      <dgm:prSet/>
      <dgm:spPr/>
      <dgm:t>
        <a:bodyPr/>
        <a:lstStyle/>
        <a:p>
          <a:endParaRPr lang="en-IN"/>
        </a:p>
      </dgm:t>
    </dgm:pt>
    <dgm:pt modelId="{4230FDB0-B7F4-4916-9FB7-41F1A7EAA56A}" type="pres">
      <dgm:prSet presAssocID="{619B7106-3273-4322-9301-496A62C4F3BC}" presName="linear" presStyleCnt="0">
        <dgm:presLayoutVars>
          <dgm:animLvl val="lvl"/>
          <dgm:resizeHandles val="exact"/>
        </dgm:presLayoutVars>
      </dgm:prSet>
      <dgm:spPr/>
      <dgm:t>
        <a:bodyPr/>
        <a:lstStyle/>
        <a:p>
          <a:endParaRPr lang="en-IN"/>
        </a:p>
      </dgm:t>
    </dgm:pt>
    <dgm:pt modelId="{C24E314F-A838-4B92-8AED-0273070F326A}" type="pres">
      <dgm:prSet presAssocID="{661E7FF5-DD0F-4F03-B0A5-9C6989C4EE30}" presName="parentText" presStyleLbl="node1" presStyleIdx="0" presStyleCnt="1" custScaleY="112290">
        <dgm:presLayoutVars>
          <dgm:chMax val="0"/>
          <dgm:bulletEnabled val="1"/>
        </dgm:presLayoutVars>
      </dgm:prSet>
      <dgm:spPr/>
      <dgm:t>
        <a:bodyPr/>
        <a:lstStyle/>
        <a:p>
          <a:endParaRPr lang="en-IN"/>
        </a:p>
      </dgm:t>
    </dgm:pt>
  </dgm:ptLst>
  <dgm:cxnLst>
    <dgm:cxn modelId="{6BA68DCA-F828-4FEF-94AB-7522606FE994}" type="presOf" srcId="{661E7FF5-DD0F-4F03-B0A5-9C6989C4EE30}" destId="{C24E314F-A838-4B92-8AED-0273070F326A}" srcOrd="0" destOrd="0" presId="urn:microsoft.com/office/officeart/2005/8/layout/vList2"/>
    <dgm:cxn modelId="{C9281024-C1F6-468E-BA1F-00C398674F1C}" type="presOf" srcId="{619B7106-3273-4322-9301-496A62C4F3BC}" destId="{4230FDB0-B7F4-4916-9FB7-41F1A7EAA56A}" srcOrd="0" destOrd="0" presId="urn:microsoft.com/office/officeart/2005/8/layout/vList2"/>
    <dgm:cxn modelId="{FFCD6460-A126-40D0-8B2F-849E4463CB27}" srcId="{619B7106-3273-4322-9301-496A62C4F3BC}" destId="{661E7FF5-DD0F-4F03-B0A5-9C6989C4EE30}" srcOrd="0" destOrd="0" parTransId="{7EB300D0-3685-4268-A252-945EE7C06363}" sibTransId="{4516C134-C192-42EF-B38E-04259B158912}"/>
    <dgm:cxn modelId="{526BAE80-969F-401E-89FF-C806F905A6A3}" type="presParOf" srcId="{4230FDB0-B7F4-4916-9FB7-41F1A7EAA56A}" destId="{C24E314F-A838-4B92-8AED-0273070F326A}" srcOrd="0"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9B511B8C-9489-4C85-A1BD-C17E8D05A22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8DBAEEF0-B077-4473-8162-D044F3B85DA2}">
      <dgm:prSet/>
      <dgm:spPr/>
      <dgm:t>
        <a:bodyPr/>
        <a:lstStyle/>
        <a:p>
          <a:pPr rtl="0"/>
          <a:r>
            <a:rPr lang="en-IN" b="1" dirty="0" err="1" smtClean="0"/>
            <a:t>Beveled</a:t>
          </a:r>
          <a:r>
            <a:rPr lang="en-IN" b="1" dirty="0" smtClean="0"/>
            <a:t> Conventional Class III Tooth Preparation</a:t>
          </a:r>
          <a:endParaRPr lang="en-IN" b="1" dirty="0"/>
        </a:p>
      </dgm:t>
    </dgm:pt>
    <dgm:pt modelId="{5809CD32-2599-46A7-95C7-3F8E0E078163}" type="parTrans" cxnId="{8BF6551B-6788-472C-A41E-25DF254B0A72}">
      <dgm:prSet/>
      <dgm:spPr/>
      <dgm:t>
        <a:bodyPr/>
        <a:lstStyle/>
        <a:p>
          <a:endParaRPr lang="en-IN"/>
        </a:p>
      </dgm:t>
    </dgm:pt>
    <dgm:pt modelId="{906324BA-33A6-48A4-A78F-0F488445BB62}" type="sibTrans" cxnId="{8BF6551B-6788-472C-A41E-25DF254B0A72}">
      <dgm:prSet/>
      <dgm:spPr/>
      <dgm:t>
        <a:bodyPr/>
        <a:lstStyle/>
        <a:p>
          <a:endParaRPr lang="en-IN"/>
        </a:p>
      </dgm:t>
    </dgm:pt>
    <dgm:pt modelId="{38F994BA-CC58-4084-B08B-82B39A711CA4}" type="pres">
      <dgm:prSet presAssocID="{9B511B8C-9489-4C85-A1BD-C17E8D05A22A}" presName="linear" presStyleCnt="0">
        <dgm:presLayoutVars>
          <dgm:animLvl val="lvl"/>
          <dgm:resizeHandles val="exact"/>
        </dgm:presLayoutVars>
      </dgm:prSet>
      <dgm:spPr/>
      <dgm:t>
        <a:bodyPr/>
        <a:lstStyle/>
        <a:p>
          <a:endParaRPr lang="en-IN"/>
        </a:p>
      </dgm:t>
    </dgm:pt>
    <dgm:pt modelId="{B3A5D405-B0B9-4529-A0F4-48195FF13445}" type="pres">
      <dgm:prSet presAssocID="{8DBAEEF0-B077-4473-8162-D044F3B85DA2}" presName="parentText" presStyleLbl="node1" presStyleIdx="0" presStyleCnt="1">
        <dgm:presLayoutVars>
          <dgm:chMax val="0"/>
          <dgm:bulletEnabled val="1"/>
        </dgm:presLayoutVars>
      </dgm:prSet>
      <dgm:spPr/>
      <dgm:t>
        <a:bodyPr/>
        <a:lstStyle/>
        <a:p>
          <a:endParaRPr lang="en-IN"/>
        </a:p>
      </dgm:t>
    </dgm:pt>
  </dgm:ptLst>
  <dgm:cxnLst>
    <dgm:cxn modelId="{8BF6551B-6788-472C-A41E-25DF254B0A72}" srcId="{9B511B8C-9489-4C85-A1BD-C17E8D05A22A}" destId="{8DBAEEF0-B077-4473-8162-D044F3B85DA2}" srcOrd="0" destOrd="0" parTransId="{5809CD32-2599-46A7-95C7-3F8E0E078163}" sibTransId="{906324BA-33A6-48A4-A78F-0F488445BB62}"/>
    <dgm:cxn modelId="{318597C6-AA29-45FD-889C-B5A137A4B5A6}" type="presOf" srcId="{9B511B8C-9489-4C85-A1BD-C17E8D05A22A}" destId="{38F994BA-CC58-4084-B08B-82B39A711CA4}" srcOrd="0" destOrd="0" presId="urn:microsoft.com/office/officeart/2005/8/layout/vList2"/>
    <dgm:cxn modelId="{0DB92C1B-274D-48E7-914D-E93B33E96479}" type="presOf" srcId="{8DBAEEF0-B077-4473-8162-D044F3B85DA2}" destId="{B3A5D405-B0B9-4529-A0F4-48195FF13445}" srcOrd="0" destOrd="0" presId="urn:microsoft.com/office/officeart/2005/8/layout/vList2"/>
    <dgm:cxn modelId="{6ED81139-A558-48BF-B4CB-5DA7FA868824}" type="presParOf" srcId="{38F994BA-CC58-4084-B08B-82B39A711CA4}" destId="{B3A5D405-B0B9-4529-A0F4-48195FF13445}"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8D58BF5-A8DA-4832-A1BF-6C26742BC9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N"/>
        </a:p>
      </dgm:t>
    </dgm:pt>
    <dgm:pt modelId="{E12FD58F-BF9A-4844-9ED0-F560EC46BBFE}">
      <dgm:prSet/>
      <dgm:spPr/>
      <dgm:t>
        <a:bodyPr/>
        <a:lstStyle/>
        <a:p>
          <a:pPr rtl="0"/>
          <a:r>
            <a:rPr lang="en-IN" b="1" dirty="0" smtClean="0"/>
            <a:t>CLASS III, IV &amp; V CAVITY PREPARATION FOR COMPOSITE RESIN </a:t>
          </a:r>
          <a:endParaRPr lang="en-IN" dirty="0"/>
        </a:p>
      </dgm:t>
    </dgm:pt>
    <dgm:pt modelId="{AB2D8099-0439-4A29-9971-C1D968645381}" type="parTrans" cxnId="{AB1BF171-2A14-4816-BF7F-D7B29D60EDCE}">
      <dgm:prSet/>
      <dgm:spPr/>
      <dgm:t>
        <a:bodyPr/>
        <a:lstStyle/>
        <a:p>
          <a:endParaRPr lang="en-IN"/>
        </a:p>
      </dgm:t>
    </dgm:pt>
    <dgm:pt modelId="{BB1A1A0A-6B74-44EF-BA93-67A75D108F2D}" type="sibTrans" cxnId="{AB1BF171-2A14-4816-BF7F-D7B29D60EDCE}">
      <dgm:prSet/>
      <dgm:spPr/>
      <dgm:t>
        <a:bodyPr/>
        <a:lstStyle/>
        <a:p>
          <a:endParaRPr lang="en-IN"/>
        </a:p>
      </dgm:t>
    </dgm:pt>
    <dgm:pt modelId="{FBBAC08B-B881-4616-8F66-95F3A61DCCA9}" type="pres">
      <dgm:prSet presAssocID="{C8D58BF5-A8DA-4832-A1BF-6C26742BC91B}" presName="linear" presStyleCnt="0">
        <dgm:presLayoutVars>
          <dgm:animLvl val="lvl"/>
          <dgm:resizeHandles val="exact"/>
        </dgm:presLayoutVars>
      </dgm:prSet>
      <dgm:spPr/>
      <dgm:t>
        <a:bodyPr/>
        <a:lstStyle/>
        <a:p>
          <a:endParaRPr lang="en-IN"/>
        </a:p>
      </dgm:t>
    </dgm:pt>
    <dgm:pt modelId="{6130536D-1F86-4B34-9CA8-2AFADF4CC243}" type="pres">
      <dgm:prSet presAssocID="{E12FD58F-BF9A-4844-9ED0-F560EC46BBFE}" presName="parentText" presStyleLbl="node1" presStyleIdx="0" presStyleCnt="1" custScaleY="101176">
        <dgm:presLayoutVars>
          <dgm:chMax val="0"/>
          <dgm:bulletEnabled val="1"/>
        </dgm:presLayoutVars>
      </dgm:prSet>
      <dgm:spPr/>
      <dgm:t>
        <a:bodyPr/>
        <a:lstStyle/>
        <a:p>
          <a:endParaRPr lang="en-IN"/>
        </a:p>
      </dgm:t>
    </dgm:pt>
  </dgm:ptLst>
  <dgm:cxnLst>
    <dgm:cxn modelId="{AB1BF171-2A14-4816-BF7F-D7B29D60EDCE}" srcId="{C8D58BF5-A8DA-4832-A1BF-6C26742BC91B}" destId="{E12FD58F-BF9A-4844-9ED0-F560EC46BBFE}" srcOrd="0" destOrd="0" parTransId="{AB2D8099-0439-4A29-9971-C1D968645381}" sibTransId="{BB1A1A0A-6B74-44EF-BA93-67A75D108F2D}"/>
    <dgm:cxn modelId="{8DEAB70F-98BC-4496-A197-AA779C0BD368}" type="presOf" srcId="{E12FD58F-BF9A-4844-9ED0-F560EC46BBFE}" destId="{6130536D-1F86-4B34-9CA8-2AFADF4CC243}" srcOrd="0" destOrd="0" presId="urn:microsoft.com/office/officeart/2005/8/layout/vList2"/>
    <dgm:cxn modelId="{12DDE881-67DB-4956-B472-780EB4E9CE6D}" type="presOf" srcId="{C8D58BF5-A8DA-4832-A1BF-6C26742BC91B}" destId="{FBBAC08B-B881-4616-8F66-95F3A61DCCA9}" srcOrd="0" destOrd="0" presId="urn:microsoft.com/office/officeart/2005/8/layout/vList2"/>
    <dgm:cxn modelId="{BF70BA96-CDE9-4543-8880-DF05C8D8ABCB}" type="presParOf" srcId="{FBBAC08B-B881-4616-8F66-95F3A61DCCA9}" destId="{6130536D-1F86-4B34-9CA8-2AFADF4CC243}"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33C591D6-DA64-4EC1-9CE7-8FB9BD359FF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7C8AE4D0-D39A-4629-81E1-051A182D478E}">
      <dgm:prSet/>
      <dgm:spPr/>
      <dgm:t>
        <a:bodyPr/>
        <a:lstStyle/>
        <a:p>
          <a:pPr rtl="0"/>
          <a:r>
            <a:rPr lang="en-IN" b="1" dirty="0" smtClean="0"/>
            <a:t>A, Small proximal carious lesion on </a:t>
          </a:r>
          <a:r>
            <a:rPr lang="en-IN" b="1" dirty="0" err="1" smtClean="0"/>
            <a:t>mesial</a:t>
          </a:r>
          <a:r>
            <a:rPr lang="en-IN" b="1" dirty="0" smtClean="0"/>
            <a:t> surface of maxillary lateral incisor. B, Dotted line indicates normal outline form dictated by shape of carious lesion. C, Extension (convenience form) required for preparing and restoring preparation from lingual approach when teeth are in normal alignment.</a:t>
          </a:r>
          <a:endParaRPr lang="en-IN" b="1" dirty="0"/>
        </a:p>
      </dgm:t>
    </dgm:pt>
    <dgm:pt modelId="{775949BB-73F8-46F3-8109-97CEE4492FC3}" type="parTrans" cxnId="{0D92B218-A0CE-40CD-A369-41EFBA31C2A6}">
      <dgm:prSet/>
      <dgm:spPr/>
      <dgm:t>
        <a:bodyPr/>
        <a:lstStyle/>
        <a:p>
          <a:endParaRPr lang="en-IN"/>
        </a:p>
      </dgm:t>
    </dgm:pt>
    <dgm:pt modelId="{319BF73F-9C3A-43EB-B2DA-FF505BD70D3C}" type="sibTrans" cxnId="{0D92B218-A0CE-40CD-A369-41EFBA31C2A6}">
      <dgm:prSet/>
      <dgm:spPr/>
      <dgm:t>
        <a:bodyPr/>
        <a:lstStyle/>
        <a:p>
          <a:endParaRPr lang="en-IN"/>
        </a:p>
      </dgm:t>
    </dgm:pt>
    <dgm:pt modelId="{604B6828-238D-44D9-A5A5-4C9B3518D8A9}" type="pres">
      <dgm:prSet presAssocID="{33C591D6-DA64-4EC1-9CE7-8FB9BD359FFE}" presName="linear" presStyleCnt="0">
        <dgm:presLayoutVars>
          <dgm:animLvl val="lvl"/>
          <dgm:resizeHandles val="exact"/>
        </dgm:presLayoutVars>
      </dgm:prSet>
      <dgm:spPr/>
      <dgm:t>
        <a:bodyPr/>
        <a:lstStyle/>
        <a:p>
          <a:endParaRPr lang="en-IN"/>
        </a:p>
      </dgm:t>
    </dgm:pt>
    <dgm:pt modelId="{5557EEB0-C959-4A6F-81FA-6B243DC0FCEE}" type="pres">
      <dgm:prSet presAssocID="{7C8AE4D0-D39A-4629-81E1-051A182D478E}" presName="parentText" presStyleLbl="node1" presStyleIdx="0" presStyleCnt="1">
        <dgm:presLayoutVars>
          <dgm:chMax val="0"/>
          <dgm:bulletEnabled val="1"/>
        </dgm:presLayoutVars>
      </dgm:prSet>
      <dgm:spPr/>
      <dgm:t>
        <a:bodyPr/>
        <a:lstStyle/>
        <a:p>
          <a:endParaRPr lang="en-IN"/>
        </a:p>
      </dgm:t>
    </dgm:pt>
  </dgm:ptLst>
  <dgm:cxnLst>
    <dgm:cxn modelId="{D0F72060-B098-436B-997A-B1F21266D6A9}" type="presOf" srcId="{33C591D6-DA64-4EC1-9CE7-8FB9BD359FFE}" destId="{604B6828-238D-44D9-A5A5-4C9B3518D8A9}" srcOrd="0" destOrd="0" presId="urn:microsoft.com/office/officeart/2005/8/layout/vList2"/>
    <dgm:cxn modelId="{20CE56AE-FFA1-47FF-BEA8-CE2365E20058}" type="presOf" srcId="{7C8AE4D0-D39A-4629-81E1-051A182D478E}" destId="{5557EEB0-C959-4A6F-81FA-6B243DC0FCEE}" srcOrd="0" destOrd="0" presId="urn:microsoft.com/office/officeart/2005/8/layout/vList2"/>
    <dgm:cxn modelId="{0D92B218-A0CE-40CD-A369-41EFBA31C2A6}" srcId="{33C591D6-DA64-4EC1-9CE7-8FB9BD359FFE}" destId="{7C8AE4D0-D39A-4629-81E1-051A182D478E}" srcOrd="0" destOrd="0" parTransId="{775949BB-73F8-46F3-8109-97CEE4492FC3}" sibTransId="{319BF73F-9C3A-43EB-B2DA-FF505BD70D3C}"/>
    <dgm:cxn modelId="{26927319-D399-4775-9C59-752754FEEFE9}" type="presParOf" srcId="{604B6828-238D-44D9-A5A5-4C9B3518D8A9}" destId="{5557EEB0-C959-4A6F-81FA-6B243DC0FCEE}" srcOrd="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3977D760-F3DF-46BB-951F-4DBE56255AD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7CFB8896-A1C1-4CB3-AC3B-22FF9DB4A991}">
      <dgm:prSet/>
      <dgm:spPr/>
      <dgm:t>
        <a:bodyPr/>
        <a:lstStyle/>
        <a:p>
          <a:pPr rtl="0"/>
          <a:r>
            <a:rPr lang="en-IN" b="1" dirty="0" smtClean="0"/>
            <a:t>Beginning Class III conventional tooth preparation (lingual approach</a:t>
          </a:r>
          <a:endParaRPr lang="en-IN" b="1" dirty="0"/>
        </a:p>
      </dgm:t>
    </dgm:pt>
    <dgm:pt modelId="{E3D4BFB1-5E7E-45A0-9454-E7E5292CABCC}" type="parTrans" cxnId="{839CB84E-0AA2-43F2-AC90-BF774A3D6376}">
      <dgm:prSet/>
      <dgm:spPr/>
      <dgm:t>
        <a:bodyPr/>
        <a:lstStyle/>
        <a:p>
          <a:endParaRPr lang="en-IN"/>
        </a:p>
      </dgm:t>
    </dgm:pt>
    <dgm:pt modelId="{627E3FD6-D272-4767-BA0E-5E4E6D2007DA}" type="sibTrans" cxnId="{839CB84E-0AA2-43F2-AC90-BF774A3D6376}">
      <dgm:prSet/>
      <dgm:spPr/>
      <dgm:t>
        <a:bodyPr/>
        <a:lstStyle/>
        <a:p>
          <a:endParaRPr lang="en-IN"/>
        </a:p>
      </dgm:t>
    </dgm:pt>
    <dgm:pt modelId="{060A7F24-1C6B-4D09-A33D-19DCEF95204A}" type="pres">
      <dgm:prSet presAssocID="{3977D760-F3DF-46BB-951F-4DBE56255ADC}" presName="linear" presStyleCnt="0">
        <dgm:presLayoutVars>
          <dgm:animLvl val="lvl"/>
          <dgm:resizeHandles val="exact"/>
        </dgm:presLayoutVars>
      </dgm:prSet>
      <dgm:spPr/>
      <dgm:t>
        <a:bodyPr/>
        <a:lstStyle/>
        <a:p>
          <a:endParaRPr lang="en-IN"/>
        </a:p>
      </dgm:t>
    </dgm:pt>
    <dgm:pt modelId="{AC75EB60-BF78-4890-AFF7-6FCA1B8A7C24}" type="pres">
      <dgm:prSet presAssocID="{7CFB8896-A1C1-4CB3-AC3B-22FF9DB4A991}" presName="parentText" presStyleLbl="node1" presStyleIdx="0" presStyleCnt="1">
        <dgm:presLayoutVars>
          <dgm:chMax val="0"/>
          <dgm:bulletEnabled val="1"/>
        </dgm:presLayoutVars>
      </dgm:prSet>
      <dgm:spPr/>
      <dgm:t>
        <a:bodyPr/>
        <a:lstStyle/>
        <a:p>
          <a:endParaRPr lang="en-IN"/>
        </a:p>
      </dgm:t>
    </dgm:pt>
  </dgm:ptLst>
  <dgm:cxnLst>
    <dgm:cxn modelId="{4DB5E6AE-E714-40C3-8AD7-0581D404520E}" type="presOf" srcId="{3977D760-F3DF-46BB-951F-4DBE56255ADC}" destId="{060A7F24-1C6B-4D09-A33D-19DCEF95204A}" srcOrd="0" destOrd="0" presId="urn:microsoft.com/office/officeart/2005/8/layout/vList2"/>
    <dgm:cxn modelId="{839CB84E-0AA2-43F2-AC90-BF774A3D6376}" srcId="{3977D760-F3DF-46BB-951F-4DBE56255ADC}" destId="{7CFB8896-A1C1-4CB3-AC3B-22FF9DB4A991}" srcOrd="0" destOrd="0" parTransId="{E3D4BFB1-5E7E-45A0-9454-E7E5292CABCC}" sibTransId="{627E3FD6-D272-4767-BA0E-5E4E6D2007DA}"/>
    <dgm:cxn modelId="{03630094-D23D-47AC-AA4D-7E96B6716426}" type="presOf" srcId="{7CFB8896-A1C1-4CB3-AC3B-22FF9DB4A991}" destId="{AC75EB60-BF78-4890-AFF7-6FCA1B8A7C24}" srcOrd="0" destOrd="0" presId="urn:microsoft.com/office/officeart/2005/8/layout/vList2"/>
    <dgm:cxn modelId="{F994C808-EB3D-40DA-9A5F-79413D8C0B9F}" type="presParOf" srcId="{060A7F24-1C6B-4D09-A33D-19DCEF95204A}" destId="{AC75EB60-BF78-4890-AFF7-6FCA1B8A7C24}"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21C8DFB1-C914-4228-8F38-11C094C7E2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E66A9646-AA17-4FD7-915B-52C89182C1D9}">
      <dgm:prSet custT="1"/>
      <dgm:spPr/>
      <dgm:t>
        <a:bodyPr/>
        <a:lstStyle/>
        <a:p>
          <a:pPr rtl="0"/>
          <a:r>
            <a:rPr lang="en-IN" sz="1800" b="1" dirty="0" smtClean="0"/>
            <a:t>C, Incorrect entry overextends lingual outline. D, Same bur or diamond is used to enlarge opening for caries removal and convenience form while establishing initial axial wall depth.</a:t>
          </a:r>
          <a:endParaRPr lang="en-IN" sz="1800" b="1" dirty="0"/>
        </a:p>
      </dgm:t>
    </dgm:pt>
    <dgm:pt modelId="{54C58F3E-B692-419A-BEC5-6ED9298EC3FB}" type="parTrans" cxnId="{68C5EF4A-1B20-4893-8938-521200FAD342}">
      <dgm:prSet/>
      <dgm:spPr/>
      <dgm:t>
        <a:bodyPr/>
        <a:lstStyle/>
        <a:p>
          <a:endParaRPr lang="en-IN"/>
        </a:p>
      </dgm:t>
    </dgm:pt>
    <dgm:pt modelId="{88783D67-F435-4112-9067-C6B55FDEDE5F}" type="sibTrans" cxnId="{68C5EF4A-1B20-4893-8938-521200FAD342}">
      <dgm:prSet/>
      <dgm:spPr/>
      <dgm:t>
        <a:bodyPr/>
        <a:lstStyle/>
        <a:p>
          <a:endParaRPr lang="en-IN"/>
        </a:p>
      </dgm:t>
    </dgm:pt>
    <dgm:pt modelId="{4B9D06CB-699C-4F6F-9A92-891D665270E5}" type="pres">
      <dgm:prSet presAssocID="{21C8DFB1-C914-4228-8F38-11C094C7E290}" presName="linear" presStyleCnt="0">
        <dgm:presLayoutVars>
          <dgm:animLvl val="lvl"/>
          <dgm:resizeHandles val="exact"/>
        </dgm:presLayoutVars>
      </dgm:prSet>
      <dgm:spPr/>
      <dgm:t>
        <a:bodyPr/>
        <a:lstStyle/>
        <a:p>
          <a:endParaRPr lang="en-IN"/>
        </a:p>
      </dgm:t>
    </dgm:pt>
    <dgm:pt modelId="{B0BD3BAA-70D9-4227-A843-8F91F81DFEF6}" type="pres">
      <dgm:prSet presAssocID="{E66A9646-AA17-4FD7-915B-52C89182C1D9}" presName="parentText" presStyleLbl="node1" presStyleIdx="0" presStyleCnt="1" custScaleY="427824">
        <dgm:presLayoutVars>
          <dgm:chMax val="0"/>
          <dgm:bulletEnabled val="1"/>
        </dgm:presLayoutVars>
      </dgm:prSet>
      <dgm:spPr/>
      <dgm:t>
        <a:bodyPr/>
        <a:lstStyle/>
        <a:p>
          <a:endParaRPr lang="en-IN"/>
        </a:p>
      </dgm:t>
    </dgm:pt>
  </dgm:ptLst>
  <dgm:cxnLst>
    <dgm:cxn modelId="{07ECD759-CE37-49F7-9DE7-2A399D772DF7}" type="presOf" srcId="{E66A9646-AA17-4FD7-915B-52C89182C1D9}" destId="{B0BD3BAA-70D9-4227-A843-8F91F81DFEF6}" srcOrd="0" destOrd="0" presId="urn:microsoft.com/office/officeart/2005/8/layout/vList2"/>
    <dgm:cxn modelId="{68C5EF4A-1B20-4893-8938-521200FAD342}" srcId="{21C8DFB1-C914-4228-8F38-11C094C7E290}" destId="{E66A9646-AA17-4FD7-915B-52C89182C1D9}" srcOrd="0" destOrd="0" parTransId="{54C58F3E-B692-419A-BEC5-6ED9298EC3FB}" sibTransId="{88783D67-F435-4112-9067-C6B55FDEDE5F}"/>
    <dgm:cxn modelId="{57B6AFB1-05C7-48A0-B764-64DF1B6C29B6}" type="presOf" srcId="{21C8DFB1-C914-4228-8F38-11C094C7E290}" destId="{4B9D06CB-699C-4F6F-9A92-891D665270E5}" srcOrd="0" destOrd="0" presId="urn:microsoft.com/office/officeart/2005/8/layout/vList2"/>
    <dgm:cxn modelId="{F03CEC84-174D-4977-8B6C-B595EB931187}" type="presParOf" srcId="{4B9D06CB-699C-4F6F-9A92-891D665270E5}" destId="{B0BD3BAA-70D9-4227-A843-8F91F81DFEF6}"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58B3F97C-0718-49D4-B852-B583B393D1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8CF22EB-A5AF-455D-A6D0-066C6AF66E8B}">
      <dgm:prSet custT="1"/>
      <dgm:spPr/>
      <dgm:t>
        <a:bodyPr/>
        <a:lstStyle/>
        <a:p>
          <a:pPr rtl="0"/>
          <a:r>
            <a:rPr lang="en-IN" sz="1800" b="1" dirty="0" smtClean="0"/>
            <a:t>Ideal initial axial wall preparation depth. A, </a:t>
          </a:r>
          <a:r>
            <a:rPr lang="en-IN" sz="1800" b="1" dirty="0" err="1" smtClean="0"/>
            <a:t>Incisogingival</a:t>
          </a:r>
          <a:r>
            <a:rPr lang="en-IN" sz="1800" b="1" dirty="0" smtClean="0"/>
            <a:t> section showing axial wall 0.2 mm into dentin. </a:t>
          </a:r>
        </a:p>
        <a:p>
          <a:pPr rtl="0"/>
          <a:r>
            <a:rPr lang="en-IN" sz="1800" b="1" dirty="0" smtClean="0"/>
            <a:t>B, </a:t>
          </a:r>
          <a:r>
            <a:rPr lang="en-IN" sz="1800" b="1" dirty="0" err="1" smtClean="0"/>
            <a:t>Faciolingual</a:t>
          </a:r>
          <a:r>
            <a:rPr lang="en-IN" sz="1800" b="1" dirty="0" smtClean="0"/>
            <a:t> section showing facial extension and axial wall following contour of tooth.</a:t>
          </a:r>
          <a:r>
            <a:rPr lang="en-IN" sz="2000" b="1" dirty="0" smtClean="0"/>
            <a:t/>
          </a:r>
          <a:br>
            <a:rPr lang="en-IN" sz="2000" b="1" dirty="0" smtClean="0"/>
          </a:br>
          <a:endParaRPr lang="en-IN" sz="2000" b="1" dirty="0"/>
        </a:p>
      </dgm:t>
    </dgm:pt>
    <dgm:pt modelId="{EE8BEF76-D1A1-47BF-A83A-89A3BA93D4AE}" type="parTrans" cxnId="{47185482-79B6-4327-A5CE-926115648910}">
      <dgm:prSet/>
      <dgm:spPr/>
      <dgm:t>
        <a:bodyPr/>
        <a:lstStyle/>
        <a:p>
          <a:endParaRPr lang="en-IN"/>
        </a:p>
      </dgm:t>
    </dgm:pt>
    <dgm:pt modelId="{39B81F9F-FCA4-4E21-A241-B8554A8E9243}" type="sibTrans" cxnId="{47185482-79B6-4327-A5CE-926115648910}">
      <dgm:prSet/>
      <dgm:spPr/>
      <dgm:t>
        <a:bodyPr/>
        <a:lstStyle/>
        <a:p>
          <a:endParaRPr lang="en-IN"/>
        </a:p>
      </dgm:t>
    </dgm:pt>
    <dgm:pt modelId="{73804095-1D6D-47BF-8C80-3800CF12ECA8}" type="pres">
      <dgm:prSet presAssocID="{58B3F97C-0718-49D4-B852-B583B393D17C}" presName="linear" presStyleCnt="0">
        <dgm:presLayoutVars>
          <dgm:animLvl val="lvl"/>
          <dgm:resizeHandles val="exact"/>
        </dgm:presLayoutVars>
      </dgm:prSet>
      <dgm:spPr/>
      <dgm:t>
        <a:bodyPr/>
        <a:lstStyle/>
        <a:p>
          <a:endParaRPr lang="en-IN"/>
        </a:p>
      </dgm:t>
    </dgm:pt>
    <dgm:pt modelId="{68734F30-BB9F-4048-9030-3BBF41711589}" type="pres">
      <dgm:prSet presAssocID="{28CF22EB-A5AF-455D-A6D0-066C6AF66E8B}" presName="parentText" presStyleLbl="node1" presStyleIdx="0" presStyleCnt="1" custScaleY="523867" custLinFactNeighborX="520" custLinFactNeighborY="52182">
        <dgm:presLayoutVars>
          <dgm:chMax val="0"/>
          <dgm:bulletEnabled val="1"/>
        </dgm:presLayoutVars>
      </dgm:prSet>
      <dgm:spPr/>
      <dgm:t>
        <a:bodyPr/>
        <a:lstStyle/>
        <a:p>
          <a:endParaRPr lang="en-IN"/>
        </a:p>
      </dgm:t>
    </dgm:pt>
  </dgm:ptLst>
  <dgm:cxnLst>
    <dgm:cxn modelId="{8FAE02FA-7666-4756-91F9-F9556FA0558A}" type="presOf" srcId="{28CF22EB-A5AF-455D-A6D0-066C6AF66E8B}" destId="{68734F30-BB9F-4048-9030-3BBF41711589}" srcOrd="0" destOrd="0" presId="urn:microsoft.com/office/officeart/2005/8/layout/vList2"/>
    <dgm:cxn modelId="{47185482-79B6-4327-A5CE-926115648910}" srcId="{58B3F97C-0718-49D4-B852-B583B393D17C}" destId="{28CF22EB-A5AF-455D-A6D0-066C6AF66E8B}" srcOrd="0" destOrd="0" parTransId="{EE8BEF76-D1A1-47BF-A83A-89A3BA93D4AE}" sibTransId="{39B81F9F-FCA4-4E21-A241-B8554A8E9243}"/>
    <dgm:cxn modelId="{9A31610F-FCA2-4B57-A142-7BFCCE657065}" type="presOf" srcId="{58B3F97C-0718-49D4-B852-B583B393D17C}" destId="{73804095-1D6D-47BF-8C80-3800CF12ECA8}" srcOrd="0" destOrd="0" presId="urn:microsoft.com/office/officeart/2005/8/layout/vList2"/>
    <dgm:cxn modelId="{2C664364-166B-476B-ADB3-C59C20D22415}" type="presParOf" srcId="{73804095-1D6D-47BF-8C80-3800CF12ECA8}" destId="{68734F30-BB9F-4048-9030-3BBF41711589}" srcOrd="0"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8A2BD4CF-319F-4E94-A5F0-0243BFA43F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9AD15D0-0723-447F-B356-56A9E6A902F4}">
      <dgm:prSet/>
      <dgm:spPr/>
      <dgm:t>
        <a:bodyPr/>
        <a:lstStyle/>
        <a:p>
          <a:pPr rtl="0"/>
          <a:r>
            <a:rPr lang="en-IN" b="1" dirty="0" smtClean="0"/>
            <a:t>Large Class III </a:t>
          </a:r>
          <a:r>
            <a:rPr lang="en-IN" b="1" dirty="0" err="1" smtClean="0"/>
            <a:t>beveled</a:t>
          </a:r>
          <a:r>
            <a:rPr lang="en-IN" b="1" dirty="0" smtClean="0"/>
            <a:t> conventional tooth preparation.</a:t>
          </a:r>
          <a:br>
            <a:rPr lang="en-IN" b="1" dirty="0" smtClean="0"/>
          </a:br>
          <a:r>
            <a:rPr lang="en-IN" b="1" dirty="0" smtClean="0"/>
            <a:t>Note cavosurface bevel (arrow).</a:t>
          </a:r>
          <a:endParaRPr lang="en-IN" b="1" dirty="0"/>
        </a:p>
      </dgm:t>
    </dgm:pt>
    <dgm:pt modelId="{6255F5C5-C77A-4F3A-B92A-AEF2E08BE960}" type="parTrans" cxnId="{A5AD3A5B-8DD0-48D0-8CB7-D55D38897540}">
      <dgm:prSet/>
      <dgm:spPr/>
      <dgm:t>
        <a:bodyPr/>
        <a:lstStyle/>
        <a:p>
          <a:endParaRPr lang="en-IN"/>
        </a:p>
      </dgm:t>
    </dgm:pt>
    <dgm:pt modelId="{5B4D71CA-6DF7-4CAE-B52C-8A882CEC9DAD}" type="sibTrans" cxnId="{A5AD3A5B-8DD0-48D0-8CB7-D55D38897540}">
      <dgm:prSet/>
      <dgm:spPr/>
      <dgm:t>
        <a:bodyPr/>
        <a:lstStyle/>
        <a:p>
          <a:endParaRPr lang="en-IN"/>
        </a:p>
      </dgm:t>
    </dgm:pt>
    <dgm:pt modelId="{D9003A2C-B813-4CAA-B55C-0036BFD21A8A}" type="pres">
      <dgm:prSet presAssocID="{8A2BD4CF-319F-4E94-A5F0-0243BFA43F9D}" presName="linear" presStyleCnt="0">
        <dgm:presLayoutVars>
          <dgm:animLvl val="lvl"/>
          <dgm:resizeHandles val="exact"/>
        </dgm:presLayoutVars>
      </dgm:prSet>
      <dgm:spPr/>
      <dgm:t>
        <a:bodyPr/>
        <a:lstStyle/>
        <a:p>
          <a:endParaRPr lang="en-IN"/>
        </a:p>
      </dgm:t>
    </dgm:pt>
    <dgm:pt modelId="{C2C5FD03-6C78-47E3-AD80-127DE245ED67}" type="pres">
      <dgm:prSet presAssocID="{49AD15D0-0723-447F-B356-56A9E6A902F4}" presName="parentText" presStyleLbl="node1" presStyleIdx="0" presStyleCnt="1">
        <dgm:presLayoutVars>
          <dgm:chMax val="0"/>
          <dgm:bulletEnabled val="1"/>
        </dgm:presLayoutVars>
      </dgm:prSet>
      <dgm:spPr/>
      <dgm:t>
        <a:bodyPr/>
        <a:lstStyle/>
        <a:p>
          <a:endParaRPr lang="en-IN"/>
        </a:p>
      </dgm:t>
    </dgm:pt>
  </dgm:ptLst>
  <dgm:cxnLst>
    <dgm:cxn modelId="{A5AD3A5B-8DD0-48D0-8CB7-D55D38897540}" srcId="{8A2BD4CF-319F-4E94-A5F0-0243BFA43F9D}" destId="{49AD15D0-0723-447F-B356-56A9E6A902F4}" srcOrd="0" destOrd="0" parTransId="{6255F5C5-C77A-4F3A-B92A-AEF2E08BE960}" sibTransId="{5B4D71CA-6DF7-4CAE-B52C-8A882CEC9DAD}"/>
    <dgm:cxn modelId="{2B29ADEC-235D-4192-9E71-7E5A5F2EB8B5}" type="presOf" srcId="{8A2BD4CF-319F-4E94-A5F0-0243BFA43F9D}" destId="{D9003A2C-B813-4CAA-B55C-0036BFD21A8A}" srcOrd="0" destOrd="0" presId="urn:microsoft.com/office/officeart/2005/8/layout/vList2"/>
    <dgm:cxn modelId="{282F7DB7-9919-4A4B-99A3-D8817C3F131A}" type="presOf" srcId="{49AD15D0-0723-447F-B356-56A9E6A902F4}" destId="{C2C5FD03-6C78-47E3-AD80-127DE245ED67}" srcOrd="0" destOrd="0" presId="urn:microsoft.com/office/officeart/2005/8/layout/vList2"/>
    <dgm:cxn modelId="{6B29C19F-E6A2-4259-B873-22178865372E}" type="presParOf" srcId="{D9003A2C-B813-4CAA-B55C-0036BFD21A8A}" destId="{C2C5FD03-6C78-47E3-AD80-127DE245ED67}"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42BC7B9A-B188-4F4C-9EE9-92E91E057C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FF779F1-7132-4290-A282-168339E927DB}">
      <dgm:prSet/>
      <dgm:spPr/>
      <dgm:t>
        <a:bodyPr/>
        <a:lstStyle/>
        <a:p>
          <a:pPr rtl="0"/>
          <a:r>
            <a:rPr lang="en-IN" b="1" dirty="0" err="1" smtClean="0"/>
            <a:t>Beveling</a:t>
          </a:r>
          <a:r>
            <a:rPr lang="en-IN" b="1" dirty="0" smtClean="0"/>
            <a:t>. Cavosurface bevel is prepared with flame shaped or round diamond resulting in an angle approximately 45 degrees to the external tooth surface.</a:t>
          </a:r>
          <a:endParaRPr lang="en-IN" b="1" dirty="0"/>
        </a:p>
      </dgm:t>
    </dgm:pt>
    <dgm:pt modelId="{9DB3E668-9C4B-48F8-9D45-CAED91C4B26A}" type="parTrans" cxnId="{89E5D63F-4DB4-462D-BAC2-AB3085AE5C60}">
      <dgm:prSet/>
      <dgm:spPr/>
      <dgm:t>
        <a:bodyPr/>
        <a:lstStyle/>
        <a:p>
          <a:endParaRPr lang="en-IN"/>
        </a:p>
      </dgm:t>
    </dgm:pt>
    <dgm:pt modelId="{EBFE0DD0-3E03-44D3-90F8-63404899B628}" type="sibTrans" cxnId="{89E5D63F-4DB4-462D-BAC2-AB3085AE5C60}">
      <dgm:prSet/>
      <dgm:spPr/>
      <dgm:t>
        <a:bodyPr/>
        <a:lstStyle/>
        <a:p>
          <a:endParaRPr lang="en-IN"/>
        </a:p>
      </dgm:t>
    </dgm:pt>
    <dgm:pt modelId="{652A7119-275A-4759-B765-BDDB0A69516C}" type="pres">
      <dgm:prSet presAssocID="{42BC7B9A-B188-4F4C-9EE9-92E91E057CC9}" presName="linear" presStyleCnt="0">
        <dgm:presLayoutVars>
          <dgm:animLvl val="lvl"/>
          <dgm:resizeHandles val="exact"/>
        </dgm:presLayoutVars>
      </dgm:prSet>
      <dgm:spPr/>
      <dgm:t>
        <a:bodyPr/>
        <a:lstStyle/>
        <a:p>
          <a:endParaRPr lang="en-IN"/>
        </a:p>
      </dgm:t>
    </dgm:pt>
    <dgm:pt modelId="{21A09170-8EDE-48FF-9979-FFF842B348AA}" type="pres">
      <dgm:prSet presAssocID="{4FF779F1-7132-4290-A282-168339E927DB}" presName="parentText" presStyleLbl="node1" presStyleIdx="0" presStyleCnt="1" custScaleY="148921">
        <dgm:presLayoutVars>
          <dgm:chMax val="0"/>
          <dgm:bulletEnabled val="1"/>
        </dgm:presLayoutVars>
      </dgm:prSet>
      <dgm:spPr/>
      <dgm:t>
        <a:bodyPr/>
        <a:lstStyle/>
        <a:p>
          <a:endParaRPr lang="en-IN"/>
        </a:p>
      </dgm:t>
    </dgm:pt>
  </dgm:ptLst>
  <dgm:cxnLst>
    <dgm:cxn modelId="{89E5D63F-4DB4-462D-BAC2-AB3085AE5C60}" srcId="{42BC7B9A-B188-4F4C-9EE9-92E91E057CC9}" destId="{4FF779F1-7132-4290-A282-168339E927DB}" srcOrd="0" destOrd="0" parTransId="{9DB3E668-9C4B-48F8-9D45-CAED91C4B26A}" sibTransId="{EBFE0DD0-3E03-44D3-90F8-63404899B628}"/>
    <dgm:cxn modelId="{DC25633E-7B5C-41EC-90E3-894261702884}" type="presOf" srcId="{42BC7B9A-B188-4F4C-9EE9-92E91E057CC9}" destId="{652A7119-275A-4759-B765-BDDB0A69516C}" srcOrd="0" destOrd="0" presId="urn:microsoft.com/office/officeart/2005/8/layout/vList2"/>
    <dgm:cxn modelId="{96871543-01B3-44E9-A93C-A5EE1898C3F3}" type="presOf" srcId="{4FF779F1-7132-4290-A282-168339E927DB}" destId="{21A09170-8EDE-48FF-9979-FFF842B348AA}" srcOrd="0" destOrd="0" presId="urn:microsoft.com/office/officeart/2005/8/layout/vList2"/>
    <dgm:cxn modelId="{15F5E5E4-EFD1-47CB-B90E-8681E8063B39}" type="presParOf" srcId="{652A7119-275A-4759-B765-BDDB0A69516C}" destId="{21A09170-8EDE-48FF-9979-FFF842B348AA}"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9E51F466-1824-458D-B243-CB29C03C88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3AE15436-C61B-49A8-982B-B15365DDDF47}">
      <dgm:prSet/>
      <dgm:spPr/>
      <dgm:t>
        <a:bodyPr/>
        <a:lstStyle/>
        <a:p>
          <a:pPr rtl="0"/>
          <a:r>
            <a:rPr lang="en-IN" b="1" dirty="0" smtClean="0"/>
            <a:t>A, Cross-section of facial approach Class III conventional tooth preparation with 90-degree cavosurface angle. B, </a:t>
          </a:r>
          <a:r>
            <a:rPr lang="en-IN" b="1" dirty="0" err="1" smtClean="0"/>
            <a:t>Beveled</a:t>
          </a:r>
          <a:r>
            <a:rPr lang="en-IN" b="1" dirty="0" smtClean="0"/>
            <a:t> conventional tooth preparation showing 45-degree cavosurface bevel on facial margin.</a:t>
          </a:r>
          <a:endParaRPr lang="en-IN" b="1" dirty="0"/>
        </a:p>
      </dgm:t>
    </dgm:pt>
    <dgm:pt modelId="{24184E8A-0EFF-4624-87EE-699D3796829F}" type="parTrans" cxnId="{ED3ADDDB-C398-42D4-97AA-B4C6BFDDB568}">
      <dgm:prSet/>
      <dgm:spPr/>
      <dgm:t>
        <a:bodyPr/>
        <a:lstStyle/>
        <a:p>
          <a:endParaRPr lang="en-IN"/>
        </a:p>
      </dgm:t>
    </dgm:pt>
    <dgm:pt modelId="{72948D20-6489-44ED-9888-EB2919CD9B47}" type="sibTrans" cxnId="{ED3ADDDB-C398-42D4-97AA-B4C6BFDDB568}">
      <dgm:prSet/>
      <dgm:spPr/>
      <dgm:t>
        <a:bodyPr/>
        <a:lstStyle/>
        <a:p>
          <a:endParaRPr lang="en-IN"/>
        </a:p>
      </dgm:t>
    </dgm:pt>
    <dgm:pt modelId="{5217ADDC-D13E-4697-9D4A-A7B580CD37AA}" type="pres">
      <dgm:prSet presAssocID="{9E51F466-1824-458D-B243-CB29C03C886D}" presName="linear" presStyleCnt="0">
        <dgm:presLayoutVars>
          <dgm:animLvl val="lvl"/>
          <dgm:resizeHandles val="exact"/>
        </dgm:presLayoutVars>
      </dgm:prSet>
      <dgm:spPr/>
      <dgm:t>
        <a:bodyPr/>
        <a:lstStyle/>
        <a:p>
          <a:endParaRPr lang="en-IN"/>
        </a:p>
      </dgm:t>
    </dgm:pt>
    <dgm:pt modelId="{00CC46B7-25B5-4137-AFDB-A2FF851FD541}" type="pres">
      <dgm:prSet presAssocID="{3AE15436-C61B-49A8-982B-B15365DDDF47}" presName="parentText" presStyleLbl="node1" presStyleIdx="0" presStyleCnt="1" custScaleY="137196">
        <dgm:presLayoutVars>
          <dgm:chMax val="0"/>
          <dgm:bulletEnabled val="1"/>
        </dgm:presLayoutVars>
      </dgm:prSet>
      <dgm:spPr/>
      <dgm:t>
        <a:bodyPr/>
        <a:lstStyle/>
        <a:p>
          <a:endParaRPr lang="en-IN"/>
        </a:p>
      </dgm:t>
    </dgm:pt>
  </dgm:ptLst>
  <dgm:cxnLst>
    <dgm:cxn modelId="{ED3ADDDB-C398-42D4-97AA-B4C6BFDDB568}" srcId="{9E51F466-1824-458D-B243-CB29C03C886D}" destId="{3AE15436-C61B-49A8-982B-B15365DDDF47}" srcOrd="0" destOrd="0" parTransId="{24184E8A-0EFF-4624-87EE-699D3796829F}" sibTransId="{72948D20-6489-44ED-9888-EB2919CD9B47}"/>
    <dgm:cxn modelId="{AE480A68-AB2E-400C-AC6C-8FD964AE1BC5}" type="presOf" srcId="{9E51F466-1824-458D-B243-CB29C03C886D}" destId="{5217ADDC-D13E-4697-9D4A-A7B580CD37AA}" srcOrd="0" destOrd="0" presId="urn:microsoft.com/office/officeart/2005/8/layout/vList2"/>
    <dgm:cxn modelId="{9120B152-9B2F-460C-8E15-3272C16AB2D3}" type="presOf" srcId="{3AE15436-C61B-49A8-982B-B15365DDDF47}" destId="{00CC46B7-25B5-4137-AFDB-A2FF851FD541}" srcOrd="0" destOrd="0" presId="urn:microsoft.com/office/officeart/2005/8/layout/vList2"/>
    <dgm:cxn modelId="{28B76B77-D4C3-42C0-8A43-AC4A3EC8CA42}" type="presParOf" srcId="{5217ADDC-D13E-4697-9D4A-A7B580CD37AA}" destId="{00CC46B7-25B5-4137-AFDB-A2FF851FD541}" srcOrd="0"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41D35DD4-1345-4D5C-A95A-007C73D37E4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07B54970-C5C9-427D-86C2-0CA7434EDE96}">
      <dgm:prSet/>
      <dgm:spPr/>
      <dgm:t>
        <a:bodyPr/>
        <a:lstStyle/>
        <a:p>
          <a:pPr rtl="0"/>
          <a:r>
            <a:rPr lang="en-IN" b="1" dirty="0" smtClean="0"/>
            <a:t>Class III initial preparation (facial approach)</a:t>
          </a:r>
          <a:endParaRPr lang="en-IN" b="1" dirty="0"/>
        </a:p>
      </dgm:t>
    </dgm:pt>
    <dgm:pt modelId="{8C2C9016-777D-4F15-A686-EA819595BA6F}" type="parTrans" cxnId="{7F7DB482-1546-40BD-90FA-D7DB02B22C5D}">
      <dgm:prSet/>
      <dgm:spPr/>
      <dgm:t>
        <a:bodyPr/>
        <a:lstStyle/>
        <a:p>
          <a:endParaRPr lang="en-IN"/>
        </a:p>
      </dgm:t>
    </dgm:pt>
    <dgm:pt modelId="{688D71E8-DED9-4DB3-83BB-4CD941932D1D}" type="sibTrans" cxnId="{7F7DB482-1546-40BD-90FA-D7DB02B22C5D}">
      <dgm:prSet/>
      <dgm:spPr/>
      <dgm:t>
        <a:bodyPr/>
        <a:lstStyle/>
        <a:p>
          <a:endParaRPr lang="en-IN"/>
        </a:p>
      </dgm:t>
    </dgm:pt>
    <dgm:pt modelId="{D94C795A-51A5-433B-9C4B-AA950A4D4D9D}" type="pres">
      <dgm:prSet presAssocID="{41D35DD4-1345-4D5C-A95A-007C73D37E4A}" presName="linear" presStyleCnt="0">
        <dgm:presLayoutVars>
          <dgm:animLvl val="lvl"/>
          <dgm:resizeHandles val="exact"/>
        </dgm:presLayoutVars>
      </dgm:prSet>
      <dgm:spPr/>
      <dgm:t>
        <a:bodyPr/>
        <a:lstStyle/>
        <a:p>
          <a:endParaRPr lang="en-IN"/>
        </a:p>
      </dgm:t>
    </dgm:pt>
    <dgm:pt modelId="{F3DB1DD3-F2F1-4B91-B2E4-045FC02E97F7}" type="pres">
      <dgm:prSet presAssocID="{07B54970-C5C9-427D-86C2-0CA7434EDE96}" presName="parentText" presStyleLbl="node1" presStyleIdx="0" presStyleCnt="1">
        <dgm:presLayoutVars>
          <dgm:chMax val="0"/>
          <dgm:bulletEnabled val="1"/>
        </dgm:presLayoutVars>
      </dgm:prSet>
      <dgm:spPr/>
      <dgm:t>
        <a:bodyPr/>
        <a:lstStyle/>
        <a:p>
          <a:endParaRPr lang="en-IN"/>
        </a:p>
      </dgm:t>
    </dgm:pt>
  </dgm:ptLst>
  <dgm:cxnLst>
    <dgm:cxn modelId="{73919593-2AF8-4009-854C-A9B2858B15DD}" type="presOf" srcId="{07B54970-C5C9-427D-86C2-0CA7434EDE96}" destId="{F3DB1DD3-F2F1-4B91-B2E4-045FC02E97F7}" srcOrd="0" destOrd="0" presId="urn:microsoft.com/office/officeart/2005/8/layout/vList2"/>
    <dgm:cxn modelId="{D942B066-94D0-47A8-AC86-484944E5ADDA}" type="presOf" srcId="{41D35DD4-1345-4D5C-A95A-007C73D37E4A}" destId="{D94C795A-51A5-433B-9C4B-AA950A4D4D9D}" srcOrd="0" destOrd="0" presId="urn:microsoft.com/office/officeart/2005/8/layout/vList2"/>
    <dgm:cxn modelId="{7F7DB482-1546-40BD-90FA-D7DB02B22C5D}" srcId="{41D35DD4-1345-4D5C-A95A-007C73D37E4A}" destId="{07B54970-C5C9-427D-86C2-0CA7434EDE96}" srcOrd="0" destOrd="0" parTransId="{8C2C9016-777D-4F15-A686-EA819595BA6F}" sibTransId="{688D71E8-DED9-4DB3-83BB-4CD941932D1D}"/>
    <dgm:cxn modelId="{AC74DD0A-5DAA-45C4-A1EA-D9255AB2631B}" type="presParOf" srcId="{D94C795A-51A5-433B-9C4B-AA950A4D4D9D}" destId="{F3DB1DD3-F2F1-4B91-B2E4-045FC02E97F7}" srcOrd="0" destOrd="0" presId="urn:microsoft.com/office/officeart/2005/8/layout/vList2"/>
  </dgm:cxnLst>
  <dgm:bg/>
  <dgm:whole/>
</dgm:dataModel>
</file>

<file path=ppt/diagrams/data28.xml><?xml version="1.0" encoding="utf-8"?>
<dgm:dataModel xmlns:dgm="http://schemas.openxmlformats.org/drawingml/2006/diagram" xmlns:a="http://schemas.openxmlformats.org/drawingml/2006/main">
  <dgm:ptLst>
    <dgm:pt modelId="{BCA4F871-4C62-403A-AAB6-0D12BC890C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7B9EA7B-E696-47AA-BF33-D583270F5225}">
      <dgm:prSet/>
      <dgm:spPr/>
      <dgm:t>
        <a:bodyPr/>
        <a:lstStyle/>
        <a:p>
          <a:pPr rtl="0"/>
          <a:r>
            <a:rPr lang="en-IN" b="1" dirty="0" smtClean="0"/>
            <a:t>C, Entry and extension with No. 2 bur or diamond.</a:t>
          </a:r>
          <a:br>
            <a:rPr lang="en-IN" b="1" dirty="0" smtClean="0"/>
          </a:br>
          <a:r>
            <a:rPr lang="en-IN" b="1" dirty="0" smtClean="0"/>
            <a:t>D, Caries removal with spoon excavator. </a:t>
          </a:r>
        </a:p>
        <a:p>
          <a:pPr rtl="0"/>
          <a:r>
            <a:rPr lang="en-IN" b="1" dirty="0" smtClean="0"/>
            <a:t>E, Explorer point removes caries at DEJ. This is a </a:t>
          </a:r>
          <a:r>
            <a:rPr lang="en-IN" b="1" dirty="0" err="1" smtClean="0"/>
            <a:t>beveled</a:t>
          </a:r>
          <a:r>
            <a:rPr lang="en-IN" b="1" dirty="0" smtClean="0"/>
            <a:t> conventional preparation if accessible margins are </a:t>
          </a:r>
          <a:r>
            <a:rPr lang="en-IN" b="1" dirty="0" err="1" smtClean="0"/>
            <a:t>beveled</a:t>
          </a:r>
          <a:r>
            <a:rPr lang="en-IN" b="1" dirty="0" smtClean="0"/>
            <a:t> </a:t>
          </a:r>
          <a:endParaRPr lang="en-IN" b="1" dirty="0"/>
        </a:p>
      </dgm:t>
    </dgm:pt>
    <dgm:pt modelId="{FD79F8D1-D345-4E31-A651-81ED3BD929EE}" type="parTrans" cxnId="{AA1B6952-B56A-4B20-BC6B-E6E055A4538D}">
      <dgm:prSet/>
      <dgm:spPr/>
      <dgm:t>
        <a:bodyPr/>
        <a:lstStyle/>
        <a:p>
          <a:endParaRPr lang="en-IN"/>
        </a:p>
      </dgm:t>
    </dgm:pt>
    <dgm:pt modelId="{3B02FB78-9C80-4410-B2F0-58D218A54696}" type="sibTrans" cxnId="{AA1B6952-B56A-4B20-BC6B-E6E055A4538D}">
      <dgm:prSet/>
      <dgm:spPr/>
      <dgm:t>
        <a:bodyPr/>
        <a:lstStyle/>
        <a:p>
          <a:endParaRPr lang="en-IN"/>
        </a:p>
      </dgm:t>
    </dgm:pt>
    <dgm:pt modelId="{2FF0783D-B0D5-467E-B738-F5E9B34B286E}" type="pres">
      <dgm:prSet presAssocID="{BCA4F871-4C62-403A-AAB6-0D12BC890C82}" presName="linear" presStyleCnt="0">
        <dgm:presLayoutVars>
          <dgm:animLvl val="lvl"/>
          <dgm:resizeHandles val="exact"/>
        </dgm:presLayoutVars>
      </dgm:prSet>
      <dgm:spPr/>
      <dgm:t>
        <a:bodyPr/>
        <a:lstStyle/>
        <a:p>
          <a:endParaRPr lang="en-IN"/>
        </a:p>
      </dgm:t>
    </dgm:pt>
    <dgm:pt modelId="{FA0C149A-E07B-4A8F-8D61-C016E8096206}" type="pres">
      <dgm:prSet presAssocID="{B7B9EA7B-E696-47AA-BF33-D583270F5225}" presName="parentText" presStyleLbl="node1" presStyleIdx="0" presStyleCnt="1">
        <dgm:presLayoutVars>
          <dgm:chMax val="0"/>
          <dgm:bulletEnabled val="1"/>
        </dgm:presLayoutVars>
      </dgm:prSet>
      <dgm:spPr/>
      <dgm:t>
        <a:bodyPr/>
        <a:lstStyle/>
        <a:p>
          <a:endParaRPr lang="en-IN"/>
        </a:p>
      </dgm:t>
    </dgm:pt>
  </dgm:ptLst>
  <dgm:cxnLst>
    <dgm:cxn modelId="{93D7BD0C-FEC5-4714-963E-98580400C875}" type="presOf" srcId="{BCA4F871-4C62-403A-AAB6-0D12BC890C82}" destId="{2FF0783D-B0D5-467E-B738-F5E9B34B286E}" srcOrd="0" destOrd="0" presId="urn:microsoft.com/office/officeart/2005/8/layout/vList2"/>
    <dgm:cxn modelId="{AA1B6952-B56A-4B20-BC6B-E6E055A4538D}" srcId="{BCA4F871-4C62-403A-AAB6-0D12BC890C82}" destId="{B7B9EA7B-E696-47AA-BF33-D583270F5225}" srcOrd="0" destOrd="0" parTransId="{FD79F8D1-D345-4E31-A651-81ED3BD929EE}" sibTransId="{3B02FB78-9C80-4410-B2F0-58D218A54696}"/>
    <dgm:cxn modelId="{B3742A9B-D1CE-485A-80AF-05C7041B07EF}" type="presOf" srcId="{B7B9EA7B-E696-47AA-BF33-D583270F5225}" destId="{FA0C149A-E07B-4A8F-8D61-C016E8096206}" srcOrd="0" destOrd="0" presId="urn:microsoft.com/office/officeart/2005/8/layout/vList2"/>
    <dgm:cxn modelId="{D75C3D6F-3C1A-4CD4-8BB9-B8A7F992A19B}" type="presParOf" srcId="{2FF0783D-B0D5-467E-B738-F5E9B34B286E}" destId="{FA0C149A-E07B-4A8F-8D61-C016E8096206}" srcOrd="0"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D25EBEF4-00AB-4D56-AA25-956FF8453C1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B43B2F7B-797E-42FF-85B5-A8F187045A33}">
      <dgm:prSet/>
      <dgm:spPr/>
      <dgm:t>
        <a:bodyPr/>
        <a:lstStyle/>
        <a:p>
          <a:pPr rtl="0"/>
          <a:r>
            <a:rPr lang="en-IN" b="1" dirty="0" smtClean="0"/>
            <a:t>Modified Class III Tooth Preparation</a:t>
          </a:r>
          <a:endParaRPr lang="en-IN" b="1" dirty="0"/>
        </a:p>
      </dgm:t>
    </dgm:pt>
    <dgm:pt modelId="{40C51D22-AB0E-4A77-9E82-28BA749CC6C4}" type="parTrans" cxnId="{E68DDE83-1F33-4D6E-A083-6DC5495C5F36}">
      <dgm:prSet/>
      <dgm:spPr/>
      <dgm:t>
        <a:bodyPr/>
        <a:lstStyle/>
        <a:p>
          <a:endParaRPr lang="en-IN"/>
        </a:p>
      </dgm:t>
    </dgm:pt>
    <dgm:pt modelId="{D72B2A98-4924-4F8B-8301-EDFADDF9803D}" type="sibTrans" cxnId="{E68DDE83-1F33-4D6E-A083-6DC5495C5F36}">
      <dgm:prSet/>
      <dgm:spPr/>
      <dgm:t>
        <a:bodyPr/>
        <a:lstStyle/>
        <a:p>
          <a:endParaRPr lang="en-IN"/>
        </a:p>
      </dgm:t>
    </dgm:pt>
    <dgm:pt modelId="{1E79C661-1528-4EB4-8557-6525FC8F7CFA}" type="pres">
      <dgm:prSet presAssocID="{D25EBEF4-00AB-4D56-AA25-956FF8453C1C}" presName="linear" presStyleCnt="0">
        <dgm:presLayoutVars>
          <dgm:animLvl val="lvl"/>
          <dgm:resizeHandles val="exact"/>
        </dgm:presLayoutVars>
      </dgm:prSet>
      <dgm:spPr/>
      <dgm:t>
        <a:bodyPr/>
        <a:lstStyle/>
        <a:p>
          <a:endParaRPr lang="en-IN"/>
        </a:p>
      </dgm:t>
    </dgm:pt>
    <dgm:pt modelId="{E53CD170-0DBB-454D-8784-4A93097E2BEC}" type="pres">
      <dgm:prSet presAssocID="{B43B2F7B-797E-42FF-85B5-A8F187045A33}" presName="parentText" presStyleLbl="node1" presStyleIdx="0" presStyleCnt="1">
        <dgm:presLayoutVars>
          <dgm:chMax val="0"/>
          <dgm:bulletEnabled val="1"/>
        </dgm:presLayoutVars>
      </dgm:prSet>
      <dgm:spPr/>
      <dgm:t>
        <a:bodyPr/>
        <a:lstStyle/>
        <a:p>
          <a:endParaRPr lang="en-IN"/>
        </a:p>
      </dgm:t>
    </dgm:pt>
  </dgm:ptLst>
  <dgm:cxnLst>
    <dgm:cxn modelId="{5781925D-B60C-444E-A94C-622EB9A73EFC}" type="presOf" srcId="{D25EBEF4-00AB-4D56-AA25-956FF8453C1C}" destId="{1E79C661-1528-4EB4-8557-6525FC8F7CFA}" srcOrd="0" destOrd="0" presId="urn:microsoft.com/office/officeart/2005/8/layout/vList2"/>
    <dgm:cxn modelId="{E68DDE83-1F33-4D6E-A083-6DC5495C5F36}" srcId="{D25EBEF4-00AB-4D56-AA25-956FF8453C1C}" destId="{B43B2F7B-797E-42FF-85B5-A8F187045A33}" srcOrd="0" destOrd="0" parTransId="{40C51D22-AB0E-4A77-9E82-28BA749CC6C4}" sibTransId="{D72B2A98-4924-4F8B-8301-EDFADDF9803D}"/>
    <dgm:cxn modelId="{3E969C7E-B49F-4788-9667-451D9572780D}" type="presOf" srcId="{B43B2F7B-797E-42FF-85B5-A8F187045A33}" destId="{E53CD170-0DBB-454D-8784-4A93097E2BEC}" srcOrd="0" destOrd="0" presId="urn:microsoft.com/office/officeart/2005/8/layout/vList2"/>
    <dgm:cxn modelId="{0BA27264-A895-4170-94AD-D5099F42CBCB}" type="presParOf" srcId="{1E79C661-1528-4EB4-8557-6525FC8F7CFA}" destId="{E53CD170-0DBB-454D-8784-4A93097E2BEC}"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E2F56653-E23D-40BC-8462-957EA1BCF79D}" type="doc">
      <dgm:prSet loTypeId="urn:diagrams.loki3.com/TabbedArc+Icon" loCatId="officeonline" qsTypeId="urn:microsoft.com/office/officeart/2005/8/quickstyle/simple5" qsCatId="simple" csTypeId="urn:microsoft.com/office/officeart/2005/8/colors/colorful5" csCatId="colorful" phldr="1"/>
      <dgm:spPr/>
    </dgm:pt>
    <dgm:pt modelId="{6AE21620-6861-4B37-9F80-ACBA7716DC4D}">
      <dgm:prSet phldrT="[Text]"/>
      <dgm:spPr/>
      <dgm:t>
        <a:bodyPr/>
        <a:lstStyle/>
        <a:p>
          <a:r>
            <a:rPr lang="en-IN" b="1" dirty="0" smtClean="0"/>
            <a:t>What is class III, IV &amp; V cavity ?</a:t>
          </a:r>
          <a:r>
            <a:rPr lang="en-IN" dirty="0" smtClean="0"/>
            <a:t> </a:t>
          </a:r>
          <a:endParaRPr lang="en-IN" dirty="0"/>
        </a:p>
      </dgm:t>
    </dgm:pt>
    <dgm:pt modelId="{157B830B-9CB9-4180-BE7A-813DA6049BDB}" type="parTrans" cxnId="{1DDBC5C5-B1C6-4B2B-8B33-E87816859BBA}">
      <dgm:prSet/>
      <dgm:spPr/>
      <dgm:t>
        <a:bodyPr/>
        <a:lstStyle/>
        <a:p>
          <a:endParaRPr lang="en-IN"/>
        </a:p>
      </dgm:t>
    </dgm:pt>
    <dgm:pt modelId="{E39E5326-5AA0-4BC2-93F0-77FAE9A01A81}" type="sibTrans" cxnId="{1DDBC5C5-B1C6-4B2B-8B33-E87816859BBA}">
      <dgm:prSet/>
      <dgm:spPr/>
      <dgm:t>
        <a:bodyPr/>
        <a:lstStyle/>
        <a:p>
          <a:endParaRPr lang="en-IN"/>
        </a:p>
      </dgm:t>
    </dgm:pt>
    <dgm:pt modelId="{138E6FE9-4D4A-4D2B-B4C4-0BE3A33DE5FB}">
      <dgm:prSet phldrT="[Text]"/>
      <dgm:spPr/>
      <dgm:t>
        <a:bodyPr/>
        <a:lstStyle/>
        <a:p>
          <a:r>
            <a:rPr lang="en-IN" b="1" dirty="0" smtClean="0"/>
            <a:t>Types of tooth preparation</a:t>
          </a:r>
          <a:endParaRPr lang="en-IN" b="1" dirty="0"/>
        </a:p>
      </dgm:t>
    </dgm:pt>
    <dgm:pt modelId="{E52C0ED2-24EA-4237-A054-8E06D211D620}" type="parTrans" cxnId="{6CCF91DE-ED18-4717-A0FF-1A33D5D3FAF5}">
      <dgm:prSet/>
      <dgm:spPr/>
      <dgm:t>
        <a:bodyPr/>
        <a:lstStyle/>
        <a:p>
          <a:endParaRPr lang="en-IN"/>
        </a:p>
      </dgm:t>
    </dgm:pt>
    <dgm:pt modelId="{EE05EBE7-D027-446E-8105-C37F00F6C58B}" type="sibTrans" cxnId="{6CCF91DE-ED18-4717-A0FF-1A33D5D3FAF5}">
      <dgm:prSet/>
      <dgm:spPr/>
      <dgm:t>
        <a:bodyPr/>
        <a:lstStyle/>
        <a:p>
          <a:endParaRPr lang="en-IN"/>
        </a:p>
      </dgm:t>
    </dgm:pt>
    <dgm:pt modelId="{CCC355B8-E574-4C21-99F1-64BD7CAFFF7B}">
      <dgm:prSet phldrT="[Text]"/>
      <dgm:spPr/>
      <dgm:t>
        <a:bodyPr/>
        <a:lstStyle/>
        <a:p>
          <a:r>
            <a:rPr lang="en-IN" b="1" dirty="0" smtClean="0"/>
            <a:t>Techniques of restoration</a:t>
          </a:r>
          <a:endParaRPr lang="en-IN" b="1" dirty="0"/>
        </a:p>
      </dgm:t>
    </dgm:pt>
    <dgm:pt modelId="{BA86CF8E-4C5E-458B-A1B7-C68DC6F2F37B}" type="parTrans" cxnId="{E7D9F6E9-B466-40A2-B96B-B431C42B2A18}">
      <dgm:prSet/>
      <dgm:spPr/>
      <dgm:t>
        <a:bodyPr/>
        <a:lstStyle/>
        <a:p>
          <a:endParaRPr lang="en-IN"/>
        </a:p>
      </dgm:t>
    </dgm:pt>
    <dgm:pt modelId="{11532CAB-597A-49D4-B481-2891F5847285}" type="sibTrans" cxnId="{E7D9F6E9-B466-40A2-B96B-B431C42B2A18}">
      <dgm:prSet/>
      <dgm:spPr/>
      <dgm:t>
        <a:bodyPr/>
        <a:lstStyle/>
        <a:p>
          <a:endParaRPr lang="en-IN"/>
        </a:p>
      </dgm:t>
    </dgm:pt>
    <dgm:pt modelId="{71987A2B-3464-4477-B293-2689970DADE1}" type="pres">
      <dgm:prSet presAssocID="{E2F56653-E23D-40BC-8462-957EA1BCF79D}" presName="Name0" presStyleCnt="0">
        <dgm:presLayoutVars>
          <dgm:dir/>
          <dgm:resizeHandles val="exact"/>
        </dgm:presLayoutVars>
      </dgm:prSet>
      <dgm:spPr/>
    </dgm:pt>
    <dgm:pt modelId="{81AC9E50-9D45-4827-96CC-C21012C1C4A8}" type="pres">
      <dgm:prSet presAssocID="{6AE21620-6861-4B37-9F80-ACBA7716DC4D}" presName="twoplus" presStyleLbl="node1" presStyleIdx="0" presStyleCnt="3">
        <dgm:presLayoutVars>
          <dgm:bulletEnabled val="1"/>
        </dgm:presLayoutVars>
      </dgm:prSet>
      <dgm:spPr/>
      <dgm:t>
        <a:bodyPr/>
        <a:lstStyle/>
        <a:p>
          <a:endParaRPr lang="en-IN"/>
        </a:p>
      </dgm:t>
    </dgm:pt>
    <dgm:pt modelId="{F3EA82EA-FD5E-4B87-8812-CA45E3C75F42}" type="pres">
      <dgm:prSet presAssocID="{138E6FE9-4D4A-4D2B-B4C4-0BE3A33DE5FB}" presName="twoplus" presStyleLbl="node1" presStyleIdx="1" presStyleCnt="3">
        <dgm:presLayoutVars>
          <dgm:bulletEnabled val="1"/>
        </dgm:presLayoutVars>
      </dgm:prSet>
      <dgm:spPr/>
      <dgm:t>
        <a:bodyPr/>
        <a:lstStyle/>
        <a:p>
          <a:endParaRPr lang="en-IN"/>
        </a:p>
      </dgm:t>
    </dgm:pt>
    <dgm:pt modelId="{A9C2CDC1-27F9-46F0-A88E-07EEAB60EDC4}" type="pres">
      <dgm:prSet presAssocID="{CCC355B8-E574-4C21-99F1-64BD7CAFFF7B}" presName="twoplus" presStyleLbl="node1" presStyleIdx="2" presStyleCnt="3">
        <dgm:presLayoutVars>
          <dgm:bulletEnabled val="1"/>
        </dgm:presLayoutVars>
      </dgm:prSet>
      <dgm:spPr/>
      <dgm:t>
        <a:bodyPr/>
        <a:lstStyle/>
        <a:p>
          <a:endParaRPr lang="en-IN"/>
        </a:p>
      </dgm:t>
    </dgm:pt>
  </dgm:ptLst>
  <dgm:cxnLst>
    <dgm:cxn modelId="{1DDBC5C5-B1C6-4B2B-8B33-E87816859BBA}" srcId="{E2F56653-E23D-40BC-8462-957EA1BCF79D}" destId="{6AE21620-6861-4B37-9F80-ACBA7716DC4D}" srcOrd="0" destOrd="0" parTransId="{157B830B-9CB9-4180-BE7A-813DA6049BDB}" sibTransId="{E39E5326-5AA0-4BC2-93F0-77FAE9A01A81}"/>
    <dgm:cxn modelId="{32C7C572-DAA3-41F8-B90F-971E02C101CB}" type="presOf" srcId="{138E6FE9-4D4A-4D2B-B4C4-0BE3A33DE5FB}" destId="{F3EA82EA-FD5E-4B87-8812-CA45E3C75F42}" srcOrd="0" destOrd="0" presId="urn:diagrams.loki3.com/TabbedArc+Icon"/>
    <dgm:cxn modelId="{E7D9F6E9-B466-40A2-B96B-B431C42B2A18}" srcId="{E2F56653-E23D-40BC-8462-957EA1BCF79D}" destId="{CCC355B8-E574-4C21-99F1-64BD7CAFFF7B}" srcOrd="2" destOrd="0" parTransId="{BA86CF8E-4C5E-458B-A1B7-C68DC6F2F37B}" sibTransId="{11532CAB-597A-49D4-B481-2891F5847285}"/>
    <dgm:cxn modelId="{6CCF91DE-ED18-4717-A0FF-1A33D5D3FAF5}" srcId="{E2F56653-E23D-40BC-8462-957EA1BCF79D}" destId="{138E6FE9-4D4A-4D2B-B4C4-0BE3A33DE5FB}" srcOrd="1" destOrd="0" parTransId="{E52C0ED2-24EA-4237-A054-8E06D211D620}" sibTransId="{EE05EBE7-D027-446E-8105-C37F00F6C58B}"/>
    <dgm:cxn modelId="{DBD401D5-2110-4A28-A53D-DA90CE148323}" type="presOf" srcId="{CCC355B8-E574-4C21-99F1-64BD7CAFFF7B}" destId="{A9C2CDC1-27F9-46F0-A88E-07EEAB60EDC4}" srcOrd="0" destOrd="0" presId="urn:diagrams.loki3.com/TabbedArc+Icon"/>
    <dgm:cxn modelId="{7CDFD348-E8E7-4027-B8B9-EA58BA03D6DB}" type="presOf" srcId="{E2F56653-E23D-40BC-8462-957EA1BCF79D}" destId="{71987A2B-3464-4477-B293-2689970DADE1}" srcOrd="0" destOrd="0" presId="urn:diagrams.loki3.com/TabbedArc+Icon"/>
    <dgm:cxn modelId="{33225AB4-1F3A-4237-8E23-EE162FB80AF9}" type="presOf" srcId="{6AE21620-6861-4B37-9F80-ACBA7716DC4D}" destId="{81AC9E50-9D45-4827-96CC-C21012C1C4A8}" srcOrd="0" destOrd="0" presId="urn:diagrams.loki3.com/TabbedArc+Icon"/>
    <dgm:cxn modelId="{CE532538-DC47-4470-B1B0-C1F6DDB69A60}" type="presParOf" srcId="{71987A2B-3464-4477-B293-2689970DADE1}" destId="{81AC9E50-9D45-4827-96CC-C21012C1C4A8}" srcOrd="0" destOrd="0" presId="urn:diagrams.loki3.com/TabbedArc+Icon"/>
    <dgm:cxn modelId="{E2E71FCE-3EBB-494F-B1B4-5AC7087FD3E6}" type="presParOf" srcId="{71987A2B-3464-4477-B293-2689970DADE1}" destId="{F3EA82EA-FD5E-4B87-8812-CA45E3C75F42}" srcOrd="1" destOrd="0" presId="urn:diagrams.loki3.com/TabbedArc+Icon"/>
    <dgm:cxn modelId="{6D7CEA29-A967-45C5-8BE9-3ED1AFB5CF95}" type="presParOf" srcId="{71987A2B-3464-4477-B293-2689970DADE1}" destId="{A9C2CDC1-27F9-46F0-A88E-07EEAB60EDC4}" srcOrd="2" destOrd="0" presId="urn:diagrams.loki3.com/TabbedArc+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BF90ADA-76EB-4D48-9A44-23B1CEA625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52A329A-59DE-4FAA-A7B7-3EEA90ACA73D}">
      <dgm:prSet/>
      <dgm:spPr/>
      <dgm:t>
        <a:bodyPr/>
        <a:lstStyle/>
        <a:p>
          <a:pPr rtl="0"/>
          <a:r>
            <a:rPr lang="en-IN" b="1" dirty="0" smtClean="0"/>
            <a:t>Modified preparation designs for Class III (A and B)</a:t>
          </a:r>
          <a:endParaRPr lang="en-IN" b="1" dirty="0"/>
        </a:p>
      </dgm:t>
    </dgm:pt>
    <dgm:pt modelId="{5C3119E2-E6C3-49B8-9910-8339349450B6}" type="parTrans" cxnId="{9944195A-C674-43DD-9E8D-F2AAA37230BD}">
      <dgm:prSet/>
      <dgm:spPr/>
      <dgm:t>
        <a:bodyPr/>
        <a:lstStyle/>
        <a:p>
          <a:endParaRPr lang="en-IN"/>
        </a:p>
      </dgm:t>
    </dgm:pt>
    <dgm:pt modelId="{53A9694B-8A81-453A-85EE-E47B19B47D05}" type="sibTrans" cxnId="{9944195A-C674-43DD-9E8D-F2AAA37230BD}">
      <dgm:prSet/>
      <dgm:spPr/>
      <dgm:t>
        <a:bodyPr/>
        <a:lstStyle/>
        <a:p>
          <a:endParaRPr lang="en-IN"/>
        </a:p>
      </dgm:t>
    </dgm:pt>
    <dgm:pt modelId="{087B3E8F-4AFB-47F4-B08F-10A2CD5EDDD2}" type="pres">
      <dgm:prSet presAssocID="{6BF90ADA-76EB-4D48-9A44-23B1CEA625FA}" presName="linear" presStyleCnt="0">
        <dgm:presLayoutVars>
          <dgm:animLvl val="lvl"/>
          <dgm:resizeHandles val="exact"/>
        </dgm:presLayoutVars>
      </dgm:prSet>
      <dgm:spPr/>
      <dgm:t>
        <a:bodyPr/>
        <a:lstStyle/>
        <a:p>
          <a:endParaRPr lang="en-IN"/>
        </a:p>
      </dgm:t>
    </dgm:pt>
    <dgm:pt modelId="{38D059D6-382A-4C91-AE38-A0A76759437A}" type="pres">
      <dgm:prSet presAssocID="{B52A329A-59DE-4FAA-A7B7-3EEA90ACA73D}" presName="parentText" presStyleLbl="node1" presStyleIdx="0" presStyleCnt="1">
        <dgm:presLayoutVars>
          <dgm:chMax val="0"/>
          <dgm:bulletEnabled val="1"/>
        </dgm:presLayoutVars>
      </dgm:prSet>
      <dgm:spPr/>
      <dgm:t>
        <a:bodyPr/>
        <a:lstStyle/>
        <a:p>
          <a:endParaRPr lang="en-IN"/>
        </a:p>
      </dgm:t>
    </dgm:pt>
  </dgm:ptLst>
  <dgm:cxnLst>
    <dgm:cxn modelId="{76C43DBA-A7AE-481D-96C9-E65694923080}" type="presOf" srcId="{B52A329A-59DE-4FAA-A7B7-3EEA90ACA73D}" destId="{38D059D6-382A-4C91-AE38-A0A76759437A}" srcOrd="0" destOrd="0" presId="urn:microsoft.com/office/officeart/2005/8/layout/vList2"/>
    <dgm:cxn modelId="{9944195A-C674-43DD-9E8D-F2AAA37230BD}" srcId="{6BF90ADA-76EB-4D48-9A44-23B1CEA625FA}" destId="{B52A329A-59DE-4FAA-A7B7-3EEA90ACA73D}" srcOrd="0" destOrd="0" parTransId="{5C3119E2-E6C3-49B8-9910-8339349450B6}" sibTransId="{53A9694B-8A81-453A-85EE-E47B19B47D05}"/>
    <dgm:cxn modelId="{7A771C4F-67B4-4980-90BF-2B4B38488770}" type="presOf" srcId="{6BF90ADA-76EB-4D48-9A44-23B1CEA625FA}" destId="{087B3E8F-4AFB-47F4-B08F-10A2CD5EDDD2}" srcOrd="0" destOrd="0" presId="urn:microsoft.com/office/officeart/2005/8/layout/vList2"/>
    <dgm:cxn modelId="{12ECDDE9-752C-4D5C-B2E5-C9174C25E77B}" type="presParOf" srcId="{087B3E8F-4AFB-47F4-B08F-10A2CD5EDDD2}" destId="{38D059D6-382A-4C91-AE38-A0A76759437A}" srcOrd="0" destOrd="0" presId="urn:microsoft.com/office/officeart/2005/8/layout/vList2"/>
  </dgm:cxnLst>
  <dgm:bg/>
  <dgm:whole/>
</dgm:dataModel>
</file>

<file path=ppt/diagrams/data31.xml><?xml version="1.0" encoding="utf-8"?>
<dgm:dataModel xmlns:dgm="http://schemas.openxmlformats.org/drawingml/2006/diagram" xmlns:a="http://schemas.openxmlformats.org/drawingml/2006/main">
  <dgm:ptLst>
    <dgm:pt modelId="{C8A31BA6-DBF9-41AC-943B-5A75DE0EB9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D633139-36A8-4398-B291-669D79B8E400}">
      <dgm:prSet/>
      <dgm:spPr/>
      <dgm:t>
        <a:bodyPr/>
        <a:lstStyle/>
        <a:p>
          <a:pPr rtl="0"/>
          <a:r>
            <a:rPr lang="en-IN" b="1" dirty="0" smtClean="0"/>
            <a:t>RESTORATIVE TECHNIQUE</a:t>
          </a:r>
          <a:endParaRPr lang="en-IN" dirty="0"/>
        </a:p>
      </dgm:t>
    </dgm:pt>
    <dgm:pt modelId="{6AE59728-2AB6-4631-93EF-54D024B2F2F0}" type="parTrans" cxnId="{1BAFE374-19B3-423A-BD59-E86AC73EC799}">
      <dgm:prSet/>
      <dgm:spPr/>
      <dgm:t>
        <a:bodyPr/>
        <a:lstStyle/>
        <a:p>
          <a:endParaRPr lang="en-IN"/>
        </a:p>
      </dgm:t>
    </dgm:pt>
    <dgm:pt modelId="{49E4D4D0-B434-483D-92CA-0FA32D49744F}" type="sibTrans" cxnId="{1BAFE374-19B3-423A-BD59-E86AC73EC799}">
      <dgm:prSet/>
      <dgm:spPr/>
      <dgm:t>
        <a:bodyPr/>
        <a:lstStyle/>
        <a:p>
          <a:endParaRPr lang="en-IN"/>
        </a:p>
      </dgm:t>
    </dgm:pt>
    <dgm:pt modelId="{63D16EA9-0703-4323-A26F-918A99AD15BA}" type="pres">
      <dgm:prSet presAssocID="{C8A31BA6-DBF9-41AC-943B-5A75DE0EB9CD}" presName="linear" presStyleCnt="0">
        <dgm:presLayoutVars>
          <dgm:animLvl val="lvl"/>
          <dgm:resizeHandles val="exact"/>
        </dgm:presLayoutVars>
      </dgm:prSet>
      <dgm:spPr/>
      <dgm:t>
        <a:bodyPr/>
        <a:lstStyle/>
        <a:p>
          <a:endParaRPr lang="en-IN"/>
        </a:p>
      </dgm:t>
    </dgm:pt>
    <dgm:pt modelId="{1FAFE88C-6F57-452B-9364-E814D77B5106}" type="pres">
      <dgm:prSet presAssocID="{7D633139-36A8-4398-B291-669D79B8E400}" presName="parentText" presStyleLbl="node1" presStyleIdx="0" presStyleCnt="1">
        <dgm:presLayoutVars>
          <dgm:chMax val="0"/>
          <dgm:bulletEnabled val="1"/>
        </dgm:presLayoutVars>
      </dgm:prSet>
      <dgm:spPr/>
      <dgm:t>
        <a:bodyPr/>
        <a:lstStyle/>
        <a:p>
          <a:endParaRPr lang="en-IN"/>
        </a:p>
      </dgm:t>
    </dgm:pt>
  </dgm:ptLst>
  <dgm:cxnLst>
    <dgm:cxn modelId="{1BAFE374-19B3-423A-BD59-E86AC73EC799}" srcId="{C8A31BA6-DBF9-41AC-943B-5A75DE0EB9CD}" destId="{7D633139-36A8-4398-B291-669D79B8E400}" srcOrd="0" destOrd="0" parTransId="{6AE59728-2AB6-4631-93EF-54D024B2F2F0}" sibTransId="{49E4D4D0-B434-483D-92CA-0FA32D49744F}"/>
    <dgm:cxn modelId="{6B51F36F-2B34-4774-83FA-B0F327AD20A9}" type="presOf" srcId="{7D633139-36A8-4398-B291-669D79B8E400}" destId="{1FAFE88C-6F57-452B-9364-E814D77B5106}" srcOrd="0" destOrd="0" presId="urn:microsoft.com/office/officeart/2005/8/layout/vList2"/>
    <dgm:cxn modelId="{D69BAADE-D1EE-4499-A065-AD19E30C8A9E}" type="presOf" srcId="{C8A31BA6-DBF9-41AC-943B-5A75DE0EB9CD}" destId="{63D16EA9-0703-4323-A26F-918A99AD15BA}" srcOrd="0" destOrd="0" presId="urn:microsoft.com/office/officeart/2005/8/layout/vList2"/>
    <dgm:cxn modelId="{5E1FDB6E-DE01-4E26-9C58-45088E04D664}" type="presParOf" srcId="{63D16EA9-0703-4323-A26F-918A99AD15BA}" destId="{1FAFE88C-6F57-452B-9364-E814D77B5106}" srcOrd="0"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7F5F5A21-79CE-4B19-8FC9-319E286B051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5888FFFF-DB52-47AB-A844-108E0382D248}">
      <dgm:prSet phldrT="[Text]" custT="1"/>
      <dgm:spPr/>
      <dgm:t>
        <a:bodyPr/>
        <a:lstStyle/>
        <a:p>
          <a:pPr algn="just"/>
          <a:r>
            <a:rPr lang="en-IN" sz="1800" b="1" dirty="0" smtClean="0">
              <a:solidFill>
                <a:srgbClr val="FFFF00"/>
              </a:solidFill>
            </a:rPr>
            <a:t>First, the proximal surface of the adjacent unprepared tooth should be protected from inadvertent etching by placing a polyester strip. Then a gel etchant is applied to all of the prepared tooth structure, approximately 0.5 mm beyond the prepared margins onto the adjacent unprepared tooth .</a:t>
          </a:r>
          <a:endParaRPr lang="en-IN" sz="1800" b="1" dirty="0">
            <a:solidFill>
              <a:srgbClr val="FFFF00"/>
            </a:solidFill>
          </a:endParaRPr>
        </a:p>
      </dgm:t>
    </dgm:pt>
    <dgm:pt modelId="{2B303216-B0A7-4CB6-AD8D-F7EA97694576}" type="parTrans" cxnId="{92960D15-3ACF-42A7-9384-3C37A5EAC2BF}">
      <dgm:prSet/>
      <dgm:spPr/>
      <dgm:t>
        <a:bodyPr/>
        <a:lstStyle/>
        <a:p>
          <a:endParaRPr lang="en-IN"/>
        </a:p>
      </dgm:t>
    </dgm:pt>
    <dgm:pt modelId="{2CA14BC6-2246-41F7-AC7A-EA03BA1A7A59}" type="sibTrans" cxnId="{92960D15-3ACF-42A7-9384-3C37A5EAC2BF}">
      <dgm:prSet/>
      <dgm:spPr/>
      <dgm:t>
        <a:bodyPr/>
        <a:lstStyle/>
        <a:p>
          <a:endParaRPr lang="en-IN"/>
        </a:p>
      </dgm:t>
    </dgm:pt>
    <dgm:pt modelId="{A2F4119B-131E-4CC9-A431-441C61CA6DBA}">
      <dgm:prSet phldrT="[Text]" custT="1"/>
      <dgm:spPr/>
      <dgm:t>
        <a:bodyPr/>
        <a:lstStyle/>
        <a:p>
          <a:pPr algn="just"/>
          <a:r>
            <a:rPr lang="en-IN" sz="2000" b="1" dirty="0" smtClean="0">
              <a:solidFill>
                <a:srgbClr val="FFFF00"/>
              </a:solidFill>
            </a:rPr>
            <a:t>The etchant is typically left undisturbed for 15 to 30 seconds (30 seconds for enamel-only preparations and 15 seconds when dentin is involved). The area is then washed to remove the etchant</a:t>
          </a:r>
          <a:r>
            <a:rPr lang="en-IN" sz="1700" b="1" dirty="0" smtClean="0">
              <a:solidFill>
                <a:srgbClr val="FFFF00"/>
              </a:solidFill>
            </a:rPr>
            <a:t>.</a:t>
          </a:r>
          <a:endParaRPr lang="en-IN" sz="1700" b="1" dirty="0">
            <a:solidFill>
              <a:srgbClr val="FFFF00"/>
            </a:solidFill>
          </a:endParaRPr>
        </a:p>
      </dgm:t>
    </dgm:pt>
    <dgm:pt modelId="{E088BEFC-0A7B-4FDA-A465-7B7C364EE766}" type="parTrans" cxnId="{8369FBD5-44AC-4970-9660-8AEF556C0760}">
      <dgm:prSet/>
      <dgm:spPr/>
      <dgm:t>
        <a:bodyPr/>
        <a:lstStyle/>
        <a:p>
          <a:endParaRPr lang="en-IN"/>
        </a:p>
      </dgm:t>
    </dgm:pt>
    <dgm:pt modelId="{A9C0DC8D-DE80-4182-8340-4BC5F2FD64F4}" type="sibTrans" cxnId="{8369FBD5-44AC-4970-9660-8AEF556C0760}">
      <dgm:prSet/>
      <dgm:spPr/>
      <dgm:t>
        <a:bodyPr/>
        <a:lstStyle/>
        <a:p>
          <a:endParaRPr lang="en-IN"/>
        </a:p>
      </dgm:t>
    </dgm:pt>
    <dgm:pt modelId="{265912FD-5FF3-4ED9-BF92-8F8F4CAF1797}" type="pres">
      <dgm:prSet presAssocID="{7F5F5A21-79CE-4B19-8FC9-319E286B0518}" presName="Name0" presStyleCnt="0">
        <dgm:presLayoutVars>
          <dgm:dir/>
          <dgm:resizeHandles val="exact"/>
        </dgm:presLayoutVars>
      </dgm:prSet>
      <dgm:spPr/>
      <dgm:t>
        <a:bodyPr/>
        <a:lstStyle/>
        <a:p>
          <a:endParaRPr lang="en-IN"/>
        </a:p>
      </dgm:t>
    </dgm:pt>
    <dgm:pt modelId="{B86E1BBC-127B-4262-95F6-B280FA7D2670}" type="pres">
      <dgm:prSet presAssocID="{5888FFFF-DB52-47AB-A844-108E0382D248}" presName="node" presStyleLbl="node1" presStyleIdx="0" presStyleCnt="2" custLinFactNeighborX="33527" custLinFactNeighborY="-388">
        <dgm:presLayoutVars>
          <dgm:bulletEnabled val="1"/>
        </dgm:presLayoutVars>
      </dgm:prSet>
      <dgm:spPr/>
      <dgm:t>
        <a:bodyPr/>
        <a:lstStyle/>
        <a:p>
          <a:endParaRPr lang="en-IN"/>
        </a:p>
      </dgm:t>
    </dgm:pt>
    <dgm:pt modelId="{730921EE-CE8A-4CC1-A7E7-690206E3D321}" type="pres">
      <dgm:prSet presAssocID="{2CA14BC6-2246-41F7-AC7A-EA03BA1A7A59}" presName="sibTrans" presStyleCnt="0"/>
      <dgm:spPr/>
    </dgm:pt>
    <dgm:pt modelId="{1F54FCE7-FB93-4E63-AC3D-76C3C92524BE}" type="pres">
      <dgm:prSet presAssocID="{A2F4119B-131E-4CC9-A431-441C61CA6DBA}" presName="node" presStyleLbl="node1" presStyleIdx="1" presStyleCnt="2" custLinFactNeighborY="832">
        <dgm:presLayoutVars>
          <dgm:bulletEnabled val="1"/>
        </dgm:presLayoutVars>
      </dgm:prSet>
      <dgm:spPr/>
      <dgm:t>
        <a:bodyPr/>
        <a:lstStyle/>
        <a:p>
          <a:endParaRPr lang="en-IN"/>
        </a:p>
      </dgm:t>
    </dgm:pt>
  </dgm:ptLst>
  <dgm:cxnLst>
    <dgm:cxn modelId="{BC6DCE8A-CB55-402D-9197-0739C3C14FC6}" type="presOf" srcId="{A2F4119B-131E-4CC9-A431-441C61CA6DBA}" destId="{1F54FCE7-FB93-4E63-AC3D-76C3C92524BE}" srcOrd="0" destOrd="0" presId="urn:microsoft.com/office/officeart/2005/8/layout/hList6"/>
    <dgm:cxn modelId="{88518098-668C-4E4C-9702-67557241798F}" type="presOf" srcId="{5888FFFF-DB52-47AB-A844-108E0382D248}" destId="{B86E1BBC-127B-4262-95F6-B280FA7D2670}" srcOrd="0" destOrd="0" presId="urn:microsoft.com/office/officeart/2005/8/layout/hList6"/>
    <dgm:cxn modelId="{92960D15-3ACF-42A7-9384-3C37A5EAC2BF}" srcId="{7F5F5A21-79CE-4B19-8FC9-319E286B0518}" destId="{5888FFFF-DB52-47AB-A844-108E0382D248}" srcOrd="0" destOrd="0" parTransId="{2B303216-B0A7-4CB6-AD8D-F7EA97694576}" sibTransId="{2CA14BC6-2246-41F7-AC7A-EA03BA1A7A59}"/>
    <dgm:cxn modelId="{8369FBD5-44AC-4970-9660-8AEF556C0760}" srcId="{7F5F5A21-79CE-4B19-8FC9-319E286B0518}" destId="{A2F4119B-131E-4CC9-A431-441C61CA6DBA}" srcOrd="1" destOrd="0" parTransId="{E088BEFC-0A7B-4FDA-A465-7B7C364EE766}" sibTransId="{A9C0DC8D-DE80-4182-8340-4BC5F2FD64F4}"/>
    <dgm:cxn modelId="{3CB5E962-FCD7-42D6-A516-FFD213239E5F}" type="presOf" srcId="{7F5F5A21-79CE-4B19-8FC9-319E286B0518}" destId="{265912FD-5FF3-4ED9-BF92-8F8F4CAF1797}" srcOrd="0" destOrd="0" presId="urn:microsoft.com/office/officeart/2005/8/layout/hList6"/>
    <dgm:cxn modelId="{51134C1E-4232-4222-A48D-8082B3D5DE2E}" type="presParOf" srcId="{265912FD-5FF3-4ED9-BF92-8F8F4CAF1797}" destId="{B86E1BBC-127B-4262-95F6-B280FA7D2670}" srcOrd="0" destOrd="0" presId="urn:microsoft.com/office/officeart/2005/8/layout/hList6"/>
    <dgm:cxn modelId="{4B04C133-4D66-4E0B-B441-12BF8B778A10}" type="presParOf" srcId="{265912FD-5FF3-4ED9-BF92-8F8F4CAF1797}" destId="{730921EE-CE8A-4CC1-A7E7-690206E3D321}" srcOrd="1" destOrd="0" presId="urn:microsoft.com/office/officeart/2005/8/layout/hList6"/>
    <dgm:cxn modelId="{AB111E7C-FC79-47CD-895E-829FA31467F2}" type="presParOf" srcId="{265912FD-5FF3-4ED9-BF92-8F8F4CAF1797}" destId="{1F54FCE7-FB93-4E63-AC3D-76C3C92524BE}" srcOrd="2" destOrd="0" presId="urn:microsoft.com/office/officeart/2005/8/layout/hList6"/>
  </dgm:cxnLst>
  <dgm:bg/>
  <dgm:whole/>
</dgm:dataModel>
</file>

<file path=ppt/diagrams/data33.xml><?xml version="1.0" encoding="utf-8"?>
<dgm:dataModel xmlns:dgm="http://schemas.openxmlformats.org/drawingml/2006/diagram" xmlns:a="http://schemas.openxmlformats.org/drawingml/2006/main">
  <dgm:ptLst>
    <dgm:pt modelId="{C8A87506-88C8-4DE6-85C1-D07D0FAB9DF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8B3E126F-DA86-44CB-A05A-33E4A97DE349}">
      <dgm:prSet phldrT="[Text]"/>
      <dgm:spPr/>
      <dgm:t>
        <a:bodyPr/>
        <a:lstStyle/>
        <a:p>
          <a:pPr algn="just"/>
          <a:r>
            <a:rPr lang="en-IN" dirty="0" smtClean="0"/>
            <a:t>The dentin surface should remain moist, as evidenced by a glistening appearance. Neither areas of </a:t>
          </a:r>
          <a:r>
            <a:rPr lang="en-IN" dirty="0" err="1" smtClean="0"/>
            <a:t>overdrying</a:t>
          </a:r>
          <a:r>
            <a:rPr lang="en-IN" dirty="0" smtClean="0"/>
            <a:t> or pooling of excess water should be allowed</a:t>
          </a:r>
          <a:endParaRPr lang="en-IN" dirty="0"/>
        </a:p>
      </dgm:t>
    </dgm:pt>
    <dgm:pt modelId="{C50E175C-3C04-4FFF-ACB1-44D4F7261A6C}" type="parTrans" cxnId="{151B13FB-EA6A-4CE3-B19D-72457AC71B28}">
      <dgm:prSet/>
      <dgm:spPr/>
      <dgm:t>
        <a:bodyPr/>
        <a:lstStyle/>
        <a:p>
          <a:endParaRPr lang="en-IN"/>
        </a:p>
      </dgm:t>
    </dgm:pt>
    <dgm:pt modelId="{BDF93855-CB93-4F77-8EDC-1B63E9743B97}" type="sibTrans" cxnId="{151B13FB-EA6A-4CE3-B19D-72457AC71B28}">
      <dgm:prSet/>
      <dgm:spPr/>
      <dgm:t>
        <a:bodyPr/>
        <a:lstStyle/>
        <a:p>
          <a:endParaRPr lang="en-IN"/>
        </a:p>
      </dgm:t>
    </dgm:pt>
    <dgm:pt modelId="{F9506645-6F7F-475D-B8D2-20ECE7EE7A3F}">
      <dgm:prSet phldrT="[Text]"/>
      <dgm:spPr/>
      <dgm:t>
        <a:bodyPr/>
        <a:lstStyle/>
        <a:p>
          <a:r>
            <a:rPr lang="en-IN" dirty="0" smtClean="0"/>
            <a:t>The primer is applied to all of the prepared tooth structure with a </a:t>
          </a:r>
          <a:r>
            <a:rPr lang="en-IN" dirty="0" err="1" smtClean="0"/>
            <a:t>microbrush</a:t>
          </a:r>
          <a:r>
            <a:rPr lang="en-IN" dirty="0" smtClean="0"/>
            <a:t> or other suitable applicator</a:t>
          </a:r>
          <a:endParaRPr lang="en-IN" dirty="0"/>
        </a:p>
      </dgm:t>
    </dgm:pt>
    <dgm:pt modelId="{D5F671D4-DB76-44AC-9125-B85B8B869D6A}" type="sibTrans" cxnId="{BE9BF195-E8ED-4E37-A076-C062728D661F}">
      <dgm:prSet/>
      <dgm:spPr/>
      <dgm:t>
        <a:bodyPr/>
        <a:lstStyle/>
        <a:p>
          <a:endParaRPr lang="en-IN"/>
        </a:p>
      </dgm:t>
    </dgm:pt>
    <dgm:pt modelId="{580EC4CD-7376-45AA-8C23-7880FC0D29F6}" type="parTrans" cxnId="{BE9BF195-E8ED-4E37-A076-C062728D661F}">
      <dgm:prSet/>
      <dgm:spPr/>
      <dgm:t>
        <a:bodyPr/>
        <a:lstStyle/>
        <a:p>
          <a:endParaRPr lang="en-IN"/>
        </a:p>
      </dgm:t>
    </dgm:pt>
    <dgm:pt modelId="{6BF2A85C-9E09-4294-9DD5-51CBD63B49AB}" type="pres">
      <dgm:prSet presAssocID="{C8A87506-88C8-4DE6-85C1-D07D0FAB9DF2}" presName="Name0" presStyleCnt="0">
        <dgm:presLayoutVars>
          <dgm:dir/>
          <dgm:resizeHandles val="exact"/>
        </dgm:presLayoutVars>
      </dgm:prSet>
      <dgm:spPr/>
      <dgm:t>
        <a:bodyPr/>
        <a:lstStyle/>
        <a:p>
          <a:endParaRPr lang="en-IN"/>
        </a:p>
      </dgm:t>
    </dgm:pt>
    <dgm:pt modelId="{0668E57C-4248-467D-BB0A-A8DFC3D30E92}" type="pres">
      <dgm:prSet presAssocID="{8B3E126F-DA86-44CB-A05A-33E4A97DE349}" presName="node" presStyleLbl="node1" presStyleIdx="0" presStyleCnt="2">
        <dgm:presLayoutVars>
          <dgm:bulletEnabled val="1"/>
        </dgm:presLayoutVars>
      </dgm:prSet>
      <dgm:spPr/>
      <dgm:t>
        <a:bodyPr/>
        <a:lstStyle/>
        <a:p>
          <a:endParaRPr lang="en-IN"/>
        </a:p>
      </dgm:t>
    </dgm:pt>
    <dgm:pt modelId="{7E4E4E95-7522-41FC-B2DD-C1E26B0EDDB3}" type="pres">
      <dgm:prSet presAssocID="{BDF93855-CB93-4F77-8EDC-1B63E9743B97}" presName="sibTrans" presStyleCnt="0"/>
      <dgm:spPr/>
    </dgm:pt>
    <dgm:pt modelId="{1BFF76D1-DF88-42D9-90CD-9414BF73EA91}" type="pres">
      <dgm:prSet presAssocID="{F9506645-6F7F-475D-B8D2-20ECE7EE7A3F}" presName="node" presStyleLbl="node1" presStyleIdx="1" presStyleCnt="2">
        <dgm:presLayoutVars>
          <dgm:bulletEnabled val="1"/>
        </dgm:presLayoutVars>
      </dgm:prSet>
      <dgm:spPr/>
      <dgm:t>
        <a:bodyPr/>
        <a:lstStyle/>
        <a:p>
          <a:endParaRPr lang="en-IN"/>
        </a:p>
      </dgm:t>
    </dgm:pt>
  </dgm:ptLst>
  <dgm:cxnLst>
    <dgm:cxn modelId="{C7490FE8-CDC1-4D5F-B11A-B3E26525FC1A}" type="presOf" srcId="{C8A87506-88C8-4DE6-85C1-D07D0FAB9DF2}" destId="{6BF2A85C-9E09-4294-9DD5-51CBD63B49AB}" srcOrd="0" destOrd="0" presId="urn:microsoft.com/office/officeart/2005/8/layout/hList6"/>
    <dgm:cxn modelId="{BE9BF195-E8ED-4E37-A076-C062728D661F}" srcId="{C8A87506-88C8-4DE6-85C1-D07D0FAB9DF2}" destId="{F9506645-6F7F-475D-B8D2-20ECE7EE7A3F}" srcOrd="1" destOrd="0" parTransId="{580EC4CD-7376-45AA-8C23-7880FC0D29F6}" sibTransId="{D5F671D4-DB76-44AC-9125-B85B8B869D6A}"/>
    <dgm:cxn modelId="{151B13FB-EA6A-4CE3-B19D-72457AC71B28}" srcId="{C8A87506-88C8-4DE6-85C1-D07D0FAB9DF2}" destId="{8B3E126F-DA86-44CB-A05A-33E4A97DE349}" srcOrd="0" destOrd="0" parTransId="{C50E175C-3C04-4FFF-ACB1-44D4F7261A6C}" sibTransId="{BDF93855-CB93-4F77-8EDC-1B63E9743B97}"/>
    <dgm:cxn modelId="{FC93D849-B966-4FAF-B7EE-B6ACBB7E1E45}" type="presOf" srcId="{F9506645-6F7F-475D-B8D2-20ECE7EE7A3F}" destId="{1BFF76D1-DF88-42D9-90CD-9414BF73EA91}" srcOrd="0" destOrd="0" presId="urn:microsoft.com/office/officeart/2005/8/layout/hList6"/>
    <dgm:cxn modelId="{C1B5647A-E54F-44E9-A395-4915CA0D5EEE}" type="presOf" srcId="{8B3E126F-DA86-44CB-A05A-33E4A97DE349}" destId="{0668E57C-4248-467D-BB0A-A8DFC3D30E92}" srcOrd="0" destOrd="0" presId="urn:microsoft.com/office/officeart/2005/8/layout/hList6"/>
    <dgm:cxn modelId="{3822A06B-C714-468A-9ACF-1BADA89F6425}" type="presParOf" srcId="{6BF2A85C-9E09-4294-9DD5-51CBD63B49AB}" destId="{0668E57C-4248-467D-BB0A-A8DFC3D30E92}" srcOrd="0" destOrd="0" presId="urn:microsoft.com/office/officeart/2005/8/layout/hList6"/>
    <dgm:cxn modelId="{A72015BF-B4D2-463E-9B00-4A09C4FD75DE}" type="presParOf" srcId="{6BF2A85C-9E09-4294-9DD5-51CBD63B49AB}" destId="{7E4E4E95-7522-41FC-B2DD-C1E26B0EDDB3}" srcOrd="1" destOrd="0" presId="urn:microsoft.com/office/officeart/2005/8/layout/hList6"/>
    <dgm:cxn modelId="{E23FA605-17EE-4282-BE17-1ABF0034B040}" type="presParOf" srcId="{6BF2A85C-9E09-4294-9DD5-51CBD63B49AB}" destId="{1BFF76D1-DF88-42D9-90CD-9414BF73EA91}"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BD37F-4E70-469B-B219-5FAC0AE6DF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D8753AF5-E83A-4022-9D2C-6074AC9CBF70}">
      <dgm:prSet/>
      <dgm:spPr/>
      <dgm:t>
        <a:bodyPr/>
        <a:lstStyle/>
        <a:p>
          <a:pPr rtl="0"/>
          <a:r>
            <a:rPr lang="en-US" b="1" dirty="0" smtClean="0"/>
            <a:t>Introduction to class III, IV&amp; V composite restoration</a:t>
          </a:r>
          <a:endParaRPr lang="en-IN" b="1" dirty="0"/>
        </a:p>
      </dgm:t>
    </dgm:pt>
    <dgm:pt modelId="{585EE175-F21D-441D-8B4A-7E7F51147681}" type="parTrans" cxnId="{F37549BD-DCD9-49C5-9360-466E0E921075}">
      <dgm:prSet/>
      <dgm:spPr/>
      <dgm:t>
        <a:bodyPr/>
        <a:lstStyle/>
        <a:p>
          <a:endParaRPr lang="en-IN"/>
        </a:p>
      </dgm:t>
    </dgm:pt>
    <dgm:pt modelId="{FCFE5751-F949-4FAF-83D9-A2D44F7570CA}" type="sibTrans" cxnId="{F37549BD-DCD9-49C5-9360-466E0E921075}">
      <dgm:prSet/>
      <dgm:spPr/>
      <dgm:t>
        <a:bodyPr/>
        <a:lstStyle/>
        <a:p>
          <a:endParaRPr lang="en-IN"/>
        </a:p>
      </dgm:t>
    </dgm:pt>
    <dgm:pt modelId="{F914DAB5-E184-4AA4-8F59-037DD338DF54}" type="pres">
      <dgm:prSet presAssocID="{0ABBD37F-4E70-469B-B219-5FAC0AE6DF1B}" presName="linear" presStyleCnt="0">
        <dgm:presLayoutVars>
          <dgm:animLvl val="lvl"/>
          <dgm:resizeHandles val="exact"/>
        </dgm:presLayoutVars>
      </dgm:prSet>
      <dgm:spPr/>
      <dgm:t>
        <a:bodyPr/>
        <a:lstStyle/>
        <a:p>
          <a:endParaRPr lang="en-IN"/>
        </a:p>
      </dgm:t>
    </dgm:pt>
    <dgm:pt modelId="{60ED0A3B-26B5-40CD-9D0F-7F8B28F65ABA}" type="pres">
      <dgm:prSet presAssocID="{D8753AF5-E83A-4022-9D2C-6074AC9CBF70}" presName="parentText" presStyleLbl="node1" presStyleIdx="0" presStyleCnt="1">
        <dgm:presLayoutVars>
          <dgm:chMax val="0"/>
          <dgm:bulletEnabled val="1"/>
        </dgm:presLayoutVars>
      </dgm:prSet>
      <dgm:spPr/>
      <dgm:t>
        <a:bodyPr/>
        <a:lstStyle/>
        <a:p>
          <a:endParaRPr lang="en-IN"/>
        </a:p>
      </dgm:t>
    </dgm:pt>
  </dgm:ptLst>
  <dgm:cxnLst>
    <dgm:cxn modelId="{F37549BD-DCD9-49C5-9360-466E0E921075}" srcId="{0ABBD37F-4E70-469B-B219-5FAC0AE6DF1B}" destId="{D8753AF5-E83A-4022-9D2C-6074AC9CBF70}" srcOrd="0" destOrd="0" parTransId="{585EE175-F21D-441D-8B4A-7E7F51147681}" sibTransId="{FCFE5751-F949-4FAF-83D9-A2D44F7570CA}"/>
    <dgm:cxn modelId="{2D357EC6-F348-40CA-83C6-983DCBC7954C}" type="presOf" srcId="{D8753AF5-E83A-4022-9D2C-6074AC9CBF70}" destId="{60ED0A3B-26B5-40CD-9D0F-7F8B28F65ABA}" srcOrd="0" destOrd="0" presId="urn:microsoft.com/office/officeart/2005/8/layout/vList2"/>
    <dgm:cxn modelId="{9C62A970-A562-4A6A-88C8-B1DA9D406784}" type="presOf" srcId="{0ABBD37F-4E70-469B-B219-5FAC0AE6DF1B}" destId="{F914DAB5-E184-4AA4-8F59-037DD338DF54}" srcOrd="0" destOrd="0" presId="urn:microsoft.com/office/officeart/2005/8/layout/vList2"/>
    <dgm:cxn modelId="{B417815A-BE98-4162-A167-96E0C5AD4DA2}" type="presParOf" srcId="{F914DAB5-E184-4AA4-8F59-037DD338DF54}" destId="{60ED0A3B-26B5-40CD-9D0F-7F8B28F65ABA}"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63C14F22-2CC9-4CC7-B37B-D569CC4B92B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1E8F3073-F6F1-43C6-A0D2-E2E4F92D7F5C}">
      <dgm:prSet custT="1"/>
      <dgm:spPr/>
      <dgm:t>
        <a:bodyPr/>
        <a:lstStyle/>
        <a:p>
          <a:pPr rtl="0"/>
          <a:r>
            <a:rPr lang="en-IN" sz="3200" b="1" dirty="0" smtClean="0"/>
            <a:t>INDICATIONS</a:t>
          </a:r>
          <a:endParaRPr lang="en-IN" sz="3200" b="1" dirty="0"/>
        </a:p>
      </dgm:t>
    </dgm:pt>
    <dgm:pt modelId="{8514EA89-22F2-437B-AF4C-73EE29195F43}" type="parTrans" cxnId="{BF069C09-4C02-49FA-A02B-9FD88154090B}">
      <dgm:prSet/>
      <dgm:spPr/>
      <dgm:t>
        <a:bodyPr/>
        <a:lstStyle/>
        <a:p>
          <a:endParaRPr lang="en-IN"/>
        </a:p>
      </dgm:t>
    </dgm:pt>
    <dgm:pt modelId="{0CB3D18F-2E88-4FA5-B313-26F144DB8785}" type="sibTrans" cxnId="{BF069C09-4C02-49FA-A02B-9FD88154090B}">
      <dgm:prSet/>
      <dgm:spPr/>
      <dgm:t>
        <a:bodyPr/>
        <a:lstStyle/>
        <a:p>
          <a:endParaRPr lang="en-IN"/>
        </a:p>
      </dgm:t>
    </dgm:pt>
    <dgm:pt modelId="{D7BAD88E-1D94-46E9-B214-EDD48CB00B3D}" type="pres">
      <dgm:prSet presAssocID="{63C14F22-2CC9-4CC7-B37B-D569CC4B92B4}" presName="linear" presStyleCnt="0">
        <dgm:presLayoutVars>
          <dgm:animLvl val="lvl"/>
          <dgm:resizeHandles val="exact"/>
        </dgm:presLayoutVars>
      </dgm:prSet>
      <dgm:spPr/>
      <dgm:t>
        <a:bodyPr/>
        <a:lstStyle/>
        <a:p>
          <a:endParaRPr lang="en-IN"/>
        </a:p>
      </dgm:t>
    </dgm:pt>
    <dgm:pt modelId="{0F2E9A0D-944D-4182-9382-EBDCCAC88C17}" type="pres">
      <dgm:prSet presAssocID="{1E8F3073-F6F1-43C6-A0D2-E2E4F92D7F5C}" presName="parentText" presStyleLbl="node1" presStyleIdx="0" presStyleCnt="1">
        <dgm:presLayoutVars>
          <dgm:chMax val="0"/>
          <dgm:bulletEnabled val="1"/>
        </dgm:presLayoutVars>
      </dgm:prSet>
      <dgm:spPr/>
      <dgm:t>
        <a:bodyPr/>
        <a:lstStyle/>
        <a:p>
          <a:endParaRPr lang="en-IN"/>
        </a:p>
      </dgm:t>
    </dgm:pt>
  </dgm:ptLst>
  <dgm:cxnLst>
    <dgm:cxn modelId="{BF069C09-4C02-49FA-A02B-9FD88154090B}" srcId="{63C14F22-2CC9-4CC7-B37B-D569CC4B92B4}" destId="{1E8F3073-F6F1-43C6-A0D2-E2E4F92D7F5C}" srcOrd="0" destOrd="0" parTransId="{8514EA89-22F2-437B-AF4C-73EE29195F43}" sibTransId="{0CB3D18F-2E88-4FA5-B313-26F144DB8785}"/>
    <dgm:cxn modelId="{A14AB584-76E6-4834-B65B-A8A31EF008A0}" type="presOf" srcId="{63C14F22-2CC9-4CC7-B37B-D569CC4B92B4}" destId="{D7BAD88E-1D94-46E9-B214-EDD48CB00B3D}" srcOrd="0" destOrd="0" presId="urn:microsoft.com/office/officeart/2005/8/layout/vList2"/>
    <dgm:cxn modelId="{4ACDD035-BF6A-472B-BFF6-B5BC53123A99}" type="presOf" srcId="{1E8F3073-F6F1-43C6-A0D2-E2E4F92D7F5C}" destId="{0F2E9A0D-944D-4182-9382-EBDCCAC88C17}" srcOrd="0" destOrd="0" presId="urn:microsoft.com/office/officeart/2005/8/layout/vList2"/>
    <dgm:cxn modelId="{74ABEA31-CDBC-4337-8EEC-748B566353B9}" type="presParOf" srcId="{D7BAD88E-1D94-46E9-B214-EDD48CB00B3D}" destId="{0F2E9A0D-944D-4182-9382-EBDCCAC88C17}"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F15F668D-06D6-42CA-B178-F36C6D01142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BFB3243E-D52E-47F7-BB7A-A85CD4CA0DC1}">
      <dgm:prSet/>
      <dgm:spPr/>
      <dgm:t>
        <a:bodyPr/>
        <a:lstStyle/>
        <a:p>
          <a:pPr rtl="0"/>
          <a:r>
            <a:rPr lang="en-IN" b="1" dirty="0" smtClean="0"/>
            <a:t>CONTRAINDICATIONS</a:t>
          </a:r>
          <a:endParaRPr lang="en-IN" b="1" dirty="0"/>
        </a:p>
      </dgm:t>
    </dgm:pt>
    <dgm:pt modelId="{670571C8-354B-4766-BFB4-B1CA81F607B4}" type="parTrans" cxnId="{97407B55-4FD6-4A80-A957-7DA3822D6A05}">
      <dgm:prSet/>
      <dgm:spPr/>
      <dgm:t>
        <a:bodyPr/>
        <a:lstStyle/>
        <a:p>
          <a:endParaRPr lang="en-IN"/>
        </a:p>
      </dgm:t>
    </dgm:pt>
    <dgm:pt modelId="{C0B2D092-6B60-4725-9598-98F103904748}" type="sibTrans" cxnId="{97407B55-4FD6-4A80-A957-7DA3822D6A05}">
      <dgm:prSet/>
      <dgm:spPr/>
      <dgm:t>
        <a:bodyPr/>
        <a:lstStyle/>
        <a:p>
          <a:endParaRPr lang="en-IN"/>
        </a:p>
      </dgm:t>
    </dgm:pt>
    <dgm:pt modelId="{49CBF1DF-55BC-41C1-9706-CECEB5BA0117}" type="pres">
      <dgm:prSet presAssocID="{F15F668D-06D6-42CA-B178-F36C6D011426}" presName="linear" presStyleCnt="0">
        <dgm:presLayoutVars>
          <dgm:animLvl val="lvl"/>
          <dgm:resizeHandles val="exact"/>
        </dgm:presLayoutVars>
      </dgm:prSet>
      <dgm:spPr/>
      <dgm:t>
        <a:bodyPr/>
        <a:lstStyle/>
        <a:p>
          <a:endParaRPr lang="en-IN"/>
        </a:p>
      </dgm:t>
    </dgm:pt>
    <dgm:pt modelId="{C4E3B29F-6102-41EE-866B-A457C9B3FB0E}" type="pres">
      <dgm:prSet presAssocID="{BFB3243E-D52E-47F7-BB7A-A85CD4CA0DC1}" presName="parentText" presStyleLbl="node1" presStyleIdx="0" presStyleCnt="1">
        <dgm:presLayoutVars>
          <dgm:chMax val="0"/>
          <dgm:bulletEnabled val="1"/>
        </dgm:presLayoutVars>
      </dgm:prSet>
      <dgm:spPr/>
      <dgm:t>
        <a:bodyPr/>
        <a:lstStyle/>
        <a:p>
          <a:endParaRPr lang="en-IN"/>
        </a:p>
      </dgm:t>
    </dgm:pt>
  </dgm:ptLst>
  <dgm:cxnLst>
    <dgm:cxn modelId="{97407B55-4FD6-4A80-A957-7DA3822D6A05}" srcId="{F15F668D-06D6-42CA-B178-F36C6D011426}" destId="{BFB3243E-D52E-47F7-BB7A-A85CD4CA0DC1}" srcOrd="0" destOrd="0" parTransId="{670571C8-354B-4766-BFB4-B1CA81F607B4}" sibTransId="{C0B2D092-6B60-4725-9598-98F103904748}"/>
    <dgm:cxn modelId="{E89F00B5-EE79-4304-AF99-4E5BC7569799}" type="presOf" srcId="{BFB3243E-D52E-47F7-BB7A-A85CD4CA0DC1}" destId="{C4E3B29F-6102-41EE-866B-A457C9B3FB0E}" srcOrd="0" destOrd="0" presId="urn:microsoft.com/office/officeart/2005/8/layout/vList2"/>
    <dgm:cxn modelId="{3519DD4B-D1C3-4ABB-8E01-40D3FCDCD0FD}" type="presOf" srcId="{F15F668D-06D6-42CA-B178-F36C6D011426}" destId="{49CBF1DF-55BC-41C1-9706-CECEB5BA0117}" srcOrd="0" destOrd="0" presId="urn:microsoft.com/office/officeart/2005/8/layout/vList2"/>
    <dgm:cxn modelId="{2C6C206B-95C9-4FF8-999C-40D041BD669C}" type="presParOf" srcId="{49CBF1DF-55BC-41C1-9706-CECEB5BA0117}" destId="{C4E3B29F-6102-41EE-866B-A457C9B3FB0E}"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FF422EFC-32B9-4308-8EAB-7DE4F5F8175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6A72CEB8-45CA-4CBC-BA3B-08D805B7A9E7}">
      <dgm:prSet/>
      <dgm:spPr/>
      <dgm:t>
        <a:bodyPr/>
        <a:lstStyle/>
        <a:p>
          <a:pPr rtl="0"/>
          <a:r>
            <a:rPr lang="en-IN" b="1" dirty="0" smtClean="0"/>
            <a:t>ADVANTAGES</a:t>
          </a:r>
          <a:endParaRPr lang="en-IN" b="1" dirty="0"/>
        </a:p>
      </dgm:t>
    </dgm:pt>
    <dgm:pt modelId="{DA159642-5BA5-4A60-AB43-B7606381403A}" type="parTrans" cxnId="{DD809A25-8F69-48BA-8E37-37B728469612}">
      <dgm:prSet/>
      <dgm:spPr/>
      <dgm:t>
        <a:bodyPr/>
        <a:lstStyle/>
        <a:p>
          <a:endParaRPr lang="en-IN"/>
        </a:p>
      </dgm:t>
    </dgm:pt>
    <dgm:pt modelId="{D0D8381D-37A9-4545-AB48-CD627A31EE33}" type="sibTrans" cxnId="{DD809A25-8F69-48BA-8E37-37B728469612}">
      <dgm:prSet/>
      <dgm:spPr/>
      <dgm:t>
        <a:bodyPr/>
        <a:lstStyle/>
        <a:p>
          <a:endParaRPr lang="en-IN"/>
        </a:p>
      </dgm:t>
    </dgm:pt>
    <dgm:pt modelId="{8662BD30-CAD7-4308-B2CF-555DE799687D}" type="pres">
      <dgm:prSet presAssocID="{FF422EFC-32B9-4308-8EAB-7DE4F5F81756}" presName="linear" presStyleCnt="0">
        <dgm:presLayoutVars>
          <dgm:animLvl val="lvl"/>
          <dgm:resizeHandles val="exact"/>
        </dgm:presLayoutVars>
      </dgm:prSet>
      <dgm:spPr/>
      <dgm:t>
        <a:bodyPr/>
        <a:lstStyle/>
        <a:p>
          <a:endParaRPr lang="en-IN"/>
        </a:p>
      </dgm:t>
    </dgm:pt>
    <dgm:pt modelId="{60B8E52C-76C6-4B6F-91DF-D5291E503AE0}" type="pres">
      <dgm:prSet presAssocID="{6A72CEB8-45CA-4CBC-BA3B-08D805B7A9E7}" presName="parentText" presStyleLbl="node1" presStyleIdx="0" presStyleCnt="1">
        <dgm:presLayoutVars>
          <dgm:chMax val="0"/>
          <dgm:bulletEnabled val="1"/>
        </dgm:presLayoutVars>
      </dgm:prSet>
      <dgm:spPr/>
      <dgm:t>
        <a:bodyPr/>
        <a:lstStyle/>
        <a:p>
          <a:endParaRPr lang="en-IN"/>
        </a:p>
      </dgm:t>
    </dgm:pt>
  </dgm:ptLst>
  <dgm:cxnLst>
    <dgm:cxn modelId="{3D250DE2-C680-40A1-9E6B-59824D3301DA}" type="presOf" srcId="{6A72CEB8-45CA-4CBC-BA3B-08D805B7A9E7}" destId="{60B8E52C-76C6-4B6F-91DF-D5291E503AE0}" srcOrd="0" destOrd="0" presId="urn:microsoft.com/office/officeart/2005/8/layout/vList2"/>
    <dgm:cxn modelId="{DD809A25-8F69-48BA-8E37-37B728469612}" srcId="{FF422EFC-32B9-4308-8EAB-7DE4F5F81756}" destId="{6A72CEB8-45CA-4CBC-BA3B-08D805B7A9E7}" srcOrd="0" destOrd="0" parTransId="{DA159642-5BA5-4A60-AB43-B7606381403A}" sibTransId="{D0D8381D-37A9-4545-AB48-CD627A31EE33}"/>
    <dgm:cxn modelId="{5C8DB8AA-5DC0-4E27-BE02-3A0B8F1A4D90}" type="presOf" srcId="{FF422EFC-32B9-4308-8EAB-7DE4F5F81756}" destId="{8662BD30-CAD7-4308-B2CF-555DE799687D}" srcOrd="0" destOrd="0" presId="urn:microsoft.com/office/officeart/2005/8/layout/vList2"/>
    <dgm:cxn modelId="{9F431E36-C0B1-4F96-9E9B-12EE3D13842B}" type="presParOf" srcId="{8662BD30-CAD7-4308-B2CF-555DE799687D}" destId="{60B8E52C-76C6-4B6F-91DF-D5291E503AE0}"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DBA0A702-09AF-471E-ACB8-144809A420C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C28CBA5B-708C-43E0-B2B2-AB65ECA9E766}">
      <dgm:prSet/>
      <dgm:spPr/>
      <dgm:t>
        <a:bodyPr/>
        <a:lstStyle/>
        <a:p>
          <a:pPr rtl="0"/>
          <a:r>
            <a:rPr lang="en-IN" b="1" dirty="0" smtClean="0"/>
            <a:t>DISADVANTAGES</a:t>
          </a:r>
          <a:endParaRPr lang="en-IN" b="1" dirty="0"/>
        </a:p>
      </dgm:t>
    </dgm:pt>
    <dgm:pt modelId="{DC4823F6-EB3A-4CF9-95C6-4AD60ED1A897}" type="parTrans" cxnId="{7AAD816C-B5CD-458C-A7A9-8483B4C76D97}">
      <dgm:prSet/>
      <dgm:spPr/>
      <dgm:t>
        <a:bodyPr/>
        <a:lstStyle/>
        <a:p>
          <a:endParaRPr lang="en-IN"/>
        </a:p>
      </dgm:t>
    </dgm:pt>
    <dgm:pt modelId="{03569F1E-8D6A-4D2F-B748-FF105DF65C71}" type="sibTrans" cxnId="{7AAD816C-B5CD-458C-A7A9-8483B4C76D97}">
      <dgm:prSet/>
      <dgm:spPr/>
      <dgm:t>
        <a:bodyPr/>
        <a:lstStyle/>
        <a:p>
          <a:endParaRPr lang="en-IN"/>
        </a:p>
      </dgm:t>
    </dgm:pt>
    <dgm:pt modelId="{CD3F0F21-3A1C-46EA-A40E-CEF0F4F15C1E}" type="pres">
      <dgm:prSet presAssocID="{DBA0A702-09AF-471E-ACB8-144809A420C4}" presName="linear" presStyleCnt="0">
        <dgm:presLayoutVars>
          <dgm:animLvl val="lvl"/>
          <dgm:resizeHandles val="exact"/>
        </dgm:presLayoutVars>
      </dgm:prSet>
      <dgm:spPr/>
      <dgm:t>
        <a:bodyPr/>
        <a:lstStyle/>
        <a:p>
          <a:endParaRPr lang="en-IN"/>
        </a:p>
      </dgm:t>
    </dgm:pt>
    <dgm:pt modelId="{EE844560-960D-485A-8D09-E58D1DF18F29}" type="pres">
      <dgm:prSet presAssocID="{C28CBA5B-708C-43E0-B2B2-AB65ECA9E766}" presName="parentText" presStyleLbl="node1" presStyleIdx="0" presStyleCnt="1">
        <dgm:presLayoutVars>
          <dgm:chMax val="0"/>
          <dgm:bulletEnabled val="1"/>
        </dgm:presLayoutVars>
      </dgm:prSet>
      <dgm:spPr/>
      <dgm:t>
        <a:bodyPr/>
        <a:lstStyle/>
        <a:p>
          <a:endParaRPr lang="en-IN"/>
        </a:p>
      </dgm:t>
    </dgm:pt>
  </dgm:ptLst>
  <dgm:cxnLst>
    <dgm:cxn modelId="{7AAD816C-B5CD-458C-A7A9-8483B4C76D97}" srcId="{DBA0A702-09AF-471E-ACB8-144809A420C4}" destId="{C28CBA5B-708C-43E0-B2B2-AB65ECA9E766}" srcOrd="0" destOrd="0" parTransId="{DC4823F6-EB3A-4CF9-95C6-4AD60ED1A897}" sibTransId="{03569F1E-8D6A-4D2F-B748-FF105DF65C71}"/>
    <dgm:cxn modelId="{6883CA66-9EA4-4E7B-BC80-A00DAABDBB1F}" type="presOf" srcId="{DBA0A702-09AF-471E-ACB8-144809A420C4}" destId="{CD3F0F21-3A1C-46EA-A40E-CEF0F4F15C1E}" srcOrd="0" destOrd="0" presId="urn:microsoft.com/office/officeart/2005/8/layout/vList2"/>
    <dgm:cxn modelId="{6D8C7562-D6B5-458C-B187-D3B9989D18DB}" type="presOf" srcId="{C28CBA5B-708C-43E0-B2B2-AB65ECA9E766}" destId="{EE844560-960D-485A-8D09-E58D1DF18F29}" srcOrd="0" destOrd="0" presId="urn:microsoft.com/office/officeart/2005/8/layout/vList2"/>
    <dgm:cxn modelId="{7D51CA47-6C2D-4398-AA4B-269E68CA4EBF}" type="presParOf" srcId="{CD3F0F21-3A1C-46EA-A40E-CEF0F4F15C1E}" destId="{EE844560-960D-485A-8D09-E58D1DF18F29}"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0128B08D-19A2-4E21-9C0F-1B3E3343BFF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265E7A3B-D598-462C-AD9B-8A944EDD9D15}">
      <dgm:prSet/>
      <dgm:spPr/>
      <dgm:t>
        <a:bodyPr/>
        <a:lstStyle/>
        <a:p>
          <a:pPr rtl="0"/>
          <a:r>
            <a:rPr lang="en-IN" b="1" dirty="0" smtClean="0"/>
            <a:t>Contraction gap. A, V-shaped gap on root surface. B, Restoration-side vector is composite; root-side vector is hybridized dentin.</a:t>
          </a:r>
          <a:endParaRPr lang="en-IN" b="1" dirty="0"/>
        </a:p>
      </dgm:t>
    </dgm:pt>
    <dgm:pt modelId="{9989E017-E2D3-4857-9165-D2E0763AF9A3}" type="parTrans" cxnId="{B44FBE61-73E0-4D7F-8AFC-D2390B8B9589}">
      <dgm:prSet/>
      <dgm:spPr/>
      <dgm:t>
        <a:bodyPr/>
        <a:lstStyle/>
        <a:p>
          <a:endParaRPr lang="en-IN"/>
        </a:p>
      </dgm:t>
    </dgm:pt>
    <dgm:pt modelId="{9AD1587B-4D9D-4E11-BA86-2ED3CBBDD160}" type="sibTrans" cxnId="{B44FBE61-73E0-4D7F-8AFC-D2390B8B9589}">
      <dgm:prSet/>
      <dgm:spPr/>
      <dgm:t>
        <a:bodyPr/>
        <a:lstStyle/>
        <a:p>
          <a:endParaRPr lang="en-IN"/>
        </a:p>
      </dgm:t>
    </dgm:pt>
    <dgm:pt modelId="{9FC99B19-66B4-4FA6-B9E0-82AC0090B446}" type="pres">
      <dgm:prSet presAssocID="{0128B08D-19A2-4E21-9C0F-1B3E3343BFFB}" presName="linear" presStyleCnt="0">
        <dgm:presLayoutVars>
          <dgm:animLvl val="lvl"/>
          <dgm:resizeHandles val="exact"/>
        </dgm:presLayoutVars>
      </dgm:prSet>
      <dgm:spPr/>
      <dgm:t>
        <a:bodyPr/>
        <a:lstStyle/>
        <a:p>
          <a:endParaRPr lang="en-IN"/>
        </a:p>
      </dgm:t>
    </dgm:pt>
    <dgm:pt modelId="{337E8E26-B8EB-4FA1-B385-2A95CDCE816C}" type="pres">
      <dgm:prSet presAssocID="{265E7A3B-D598-462C-AD9B-8A944EDD9D15}" presName="parentText" presStyleLbl="node1" presStyleIdx="0" presStyleCnt="1">
        <dgm:presLayoutVars>
          <dgm:chMax val="0"/>
          <dgm:bulletEnabled val="1"/>
        </dgm:presLayoutVars>
      </dgm:prSet>
      <dgm:spPr/>
      <dgm:t>
        <a:bodyPr/>
        <a:lstStyle/>
        <a:p>
          <a:endParaRPr lang="en-IN"/>
        </a:p>
      </dgm:t>
    </dgm:pt>
  </dgm:ptLst>
  <dgm:cxnLst>
    <dgm:cxn modelId="{3D92E314-FD91-46A4-846A-67958EF11F56}" type="presOf" srcId="{0128B08D-19A2-4E21-9C0F-1B3E3343BFFB}" destId="{9FC99B19-66B4-4FA6-B9E0-82AC0090B446}" srcOrd="0" destOrd="0" presId="urn:microsoft.com/office/officeart/2005/8/layout/vList2"/>
    <dgm:cxn modelId="{B44FBE61-73E0-4D7F-8AFC-D2390B8B9589}" srcId="{0128B08D-19A2-4E21-9C0F-1B3E3343BFFB}" destId="{265E7A3B-D598-462C-AD9B-8A944EDD9D15}" srcOrd="0" destOrd="0" parTransId="{9989E017-E2D3-4857-9165-D2E0763AF9A3}" sibTransId="{9AD1587B-4D9D-4E11-BA86-2ED3CBBDD160}"/>
    <dgm:cxn modelId="{9436CA4B-BB06-4A4A-9413-A8143F847B4E}" type="presOf" srcId="{265E7A3B-D598-462C-AD9B-8A944EDD9D15}" destId="{337E8E26-B8EB-4FA1-B385-2A95CDCE816C}" srcOrd="0" destOrd="0" presId="urn:microsoft.com/office/officeart/2005/8/layout/vList2"/>
    <dgm:cxn modelId="{F4AEEE52-930E-47C9-A532-39543D435630}" type="presParOf" srcId="{9FC99B19-66B4-4FA6-B9E0-82AC0090B446}" destId="{337E8E26-B8EB-4FA1-B385-2A95CDCE816C}" srcOrd="0"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9E50-9D45-4827-96CC-C21012C1C4A8}">
      <dsp:nvSpPr>
        <dsp:cNvPr id="0" name=""/>
        <dsp:cNvSpPr/>
      </dsp:nvSpPr>
      <dsp:spPr>
        <a:xfrm rot="19200000">
          <a:off x="1799" y="1963388"/>
          <a:ext cx="2519511" cy="1637682"/>
        </a:xfrm>
        <a:prstGeom prst="round2Same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What is class III cavity ?</a:t>
          </a:r>
          <a:r>
            <a:rPr lang="en-IN" sz="3300" kern="1200" dirty="0" smtClean="0"/>
            <a:t> </a:t>
          </a:r>
          <a:endParaRPr lang="en-IN" sz="3300" kern="1200" dirty="0"/>
        </a:p>
      </dsp:txBody>
      <dsp:txXfrm>
        <a:off x="107438" y="2033981"/>
        <a:ext cx="2359621" cy="1557737"/>
      </dsp:txXfrm>
    </dsp:sp>
    <dsp:sp modelId="{F3EA82EA-FD5E-4B87-8812-CA45E3C75F42}">
      <dsp:nvSpPr>
        <dsp:cNvPr id="0" name=""/>
        <dsp:cNvSpPr/>
      </dsp:nvSpPr>
      <dsp:spPr>
        <a:xfrm>
          <a:off x="2855044" y="924892"/>
          <a:ext cx="2519511" cy="1637682"/>
        </a:xfrm>
        <a:prstGeom prst="round2Same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Types of tooth preparation</a:t>
          </a:r>
          <a:endParaRPr lang="en-IN" sz="3300" b="1" kern="1200" dirty="0"/>
        </a:p>
      </dsp:txBody>
      <dsp:txXfrm>
        <a:off x="2934989" y="1004837"/>
        <a:ext cx="2359621" cy="1557737"/>
      </dsp:txXfrm>
    </dsp:sp>
    <dsp:sp modelId="{A9C2CDC1-27F9-46F0-A88E-07EEAB60EDC4}">
      <dsp:nvSpPr>
        <dsp:cNvPr id="0" name=""/>
        <dsp:cNvSpPr/>
      </dsp:nvSpPr>
      <dsp:spPr>
        <a:xfrm rot="2400000">
          <a:off x="5708289" y="1963388"/>
          <a:ext cx="2519511" cy="1637682"/>
        </a:xfrm>
        <a:prstGeom prst="round2Same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en-IN" sz="3300" b="1" kern="1200" dirty="0" smtClean="0"/>
            <a:t>Techniques of restoration</a:t>
          </a:r>
          <a:endParaRPr lang="en-IN" sz="3300" b="1" kern="1200" dirty="0"/>
        </a:p>
      </dsp:txBody>
      <dsp:txXfrm>
        <a:off x="5762540" y="2033981"/>
        <a:ext cx="2359621" cy="155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C0F54-888F-4171-B986-FE7ACF6FB891}">
      <dsp:nvSpPr>
        <dsp:cNvPr id="0" name=""/>
        <dsp:cNvSpPr/>
      </dsp:nvSpPr>
      <dsp:spPr>
        <a:xfrm>
          <a:off x="3262138" y="2149793"/>
          <a:ext cx="1672106" cy="23186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IN" sz="2200" kern="1200" dirty="0" smtClean="0"/>
            <a:t>Types of tooth preparation </a:t>
          </a:r>
          <a:endParaRPr lang="en-IN" sz="2200" kern="1200" dirty="0"/>
        </a:p>
      </dsp:txBody>
      <dsp:txXfrm>
        <a:off x="3343763" y="2231418"/>
        <a:ext cx="1508856" cy="2155358"/>
      </dsp:txXfrm>
    </dsp:sp>
    <dsp:sp modelId="{F8A43E92-A650-4B07-9470-355A1C3138E2}">
      <dsp:nvSpPr>
        <dsp:cNvPr id="0" name=""/>
        <dsp:cNvSpPr/>
      </dsp:nvSpPr>
      <dsp:spPr>
        <a:xfrm rot="16200000">
          <a:off x="3702147" y="1753749"/>
          <a:ext cx="792087" cy="0"/>
        </a:xfrm>
        <a:custGeom>
          <a:avLst/>
          <a:gdLst/>
          <a:ahLst/>
          <a:cxnLst/>
          <a:rect l="0" t="0" r="0" b="0"/>
          <a:pathLst>
            <a:path>
              <a:moveTo>
                <a:pt x="0" y="0"/>
              </a:moveTo>
              <a:lnTo>
                <a:pt x="79208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F2EDE-183B-4A9F-8346-899B7B97F98D}">
      <dsp:nvSpPr>
        <dsp:cNvPr id="0" name=""/>
        <dsp:cNvSpPr/>
      </dsp:nvSpPr>
      <dsp:spPr>
        <a:xfrm>
          <a:off x="2918024" y="185129"/>
          <a:ext cx="2360334" cy="1172575"/>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IN" sz="3000" kern="1200" dirty="0" smtClean="0"/>
            <a:t>conventional</a:t>
          </a:r>
          <a:endParaRPr lang="en-IN" sz="3000" kern="1200" dirty="0"/>
        </a:p>
      </dsp:txBody>
      <dsp:txXfrm>
        <a:off x="2975264" y="242369"/>
        <a:ext cx="2245854" cy="1058095"/>
      </dsp:txXfrm>
    </dsp:sp>
    <dsp:sp modelId="{54AA872E-6648-45F3-9A92-A90B22CBE639}">
      <dsp:nvSpPr>
        <dsp:cNvPr id="0" name=""/>
        <dsp:cNvSpPr/>
      </dsp:nvSpPr>
      <dsp:spPr>
        <a:xfrm rot="1800000">
          <a:off x="4906170" y="3896565"/>
          <a:ext cx="419087" cy="0"/>
        </a:xfrm>
        <a:custGeom>
          <a:avLst/>
          <a:gdLst/>
          <a:ahLst/>
          <a:cxnLst/>
          <a:rect l="0" t="0" r="0" b="0"/>
          <a:pathLst>
            <a:path>
              <a:moveTo>
                <a:pt x="0" y="0"/>
              </a:moveTo>
              <a:lnTo>
                <a:pt x="41908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B935-08AD-4CAE-AE4C-567D088C9918}">
      <dsp:nvSpPr>
        <dsp:cNvPr id="0" name=""/>
        <dsp:cNvSpPr/>
      </dsp:nvSpPr>
      <dsp:spPr>
        <a:xfrm>
          <a:off x="5297185" y="3835530"/>
          <a:ext cx="1997402" cy="1484814"/>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IN" sz="2400" kern="1200" dirty="0" smtClean="0"/>
            <a:t>Modified</a:t>
          </a:r>
          <a:r>
            <a:rPr lang="en-IN" sz="3200" kern="1200" dirty="0" smtClean="0"/>
            <a:t> </a:t>
          </a:r>
          <a:endParaRPr lang="en-IN" sz="3200" kern="1200" dirty="0"/>
        </a:p>
      </dsp:txBody>
      <dsp:txXfrm>
        <a:off x="5369668" y="3908013"/>
        <a:ext cx="1852436" cy="1339848"/>
      </dsp:txXfrm>
    </dsp:sp>
    <dsp:sp modelId="{1A829788-2AFD-4373-9FD1-E711DDBF6A62}">
      <dsp:nvSpPr>
        <dsp:cNvPr id="0" name=""/>
        <dsp:cNvSpPr/>
      </dsp:nvSpPr>
      <dsp:spPr>
        <a:xfrm rot="9000000">
          <a:off x="2846481" y="3903168"/>
          <a:ext cx="445499" cy="0"/>
        </a:xfrm>
        <a:custGeom>
          <a:avLst/>
          <a:gdLst/>
          <a:ahLst/>
          <a:cxnLst/>
          <a:rect l="0" t="0" r="0" b="0"/>
          <a:pathLst>
            <a:path>
              <a:moveTo>
                <a:pt x="0" y="0"/>
              </a:moveTo>
              <a:lnTo>
                <a:pt x="445499"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FF8DC-7617-466A-9033-FCDC86B8CB8F}">
      <dsp:nvSpPr>
        <dsp:cNvPr id="0" name=""/>
        <dsp:cNvSpPr/>
      </dsp:nvSpPr>
      <dsp:spPr>
        <a:xfrm>
          <a:off x="924668" y="3852024"/>
          <a:ext cx="1951655" cy="145182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IN" sz="2500" kern="1200" dirty="0" err="1" smtClean="0"/>
            <a:t>Beveled</a:t>
          </a:r>
          <a:r>
            <a:rPr lang="en-IN" sz="2500" kern="1200" dirty="0" smtClean="0"/>
            <a:t> conventional</a:t>
          </a:r>
          <a:endParaRPr lang="en-IN" sz="2500" kern="1200" dirty="0"/>
        </a:p>
      </dsp:txBody>
      <dsp:txXfrm>
        <a:off x="995540" y="3922896"/>
        <a:ext cx="1809911" cy="1310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E1BBC-127B-4262-95F6-B280FA7D2670}">
      <dsp:nvSpPr>
        <dsp:cNvPr id="0" name=""/>
        <dsp:cNvSpPr/>
      </dsp:nvSpPr>
      <dsp:spPr>
        <a:xfrm rot="16200000">
          <a:off x="-231071" y="344990"/>
          <a:ext cx="5040560" cy="435057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just" defTabSz="800100">
            <a:lnSpc>
              <a:spcPct val="90000"/>
            </a:lnSpc>
            <a:spcBef>
              <a:spcPct val="0"/>
            </a:spcBef>
            <a:spcAft>
              <a:spcPct val="35000"/>
            </a:spcAft>
          </a:pPr>
          <a:r>
            <a:rPr lang="en-IN" sz="1800" b="1" kern="1200" dirty="0" smtClean="0">
              <a:solidFill>
                <a:srgbClr val="FFFF00"/>
              </a:solidFill>
            </a:rPr>
            <a:t>First, the proximal surface of the adjacent unprepared tooth should be protected from inadvertent etching by placing a polyester strip. Then a gel etchant is applied to all of the prepared tooth structure, approximately 0.5 mm beyond the prepared margins onto the adjacent unprepared tooth .</a:t>
          </a:r>
          <a:endParaRPr lang="en-IN" sz="1800" b="1" kern="1200" dirty="0">
            <a:solidFill>
              <a:srgbClr val="FFFF00"/>
            </a:solidFill>
          </a:endParaRPr>
        </a:p>
      </dsp:txBody>
      <dsp:txXfrm rot="5400000">
        <a:off x="113920" y="1008111"/>
        <a:ext cx="4350578" cy="3024336"/>
      </dsp:txXfrm>
    </dsp:sp>
    <dsp:sp modelId="{1F54FCE7-FB93-4E63-AC3D-76C3C92524BE}">
      <dsp:nvSpPr>
        <dsp:cNvPr id="0" name=""/>
        <dsp:cNvSpPr/>
      </dsp:nvSpPr>
      <dsp:spPr>
        <a:xfrm rot="16200000">
          <a:off x="4336404" y="344990"/>
          <a:ext cx="5040560" cy="435057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 defTabSz="889000">
            <a:lnSpc>
              <a:spcPct val="90000"/>
            </a:lnSpc>
            <a:spcBef>
              <a:spcPct val="0"/>
            </a:spcBef>
            <a:spcAft>
              <a:spcPct val="35000"/>
            </a:spcAft>
          </a:pPr>
          <a:r>
            <a:rPr lang="en-IN" sz="2000" b="1" kern="1200" dirty="0" smtClean="0">
              <a:solidFill>
                <a:srgbClr val="FFFF00"/>
              </a:solidFill>
            </a:rPr>
            <a:t>The etchant is typically left undisturbed for 15 to 30 seconds (30 seconds for enamel-only preparations and 15 seconds when dentin is involved). The area is then washed to remove the etchant</a:t>
          </a:r>
          <a:r>
            <a:rPr lang="en-IN" sz="1700" b="1" kern="1200" dirty="0" smtClean="0">
              <a:solidFill>
                <a:srgbClr val="FFFF00"/>
              </a:solidFill>
            </a:rPr>
            <a:t>.</a:t>
          </a:r>
          <a:endParaRPr lang="en-IN" sz="1700" b="1" kern="1200" dirty="0">
            <a:solidFill>
              <a:srgbClr val="FFFF00"/>
            </a:solidFill>
          </a:endParaRPr>
        </a:p>
      </dsp:txBody>
      <dsp:txXfrm rot="5400000">
        <a:off x="4681395" y="1008111"/>
        <a:ext cx="4350578" cy="3024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E57C-4248-467D-BB0A-A8DFC3D30E92}">
      <dsp:nvSpPr>
        <dsp:cNvPr id="0" name=""/>
        <dsp:cNvSpPr/>
      </dsp:nvSpPr>
      <dsp:spPr>
        <a:xfrm rot="16200000">
          <a:off x="-277811" y="281930"/>
          <a:ext cx="4525963" cy="39621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741" bIns="0" numCol="1" spcCol="1270" anchor="ctr" anchorCtr="0">
          <a:noAutofit/>
        </a:bodyPr>
        <a:lstStyle/>
        <a:p>
          <a:pPr lvl="0" algn="just" defTabSz="1200150">
            <a:lnSpc>
              <a:spcPct val="90000"/>
            </a:lnSpc>
            <a:spcBef>
              <a:spcPct val="0"/>
            </a:spcBef>
            <a:spcAft>
              <a:spcPct val="35000"/>
            </a:spcAft>
          </a:pPr>
          <a:r>
            <a:rPr lang="en-IN" sz="2700" kern="1200" dirty="0" smtClean="0"/>
            <a:t>The dentin surface should remain moist, as evidenced by a glistening appearance. Neither areas of </a:t>
          </a:r>
          <a:r>
            <a:rPr lang="en-IN" sz="2700" kern="1200" dirty="0" err="1" smtClean="0"/>
            <a:t>overdrying</a:t>
          </a:r>
          <a:r>
            <a:rPr lang="en-IN" sz="2700" kern="1200" dirty="0" smtClean="0"/>
            <a:t> or pooling of excess water should be allowed</a:t>
          </a:r>
          <a:endParaRPr lang="en-IN" sz="2700" kern="1200" dirty="0"/>
        </a:p>
      </dsp:txBody>
      <dsp:txXfrm rot="5400000">
        <a:off x="4120" y="905192"/>
        <a:ext cx="3962102" cy="2715577"/>
      </dsp:txXfrm>
    </dsp:sp>
    <dsp:sp modelId="{1BFF76D1-DF88-42D9-90CD-9414BF73EA91}">
      <dsp:nvSpPr>
        <dsp:cNvPr id="0" name=""/>
        <dsp:cNvSpPr/>
      </dsp:nvSpPr>
      <dsp:spPr>
        <a:xfrm rot="16200000">
          <a:off x="3981448" y="281930"/>
          <a:ext cx="4525963" cy="39621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741" bIns="0" numCol="1" spcCol="1270" anchor="ctr" anchorCtr="0">
          <a:noAutofit/>
        </a:bodyPr>
        <a:lstStyle/>
        <a:p>
          <a:pPr lvl="0" algn="ctr" defTabSz="1200150">
            <a:lnSpc>
              <a:spcPct val="90000"/>
            </a:lnSpc>
            <a:spcBef>
              <a:spcPct val="0"/>
            </a:spcBef>
            <a:spcAft>
              <a:spcPct val="35000"/>
            </a:spcAft>
          </a:pPr>
          <a:r>
            <a:rPr lang="en-IN" sz="2700" kern="1200" dirty="0" smtClean="0"/>
            <a:t>The primer is applied to all of the prepared tooth structure with a </a:t>
          </a:r>
          <a:r>
            <a:rPr lang="en-IN" sz="2700" kern="1200" dirty="0" err="1" smtClean="0"/>
            <a:t>microbrush</a:t>
          </a:r>
          <a:r>
            <a:rPr lang="en-IN" sz="2700" kern="1200" dirty="0" smtClean="0"/>
            <a:t> or other suitable applicator</a:t>
          </a:r>
          <a:endParaRPr lang="en-IN" sz="2700" kern="1200" dirty="0"/>
        </a:p>
      </dsp:txBody>
      <dsp:txXfrm rot="5400000">
        <a:off x="4263379" y="905192"/>
        <a:ext cx="3962102"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22CD27-0286-40DB-80F4-230457C5C9A8}" type="datetimeFigureOut">
              <a:rPr lang="en-US" smtClean="0"/>
              <a:pPr/>
              <a:t>1/13/2017</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051BA6-4EF9-4754-963A-F9DE4A7CBE3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8051BA6-4EF9-4754-963A-F9DE4A7CBE3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8051BA6-4EF9-4754-963A-F9DE4A7CBE3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8051BA6-4EF9-4754-963A-F9DE4A7CBE39}"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8051BA6-4EF9-4754-963A-F9DE4A7CBE39}"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8051BA6-4EF9-4754-963A-F9DE4A7CBE39}"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8051BA6-4EF9-4754-963A-F9DE4A7CBE3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8051BA6-4EF9-4754-963A-F9DE4A7CBE39}"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22CD27-0286-40DB-80F4-230457C5C9A8}" type="datetimeFigureOut">
              <a:rPr lang="en-US" smtClean="0"/>
              <a:pPr/>
              <a:t>1/13/2017</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28051BA6-4EF9-4754-963A-F9DE4A7CBE3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22CD27-0286-40DB-80F4-230457C5C9A8}" type="datetimeFigureOut">
              <a:rPr lang="en-US" smtClean="0"/>
              <a:pPr/>
              <a:t>1/13/2017</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8051BA6-4EF9-4754-963A-F9DE4A7CBE3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22CD27-0286-40DB-80F4-230457C5C9A8}" type="datetimeFigureOut">
              <a:rPr lang="en-US" smtClean="0"/>
              <a:pPr/>
              <a:t>1/13/2017</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051BA6-4EF9-4754-963A-F9DE4A7CBE39}"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22CD27-0286-40DB-80F4-230457C5C9A8}" type="datetimeFigureOut">
              <a:rPr lang="en-US" smtClean="0"/>
              <a:pPr/>
              <a:t>1/13/2017</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8051BA6-4EF9-4754-963A-F9DE4A7CBE3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diagramLayout" Target="../diagrams/layout16.xml"/><Relationship Id="rId7" Type="http://schemas.openxmlformats.org/officeDocument/2006/relationships/diagramLayout" Target="../diagrams/layout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diagramData" Target="../diagrams/data17.xml"/><Relationship Id="rId11" Type="http://schemas.openxmlformats.org/officeDocument/2006/relationships/image" Target="../media/image7.png"/><Relationship Id="rId5" Type="http://schemas.openxmlformats.org/officeDocument/2006/relationships/diagramColors" Target="../diagrams/colors16.xml"/><Relationship Id="rId10" Type="http://schemas.openxmlformats.org/officeDocument/2006/relationships/image" Target="../media/image6.png"/><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0.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04"/>
            <a:ext cx="8229600" cy="2668856"/>
          </a:xfrm>
        </p:spPr>
        <p:txBody>
          <a:bodyPr>
            <a:normAutofit/>
          </a:bodyPr>
          <a:lstStyle/>
          <a:p>
            <a:pPr marL="0" indent="0" algn="ctr">
              <a:buNone/>
            </a:pPr>
            <a:endParaRPr lang="en-IN" dirty="0"/>
          </a:p>
          <a:p>
            <a:pPr marL="0" indent="0" algn="ctr">
              <a:buNone/>
            </a:pPr>
            <a:r>
              <a:rPr lang="en-IN" b="1" dirty="0" smtClean="0">
                <a:solidFill>
                  <a:srgbClr val="FF0000"/>
                </a:solidFill>
              </a:rPr>
              <a:t>Dr. </a:t>
            </a:r>
            <a:r>
              <a:rPr lang="en-IN" b="1" dirty="0" err="1" smtClean="0">
                <a:solidFill>
                  <a:srgbClr val="FF0000"/>
                </a:solidFill>
              </a:rPr>
              <a:t>Manju</a:t>
            </a:r>
            <a:endParaRPr lang="en-IN" b="1" dirty="0" smtClean="0">
              <a:solidFill>
                <a:srgbClr val="FF0000"/>
              </a:solidFill>
            </a:endParaRPr>
          </a:p>
          <a:p>
            <a:pPr marL="0" indent="0" algn="ctr">
              <a:buNone/>
            </a:pPr>
            <a:r>
              <a:rPr lang="en-US" b="1" dirty="0" smtClean="0">
                <a:solidFill>
                  <a:srgbClr val="FF0000"/>
                </a:solidFill>
              </a:rPr>
              <a:t>Professor</a:t>
            </a:r>
            <a:endParaRPr lang="en-IN" b="1" dirty="0" smtClean="0">
              <a:solidFill>
                <a:srgbClr val="FF0000"/>
              </a:solidFill>
            </a:endParaRPr>
          </a:p>
          <a:p>
            <a:pPr marL="0" indent="0" algn="ctr">
              <a:buNone/>
            </a:pPr>
            <a:endParaRPr lang="en-IN" dirty="0"/>
          </a:p>
          <a:p>
            <a:pPr marL="0" indent="0" algn="ctr">
              <a:buNone/>
            </a:pPr>
            <a:r>
              <a:rPr lang="en-IN" b="1" dirty="0" smtClean="0"/>
              <a:t>Date: 14/01/17</a:t>
            </a:r>
            <a:endParaRPr lang="en-IN" b="1" dirty="0"/>
          </a:p>
        </p:txBody>
      </p:sp>
      <p:graphicFrame>
        <p:nvGraphicFramePr>
          <p:cNvPr id="4" name="Diagram 3"/>
          <p:cNvGraphicFramePr/>
          <p:nvPr/>
        </p:nvGraphicFramePr>
        <p:xfrm>
          <a:off x="457200" y="77383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42910" y="2214554"/>
          <a:ext cx="8001056" cy="2143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2297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dirty="0" smtClean="0">
                <a:latin typeface="Constantia" pitchFamily="18" charset="0"/>
              </a:rPr>
              <a:t>Restorations </a:t>
            </a:r>
            <a:r>
              <a:rPr lang="en-IN" dirty="0">
                <a:latin typeface="Constantia" pitchFamily="18" charset="0"/>
              </a:rPr>
              <a:t>on the proximal surfaces of anterior teeth that do not involve the incisal angle are Class III.</a:t>
            </a:r>
          </a:p>
        </p:txBody>
      </p:sp>
      <p:graphicFrame>
        <p:nvGraphicFramePr>
          <p:cNvPr id="6" name="Diagram 5"/>
          <p:cNvGraphicFramePr/>
          <p:nvPr/>
        </p:nvGraphicFramePr>
        <p:xfrm>
          <a:off x="472372" y="33265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5400000">
            <a:off x="4102022" y="2746851"/>
            <a:ext cx="946001" cy="87014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03648" y="3877419"/>
            <a:ext cx="6483207" cy="2575917"/>
          </a:xfrm>
          <a:prstGeom prst="rect">
            <a:avLst/>
          </a:prstGeom>
        </p:spPr>
      </p:pic>
    </p:spTree>
    <p:extLst>
      <p:ext uri="{BB962C8B-B14F-4D97-AF65-F5344CB8AC3E}">
        <p14:creationId xmlns:p14="http://schemas.microsoft.com/office/powerpoint/2010/main" xmlns="" val="2708650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5720" y="2143116"/>
            <a:ext cx="8702682" cy="3240360"/>
          </a:xfrm>
          <a:prstGeom prst="rect">
            <a:avLst/>
          </a:prstGeom>
        </p:spPr>
      </p:pic>
      <p:sp>
        <p:nvSpPr>
          <p:cNvPr id="5" name="Rounded Rectangle 4"/>
          <p:cNvSpPr/>
          <p:nvPr/>
        </p:nvSpPr>
        <p:spPr>
          <a:xfrm>
            <a:off x="1571604" y="928670"/>
            <a:ext cx="67866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Figure A showing Class III caries and Figure B showing restored tooth</a:t>
            </a:r>
            <a:endParaRPr lang="en-IN" sz="2000" dirty="0"/>
          </a:p>
        </p:txBody>
      </p:sp>
      <p:sp>
        <p:nvSpPr>
          <p:cNvPr id="6" name="Rectangle 5"/>
          <p:cNvSpPr/>
          <p:nvPr/>
        </p:nvSpPr>
        <p:spPr>
          <a:xfrm>
            <a:off x="1357290" y="5572140"/>
            <a:ext cx="157163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a:t>
            </a:r>
            <a:endParaRPr lang="en-IN" sz="2000" dirty="0"/>
          </a:p>
        </p:txBody>
      </p:sp>
      <p:sp>
        <p:nvSpPr>
          <p:cNvPr id="7" name="Rectangle 6"/>
          <p:cNvSpPr/>
          <p:nvPr/>
        </p:nvSpPr>
        <p:spPr>
          <a:xfrm>
            <a:off x="6143636" y="5500702"/>
            <a:ext cx="164307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a:t>
            </a:r>
            <a:endParaRPr lang="en-IN" sz="2000" dirty="0"/>
          </a:p>
        </p:txBody>
      </p:sp>
    </p:spTree>
    <p:extLst>
      <p:ext uri="{BB962C8B-B14F-4D97-AF65-F5344CB8AC3E}">
        <p14:creationId xmlns:p14="http://schemas.microsoft.com/office/powerpoint/2010/main" xmlns="" val="28494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28868"/>
            <a:ext cx="8229600" cy="3578423"/>
          </a:xfrm>
        </p:spPr>
        <p:txBody>
          <a:bodyPr>
            <a:noAutofit/>
          </a:bodyPr>
          <a:lstStyle/>
          <a:p>
            <a:pPr>
              <a:buFont typeface="Wingdings" pitchFamily="2" charset="2"/>
              <a:buChar char="Ø"/>
            </a:pPr>
            <a:r>
              <a:rPr lang="en-IN" sz="2000" dirty="0" err="1" smtClean="0">
                <a:latin typeface="Constantia" pitchFamily="18" charset="0"/>
              </a:rPr>
              <a:t>Anesthesia</a:t>
            </a:r>
            <a:r>
              <a:rPr lang="en-IN" sz="2000" dirty="0" smtClean="0">
                <a:latin typeface="Constantia" pitchFamily="18" charset="0"/>
              </a:rPr>
              <a:t> may be necessary for patient comfort, and if used, will help decrease the salivary flow during the procedure.</a:t>
            </a:r>
          </a:p>
          <a:p>
            <a:pPr>
              <a:buFont typeface="Wingdings" pitchFamily="2" charset="2"/>
              <a:buChar char="Ø"/>
            </a:pPr>
            <a:r>
              <a:rPr lang="en-IN" sz="2000" dirty="0" smtClean="0">
                <a:latin typeface="Constantia" pitchFamily="18" charset="0"/>
              </a:rPr>
              <a:t>Occlusal assessments should be made to help in properly adjusting the restoration's function and in determining the tooth preparation design. </a:t>
            </a:r>
          </a:p>
          <a:p>
            <a:pPr>
              <a:buFont typeface="Wingdings" pitchFamily="2" charset="2"/>
              <a:buChar char="Ø"/>
            </a:pPr>
            <a:r>
              <a:rPr lang="en-IN" sz="2000" dirty="0" smtClean="0">
                <a:latin typeface="Constantia" pitchFamily="18" charset="0"/>
              </a:rPr>
              <a:t>The shade must be selected before the tooth dehydrates and</a:t>
            </a:r>
          </a:p>
          <a:p>
            <a:pPr>
              <a:buNone/>
            </a:pPr>
            <a:r>
              <a:rPr lang="en-IN" sz="2000" dirty="0" smtClean="0">
                <a:latin typeface="Constantia" pitchFamily="18" charset="0"/>
              </a:rPr>
              <a:t>    experiences concomitant lightening.</a:t>
            </a:r>
          </a:p>
          <a:p>
            <a:pPr>
              <a:buFont typeface="Wingdings" pitchFamily="2" charset="2"/>
              <a:buChar char="Ø"/>
            </a:pPr>
            <a:r>
              <a:rPr lang="en-IN" sz="2000" dirty="0" smtClean="0">
                <a:latin typeface="Constantia" pitchFamily="18" charset="0"/>
              </a:rPr>
              <a:t>The area must be isolated to permit effective bonding. </a:t>
            </a:r>
          </a:p>
          <a:p>
            <a:pPr>
              <a:buFont typeface="Wingdings" pitchFamily="2" charset="2"/>
              <a:buChar char="Ø"/>
            </a:pPr>
            <a:r>
              <a:rPr lang="en-IN" sz="2000" dirty="0" smtClean="0">
                <a:latin typeface="Constantia" pitchFamily="18" charset="0"/>
              </a:rPr>
              <a:t> If the restoration will be large (including all of the proximal contact), </a:t>
            </a:r>
            <a:r>
              <a:rPr lang="en-IN" sz="2000" dirty="0" err="1" smtClean="0">
                <a:latin typeface="Constantia" pitchFamily="18" charset="0"/>
              </a:rPr>
              <a:t>prewedging</a:t>
            </a:r>
            <a:r>
              <a:rPr lang="en-IN" sz="2000" dirty="0" smtClean="0">
                <a:latin typeface="Constantia" pitchFamily="18" charset="0"/>
              </a:rPr>
              <a:t> the area will assist in the reestablishment of the proximal contact with composite.</a:t>
            </a:r>
            <a:endParaRPr lang="en-IN" sz="2000" b="1" dirty="0">
              <a:latin typeface="Constantia" pitchFamily="18" charset="0"/>
            </a:endParaRPr>
          </a:p>
        </p:txBody>
      </p:sp>
      <p:graphicFrame>
        <p:nvGraphicFramePr>
          <p:cNvPr id="4" name="Diagram 3"/>
          <p:cNvGraphicFramePr/>
          <p:nvPr/>
        </p:nvGraphicFramePr>
        <p:xfrm>
          <a:off x="357158" y="28572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500034" y="1142984"/>
          <a:ext cx="7858180" cy="17002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latin typeface="Constantia" pitchFamily="18" charset="0"/>
              </a:rPr>
              <a:t>Class III tooth preparations, by definition, are located </a:t>
            </a:r>
            <a:r>
              <a:rPr lang="en-IN" dirty="0" smtClean="0">
                <a:latin typeface="Constantia" pitchFamily="18" charset="0"/>
              </a:rPr>
              <a:t>on the </a:t>
            </a:r>
            <a:r>
              <a:rPr lang="en-IN" dirty="0" smtClean="0">
                <a:latin typeface="Constantia" pitchFamily="18" charset="0"/>
              </a:rPr>
              <a:t>proximal surfaces of anterior teeth.</a:t>
            </a:r>
          </a:p>
          <a:p>
            <a:r>
              <a:rPr lang="en-IN" dirty="0" smtClean="0">
                <a:latin typeface="Constantia" pitchFamily="18" charset="0"/>
              </a:rPr>
              <a:t>When a proximal surface of an anterior tooth is to be</a:t>
            </a:r>
          </a:p>
          <a:p>
            <a:pPr>
              <a:buNone/>
            </a:pPr>
            <a:r>
              <a:rPr lang="en-IN" dirty="0" smtClean="0">
                <a:latin typeface="Constantia" pitchFamily="18" charset="0"/>
              </a:rPr>
              <a:t>   restored and there is a choice between facial or lingual</a:t>
            </a:r>
          </a:p>
          <a:p>
            <a:pPr>
              <a:buNone/>
            </a:pPr>
            <a:r>
              <a:rPr lang="en-IN" dirty="0" smtClean="0">
                <a:latin typeface="Constantia" pitchFamily="18" charset="0"/>
              </a:rPr>
              <a:t>   entry into the tooth, the lingual approach is preferable.</a:t>
            </a:r>
          </a:p>
          <a:p>
            <a:r>
              <a:rPr lang="en-IN" dirty="0" smtClean="0">
                <a:latin typeface="Constantia" pitchFamily="18" charset="0"/>
              </a:rPr>
              <a:t>A small carious lesion should be treated from the </a:t>
            </a:r>
            <a:r>
              <a:rPr lang="en-IN" dirty="0" smtClean="0">
                <a:latin typeface="Constantia" pitchFamily="18" charset="0"/>
              </a:rPr>
              <a:t>lingual approach </a:t>
            </a:r>
            <a:r>
              <a:rPr lang="en-IN" dirty="0" smtClean="0">
                <a:latin typeface="Constantia" pitchFamily="18" charset="0"/>
              </a:rPr>
              <a:t>unless such an approach would </a:t>
            </a:r>
            <a:r>
              <a:rPr lang="en-IN" dirty="0" smtClean="0">
                <a:latin typeface="Constantia" pitchFamily="18" charset="0"/>
              </a:rPr>
              <a:t>necessitate excessive </a:t>
            </a:r>
            <a:r>
              <a:rPr lang="en-IN" dirty="0" smtClean="0">
                <a:latin typeface="Constantia" pitchFamily="18" charset="0"/>
              </a:rPr>
              <a:t>cutting of tooth structure, such as in </a:t>
            </a:r>
            <a:r>
              <a:rPr lang="en-IN" dirty="0" smtClean="0">
                <a:latin typeface="Constantia" pitchFamily="18" charset="0"/>
              </a:rPr>
              <a:t>instances of </a:t>
            </a:r>
            <a:r>
              <a:rPr lang="en-IN" dirty="0" smtClean="0">
                <a:latin typeface="Constantia" pitchFamily="18" charset="0"/>
              </a:rPr>
              <a:t>irregular alignment of the teeth or facial positioning of the lesion.</a:t>
            </a:r>
            <a:endParaRPr lang="en-IN" dirty="0">
              <a:latin typeface="Constantia" pitchFamily="18" charset="0"/>
            </a:endParaRPr>
          </a:p>
        </p:txBody>
      </p:sp>
      <p:sp>
        <p:nvSpPr>
          <p:cNvPr id="3" name="Title 2"/>
          <p:cNvSpPr>
            <a:spLocks noGrp="1"/>
          </p:cNvSpPr>
          <p:nvPr>
            <p:ph type="title"/>
          </p:nvPr>
        </p:nvSpPr>
        <p:spPr/>
        <p:txBody>
          <a:bodyPr/>
          <a:lstStyle/>
          <a:p>
            <a:r>
              <a:rPr lang="en-IN" dirty="0" smtClean="0"/>
              <a:t>TOOTH PREPARATION</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IN" dirty="0"/>
          </a:p>
          <a:p>
            <a:pPr>
              <a:buNone/>
            </a:pPr>
            <a:r>
              <a:rPr lang="en-IN" sz="2200" dirty="0">
                <a:latin typeface="Constantia" pitchFamily="18" charset="0"/>
              </a:rPr>
              <a:t>1. The facial enamel is conserved for enhanced </a:t>
            </a:r>
            <a:r>
              <a:rPr lang="en-IN" sz="2200" b="1" dirty="0" err="1">
                <a:solidFill>
                  <a:srgbClr val="FF0000"/>
                </a:solidFill>
                <a:latin typeface="Constantia" pitchFamily="18" charset="0"/>
              </a:rPr>
              <a:t>esthetics</a:t>
            </a:r>
            <a:r>
              <a:rPr lang="en-IN" sz="2200" b="1" dirty="0">
                <a:solidFill>
                  <a:srgbClr val="FF0000"/>
                </a:solidFill>
                <a:latin typeface="Constantia" pitchFamily="18" charset="0"/>
              </a:rPr>
              <a:t>.</a:t>
            </a:r>
          </a:p>
          <a:p>
            <a:pPr>
              <a:buNone/>
            </a:pPr>
            <a:r>
              <a:rPr lang="en-IN" sz="2200" dirty="0">
                <a:latin typeface="Constantia" pitchFamily="18" charset="0"/>
              </a:rPr>
              <a:t>2. Some unsupported, but not friable, enamel may be left</a:t>
            </a:r>
          </a:p>
          <a:p>
            <a:pPr>
              <a:buNone/>
            </a:pPr>
            <a:r>
              <a:rPr lang="en-IN" sz="2200" dirty="0">
                <a:latin typeface="Constantia" pitchFamily="18" charset="0"/>
              </a:rPr>
              <a:t>on the facial wall of a Class III or Class IV preparation.</a:t>
            </a:r>
          </a:p>
          <a:p>
            <a:pPr>
              <a:buNone/>
            </a:pPr>
            <a:r>
              <a:rPr lang="en-IN" sz="2200" dirty="0">
                <a:latin typeface="Constantia" pitchFamily="18" charset="0"/>
              </a:rPr>
              <a:t>3. </a:t>
            </a:r>
            <a:r>
              <a:rPr lang="en-IN" sz="2200" dirty="0" err="1">
                <a:latin typeface="Constantia" pitchFamily="18" charset="0"/>
              </a:rPr>
              <a:t>Color</a:t>
            </a:r>
            <a:r>
              <a:rPr lang="en-IN" sz="2200" dirty="0">
                <a:latin typeface="Constantia" pitchFamily="18" charset="0"/>
              </a:rPr>
              <a:t> matching of the composite is not as critical.</a:t>
            </a:r>
          </a:p>
          <a:p>
            <a:pPr>
              <a:buNone/>
            </a:pPr>
            <a:r>
              <a:rPr lang="en-IN" sz="2200" dirty="0">
                <a:latin typeface="Constantia" pitchFamily="18" charset="0"/>
              </a:rPr>
              <a:t>4. Discoloration or deterioration of the restoration is</a:t>
            </a:r>
          </a:p>
          <a:p>
            <a:pPr>
              <a:buNone/>
            </a:pPr>
            <a:r>
              <a:rPr lang="en-IN" sz="2200" dirty="0">
                <a:latin typeface="Constantia" pitchFamily="18" charset="0"/>
              </a:rPr>
              <a:t>less visible.</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29190" y="3929066"/>
            <a:ext cx="3500462" cy="2357454"/>
          </a:xfrm>
          <a:prstGeom prst="rect">
            <a:avLst/>
          </a:prstGeom>
        </p:spPr>
      </p:pic>
      <p:sp>
        <p:nvSpPr>
          <p:cNvPr id="6" name="Rectangle 5"/>
          <p:cNvSpPr/>
          <p:nvPr/>
        </p:nvSpPr>
        <p:spPr>
          <a:xfrm>
            <a:off x="714348" y="714356"/>
            <a:ext cx="771530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The advantages of restoring the proximal lesion from</a:t>
            </a:r>
          </a:p>
          <a:p>
            <a:r>
              <a:rPr lang="en-IN" sz="2000" dirty="0" smtClean="0"/>
              <a:t>the lingual approach include:</a:t>
            </a:r>
            <a:endParaRPr lang="en-IN" sz="2000" dirty="0"/>
          </a:p>
        </p:txBody>
      </p:sp>
    </p:spTree>
    <p:extLst>
      <p:ext uri="{BB962C8B-B14F-4D97-AF65-F5344CB8AC3E}">
        <p14:creationId xmlns:p14="http://schemas.microsoft.com/office/powerpoint/2010/main" xmlns="" val="3326782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0"/>
            <a:ext cx="8229600" cy="4125923"/>
          </a:xfrm>
        </p:spPr>
        <p:txBody>
          <a:bodyPr>
            <a:normAutofit fontScale="92500"/>
          </a:bodyPr>
          <a:lstStyle/>
          <a:p>
            <a:pPr algn="just">
              <a:buNone/>
            </a:pPr>
            <a:endParaRPr lang="en-IN" sz="2800" dirty="0" smtClean="0"/>
          </a:p>
          <a:p>
            <a:pPr algn="just">
              <a:buNone/>
            </a:pPr>
            <a:r>
              <a:rPr lang="en-IN" sz="2800" dirty="0" smtClean="0">
                <a:latin typeface="Constantia" pitchFamily="18" charset="0"/>
              </a:rPr>
              <a:t>1. The </a:t>
            </a:r>
            <a:r>
              <a:rPr lang="en-IN" sz="2800" dirty="0" smtClean="0">
                <a:solidFill>
                  <a:srgbClr val="FF0000"/>
                </a:solidFill>
                <a:latin typeface="Constantia" pitchFamily="18" charset="0"/>
              </a:rPr>
              <a:t>carious lesion is positioned facially </a:t>
            </a:r>
            <a:r>
              <a:rPr lang="en-IN" sz="2800" dirty="0" smtClean="0">
                <a:latin typeface="Constantia" pitchFamily="18" charset="0"/>
              </a:rPr>
              <a:t>such that</a:t>
            </a:r>
          </a:p>
          <a:p>
            <a:pPr algn="just">
              <a:buNone/>
            </a:pPr>
            <a:r>
              <a:rPr lang="en-IN" sz="2800" dirty="0" smtClean="0">
                <a:latin typeface="Constantia" pitchFamily="18" charset="0"/>
              </a:rPr>
              <a:t>facial access would significantly conserve tooth</a:t>
            </a:r>
          </a:p>
          <a:p>
            <a:pPr algn="just">
              <a:buNone/>
            </a:pPr>
            <a:r>
              <a:rPr lang="en-IN" sz="2800" dirty="0" smtClean="0">
                <a:latin typeface="Constantia" pitchFamily="18" charset="0"/>
              </a:rPr>
              <a:t>structure.</a:t>
            </a:r>
          </a:p>
          <a:p>
            <a:pPr algn="just">
              <a:buNone/>
            </a:pPr>
            <a:r>
              <a:rPr lang="en-IN" sz="2800" dirty="0" smtClean="0">
                <a:latin typeface="Constantia" pitchFamily="18" charset="0"/>
              </a:rPr>
              <a:t>2. The teeth are </a:t>
            </a:r>
            <a:r>
              <a:rPr lang="en-IN" sz="2800" dirty="0" smtClean="0">
                <a:solidFill>
                  <a:srgbClr val="FF0000"/>
                </a:solidFill>
                <a:latin typeface="Constantia" pitchFamily="18" charset="0"/>
              </a:rPr>
              <a:t>irregularly aligned</a:t>
            </a:r>
            <a:r>
              <a:rPr lang="en-IN" sz="2800" dirty="0" smtClean="0">
                <a:latin typeface="Constantia" pitchFamily="18" charset="0"/>
              </a:rPr>
              <a:t>, making lingual access undesirable.</a:t>
            </a:r>
          </a:p>
          <a:p>
            <a:pPr algn="just">
              <a:buNone/>
            </a:pPr>
            <a:r>
              <a:rPr lang="en-IN" sz="2800" dirty="0" smtClean="0">
                <a:latin typeface="Constantia" pitchFamily="18" charset="0"/>
              </a:rPr>
              <a:t>3. </a:t>
            </a:r>
            <a:r>
              <a:rPr lang="en-IN" sz="2800" dirty="0" smtClean="0">
                <a:solidFill>
                  <a:srgbClr val="FF0000"/>
                </a:solidFill>
                <a:latin typeface="Constantia" pitchFamily="18" charset="0"/>
              </a:rPr>
              <a:t>Extensive caries </a:t>
            </a:r>
            <a:r>
              <a:rPr lang="en-IN" sz="2800" dirty="0" smtClean="0">
                <a:latin typeface="Constantia" pitchFamily="18" charset="0"/>
              </a:rPr>
              <a:t>extend onto the facial surface.</a:t>
            </a:r>
          </a:p>
          <a:p>
            <a:pPr algn="just">
              <a:buNone/>
            </a:pPr>
            <a:r>
              <a:rPr lang="en-IN" sz="2800" dirty="0" smtClean="0">
                <a:latin typeface="Constantia" pitchFamily="18" charset="0"/>
              </a:rPr>
              <a:t>4. A faulty restoration that was originally placed from</a:t>
            </a:r>
          </a:p>
          <a:p>
            <a:pPr algn="just">
              <a:buNone/>
            </a:pPr>
            <a:r>
              <a:rPr lang="en-IN" sz="2800" dirty="0" smtClean="0">
                <a:latin typeface="Constantia" pitchFamily="18" charset="0"/>
              </a:rPr>
              <a:t>facial approach needs to be replaced.</a:t>
            </a:r>
            <a:endParaRPr lang="en-IN" sz="2800" dirty="0">
              <a:latin typeface="Constantia" pitchFamily="18" charset="0"/>
            </a:endParaRPr>
          </a:p>
        </p:txBody>
      </p:sp>
      <p:sp>
        <p:nvSpPr>
          <p:cNvPr id="4" name="Rounded Rectangle 3"/>
          <p:cNvSpPr/>
          <p:nvPr/>
        </p:nvSpPr>
        <p:spPr>
          <a:xfrm>
            <a:off x="1071538" y="714356"/>
            <a:ext cx="721523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IN" sz="2000" dirty="0" smtClean="0"/>
              <a:t>The indications for a facial approach include: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63664179"/>
              </p:ext>
            </p:extLst>
          </p:nvPr>
        </p:nvGraphicFramePr>
        <p:xfrm>
          <a:off x="467544" y="620688"/>
          <a:ext cx="8219256"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058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IN" dirty="0" smtClean="0"/>
          </a:p>
          <a:p>
            <a:r>
              <a:rPr lang="en-IN" dirty="0" smtClean="0">
                <a:latin typeface="Constantia" pitchFamily="18" charset="0"/>
              </a:rPr>
              <a:t>The primary indication for this type of Class III preparation is for the </a:t>
            </a:r>
            <a:r>
              <a:rPr lang="en-IN" dirty="0" smtClean="0">
                <a:solidFill>
                  <a:srgbClr val="FF0000"/>
                </a:solidFill>
                <a:latin typeface="Constantia" pitchFamily="18" charset="0"/>
              </a:rPr>
              <a:t>restoration of root surfaces</a:t>
            </a:r>
            <a:r>
              <a:rPr lang="en-IN" dirty="0" smtClean="0">
                <a:latin typeface="Constantia" pitchFamily="18" charset="0"/>
              </a:rPr>
              <a:t>. </a:t>
            </a:r>
          </a:p>
          <a:p>
            <a:r>
              <a:rPr lang="en-IN" dirty="0">
                <a:latin typeface="Constantia" pitchFamily="18" charset="0"/>
              </a:rPr>
              <a:t>When preparing the conventional portion of a preparation (on the root surface), the form of the preparation walls is the </a:t>
            </a:r>
            <a:r>
              <a:rPr lang="en-IN" b="1" dirty="0">
                <a:solidFill>
                  <a:srgbClr val="FF0000"/>
                </a:solidFill>
                <a:latin typeface="Constantia" pitchFamily="18" charset="0"/>
              </a:rPr>
              <a:t>same as that of an amalgam preparation</a:t>
            </a:r>
            <a:r>
              <a:rPr lang="en-IN" dirty="0">
                <a:latin typeface="Constantia" pitchFamily="18" charset="0"/>
              </a:rPr>
              <a:t>.</a:t>
            </a:r>
          </a:p>
          <a:p>
            <a:endParaRPr lang="en-IN" dirty="0"/>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57170"/>
            <a:ext cx="8286808" cy="6072230"/>
          </a:xfrm>
        </p:spPr>
        <p:txBody>
          <a:bodyPr>
            <a:noAutofit/>
          </a:bodyPr>
          <a:lstStyle/>
          <a:p>
            <a:endParaRPr lang="en-IN" sz="1800" dirty="0" smtClean="0"/>
          </a:p>
          <a:p>
            <a:pPr algn="just"/>
            <a:r>
              <a:rPr lang="en-IN" sz="2800" dirty="0" smtClean="0">
                <a:latin typeface="Constantia" pitchFamily="18" charset="0"/>
              </a:rPr>
              <a:t>The </a:t>
            </a:r>
            <a:r>
              <a:rPr lang="en-IN" sz="2800" dirty="0" err="1" smtClean="0">
                <a:latin typeface="Constantia" pitchFamily="18" charset="0"/>
              </a:rPr>
              <a:t>cavosurface</a:t>
            </a:r>
            <a:r>
              <a:rPr lang="en-IN" sz="2800" dirty="0" smtClean="0">
                <a:latin typeface="Constantia" pitchFamily="18" charset="0"/>
              </a:rPr>
              <a:t> margins exhibit a </a:t>
            </a:r>
            <a:r>
              <a:rPr lang="en-IN" sz="2800" b="1" dirty="0" smtClean="0">
                <a:solidFill>
                  <a:srgbClr val="FF0000"/>
                </a:solidFill>
                <a:latin typeface="Constantia" pitchFamily="18" charset="0"/>
              </a:rPr>
              <a:t>90-degree </a:t>
            </a:r>
            <a:r>
              <a:rPr lang="en-IN" sz="2800" b="1" dirty="0" err="1" smtClean="0">
                <a:solidFill>
                  <a:srgbClr val="FF0000"/>
                </a:solidFill>
                <a:latin typeface="Constantia" pitchFamily="18" charset="0"/>
              </a:rPr>
              <a:t>cavosurface</a:t>
            </a:r>
            <a:r>
              <a:rPr lang="en-IN" sz="2800" b="1" dirty="0" smtClean="0">
                <a:solidFill>
                  <a:srgbClr val="FF0000"/>
                </a:solidFill>
                <a:latin typeface="Constantia" pitchFamily="18" charset="0"/>
              </a:rPr>
              <a:t> angle and provide butt joint</a:t>
            </a:r>
            <a:r>
              <a:rPr lang="en-IN" sz="2800" dirty="0" smtClean="0">
                <a:latin typeface="Constantia" pitchFamily="18" charset="0"/>
              </a:rPr>
              <a:t> between the tooth and the composite material. Thus the external walls are prepared perpendicular to the root surface.</a:t>
            </a:r>
          </a:p>
          <a:p>
            <a:endParaRPr lang="en-IN" sz="2400" dirty="0" smtClean="0">
              <a:latin typeface="Constantia" pitchFamily="18" charset="0"/>
            </a:endParaRPr>
          </a:p>
          <a:p>
            <a:pPr>
              <a:buNone/>
            </a:pPr>
            <a:r>
              <a:rPr lang="en-IN" sz="1800" dirty="0" smtClean="0">
                <a:latin typeface="Constantia" pitchFamily="18" charset="0"/>
              </a:rPr>
              <a:t>       </a:t>
            </a:r>
            <a:endParaRPr lang="en-IN" sz="1800" b="1" dirty="0">
              <a:solidFill>
                <a:srgbClr val="FFFF00"/>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53153407"/>
              </p:ext>
            </p:extLst>
          </p:nvPr>
        </p:nvGraphicFramePr>
        <p:xfrm>
          <a:off x="457200" y="214339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IN" b="1" u="sng" dirty="0" smtClean="0"/>
              <a:t>OBJECTIVES</a:t>
            </a:r>
            <a:endParaRPr lang="en-IN" b="1" u="sng" dirty="0"/>
          </a:p>
        </p:txBody>
      </p:sp>
      <p:sp>
        <p:nvSpPr>
          <p:cNvPr id="3" name="Notched Right Arrow 2"/>
          <p:cNvSpPr/>
          <p:nvPr/>
        </p:nvSpPr>
        <p:spPr>
          <a:xfrm>
            <a:off x="2051720" y="1196752"/>
            <a:ext cx="5400600" cy="172819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2800" dirty="0" smtClean="0"/>
              <a:t>Students must answer</a:t>
            </a:r>
            <a:endParaRPr lang="en-IN" sz="2800" dirty="0"/>
          </a:p>
        </p:txBody>
      </p:sp>
    </p:spTree>
    <p:extLst>
      <p:ext uri="{BB962C8B-B14F-4D97-AF65-F5344CB8AC3E}">
        <p14:creationId xmlns:p14="http://schemas.microsoft.com/office/powerpoint/2010/main" xmlns="" val="516906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just"/>
            <a:r>
              <a:rPr lang="en-IN" dirty="0">
                <a:latin typeface="Constantia" pitchFamily="18" charset="0"/>
              </a:rPr>
              <a:t>In this conventionally prepared area of the tooth, which is apical of the cervical line, the external walls will be entirely of dentin and cementum. </a:t>
            </a:r>
            <a:endParaRPr lang="en-IN" dirty="0" smtClean="0">
              <a:latin typeface="Constantia" pitchFamily="18" charset="0"/>
            </a:endParaRPr>
          </a:p>
          <a:p>
            <a:pPr algn="just"/>
            <a:endParaRPr lang="en-IN" dirty="0" smtClean="0">
              <a:latin typeface="Constantia" pitchFamily="18" charset="0"/>
            </a:endParaRPr>
          </a:p>
          <a:p>
            <a:pPr algn="just"/>
            <a:r>
              <a:rPr lang="en-IN" dirty="0" smtClean="0">
                <a:latin typeface="Constantia" pitchFamily="18" charset="0"/>
              </a:rPr>
              <a:t>These </a:t>
            </a:r>
            <a:r>
              <a:rPr lang="en-IN" dirty="0">
                <a:latin typeface="Constantia" pitchFamily="18" charset="0"/>
              </a:rPr>
              <a:t>walls must be prepared to a sufficient depth </a:t>
            </a:r>
            <a:r>
              <a:rPr lang="en-IN" dirty="0" err="1">
                <a:latin typeface="Constantia" pitchFamily="18" charset="0"/>
              </a:rPr>
              <a:t>pulpally</a:t>
            </a:r>
            <a:r>
              <a:rPr lang="en-IN" dirty="0">
                <a:latin typeface="Constantia" pitchFamily="18" charset="0"/>
              </a:rPr>
              <a:t> to provide for the following:</a:t>
            </a:r>
          </a:p>
          <a:p>
            <a:pPr algn="just">
              <a:buFont typeface="Wingdings" pitchFamily="2" charset="2"/>
              <a:buChar char="v"/>
            </a:pPr>
            <a:r>
              <a:rPr lang="en-IN" dirty="0" smtClean="0">
                <a:latin typeface="Constantia" pitchFamily="18" charset="0"/>
              </a:rPr>
              <a:t>adequate </a:t>
            </a:r>
            <a:r>
              <a:rPr lang="en-IN" dirty="0">
                <a:latin typeface="Constantia" pitchFamily="18" charset="0"/>
              </a:rPr>
              <a:t>removal of the caries, old </a:t>
            </a:r>
            <a:r>
              <a:rPr lang="en-IN" dirty="0" smtClean="0">
                <a:latin typeface="Constantia" pitchFamily="18" charset="0"/>
              </a:rPr>
              <a:t>    restorative </a:t>
            </a:r>
            <a:r>
              <a:rPr lang="en-IN" dirty="0">
                <a:latin typeface="Constantia" pitchFamily="18" charset="0"/>
              </a:rPr>
              <a:t>material, or </a:t>
            </a:r>
            <a:r>
              <a:rPr lang="en-IN" dirty="0" smtClean="0">
                <a:latin typeface="Constantia" pitchFamily="18" charset="0"/>
              </a:rPr>
              <a:t>fault</a:t>
            </a:r>
          </a:p>
          <a:p>
            <a:pPr algn="just">
              <a:buFont typeface="Wingdings" pitchFamily="2" charset="2"/>
              <a:buChar char="v"/>
            </a:pPr>
            <a:r>
              <a:rPr lang="en-IN" dirty="0" smtClean="0">
                <a:latin typeface="Constantia" pitchFamily="18" charset="0"/>
              </a:rPr>
              <a:t>the </a:t>
            </a:r>
            <a:r>
              <a:rPr lang="en-IN" dirty="0">
                <a:latin typeface="Constantia" pitchFamily="18" charset="0"/>
              </a:rPr>
              <a:t>placement of retention grooves, if deemed necessary. </a:t>
            </a:r>
          </a:p>
          <a:p>
            <a:pPr algn="just">
              <a:buNone/>
            </a:pPr>
            <a:r>
              <a:rPr lang="en-IN" dirty="0"/>
              <a:t>        </a:t>
            </a:r>
            <a:endParaRPr lang="en-IN" sz="2400" dirty="0"/>
          </a:p>
          <a:p>
            <a:pPr algn="just"/>
            <a:endParaRPr lang="en-IN" dirty="0"/>
          </a:p>
        </p:txBody>
      </p:sp>
    </p:spTree>
    <p:extLst>
      <p:ext uri="{BB962C8B-B14F-4D97-AF65-F5344CB8AC3E}">
        <p14:creationId xmlns:p14="http://schemas.microsoft.com/office/powerpoint/2010/main" xmlns="" val="127765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dirty="0" smtClean="0"/>
              <a:t>  </a:t>
            </a:r>
            <a:r>
              <a:rPr lang="en-IN" sz="2800" dirty="0" smtClean="0">
                <a:latin typeface="Constantia" pitchFamily="18" charset="0"/>
              </a:rPr>
              <a:t>This </a:t>
            </a:r>
            <a:r>
              <a:rPr lang="en-IN" sz="2800" dirty="0">
                <a:latin typeface="Constantia" pitchFamily="18" charset="0"/>
              </a:rPr>
              <a:t>wall depth (depth to axial line angles) usually will be </a:t>
            </a:r>
            <a:r>
              <a:rPr lang="en-IN" sz="2800" b="1" dirty="0">
                <a:solidFill>
                  <a:srgbClr val="FF0000"/>
                </a:solidFill>
                <a:latin typeface="Constantia" pitchFamily="18" charset="0"/>
              </a:rPr>
              <a:t>approximately 0.75 mm into dentin</a:t>
            </a:r>
            <a:r>
              <a:rPr lang="en-IN" sz="2800" dirty="0">
                <a:latin typeface="Constantia" pitchFamily="18" charset="0"/>
              </a:rPr>
              <a:t>, assuming no additional caries excavation is required. </a:t>
            </a:r>
          </a:p>
          <a:p>
            <a:pPr>
              <a:buNone/>
            </a:pPr>
            <a:r>
              <a:rPr lang="en-IN" sz="2800" dirty="0">
                <a:latin typeface="Constantia" pitchFamily="18" charset="0"/>
              </a:rPr>
              <a:t>  </a:t>
            </a:r>
            <a:r>
              <a:rPr lang="en-IN" sz="2800" dirty="0" smtClean="0">
                <a:solidFill>
                  <a:srgbClr val="FF0000"/>
                </a:solidFill>
                <a:latin typeface="Constantia" pitchFamily="18" charset="0"/>
              </a:rPr>
              <a:t>Groove </a:t>
            </a:r>
            <a:r>
              <a:rPr lang="en-IN" sz="2800" dirty="0">
                <a:solidFill>
                  <a:srgbClr val="FF0000"/>
                </a:solidFill>
                <a:latin typeface="Constantia" pitchFamily="18" charset="0"/>
              </a:rPr>
              <a:t>retention form</a:t>
            </a:r>
            <a:r>
              <a:rPr lang="en-IN" sz="2800" dirty="0">
                <a:latin typeface="Constantia" pitchFamily="18" charset="0"/>
              </a:rPr>
              <a:t> may be necessary in </a:t>
            </a:r>
            <a:r>
              <a:rPr lang="en-IN" sz="2800" dirty="0" err="1">
                <a:latin typeface="Constantia" pitchFamily="18" charset="0"/>
              </a:rPr>
              <a:t>nonenamel</a:t>
            </a:r>
            <a:r>
              <a:rPr lang="en-IN" sz="2800" dirty="0">
                <a:latin typeface="Constantia" pitchFamily="18" charset="0"/>
              </a:rPr>
              <a:t>, root-surface preparations to both </a:t>
            </a:r>
            <a:r>
              <a:rPr lang="en-IN" sz="2800" i="1" dirty="0">
                <a:solidFill>
                  <a:srgbClr val="FF0000"/>
                </a:solidFill>
                <a:latin typeface="Constantia" pitchFamily="18" charset="0"/>
              </a:rPr>
              <a:t>increase the retention of the material in the tooth and to optimize the seal of the composite to the root surface.</a:t>
            </a:r>
          </a:p>
          <a:p>
            <a:endParaRPr lang="en-IN" dirty="0"/>
          </a:p>
        </p:txBody>
      </p:sp>
    </p:spTree>
    <p:extLst>
      <p:ext uri="{BB962C8B-B14F-4D97-AF65-F5344CB8AC3E}">
        <p14:creationId xmlns:p14="http://schemas.microsoft.com/office/powerpoint/2010/main" xmlns="" val="3490313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5007183"/>
          </a:xfrm>
        </p:spPr>
        <p:txBody>
          <a:bodyPr/>
          <a:lstStyle/>
          <a:p>
            <a:r>
              <a:rPr lang="en-IN" dirty="0" smtClean="0">
                <a:solidFill>
                  <a:srgbClr val="FF0000"/>
                </a:solidFill>
                <a:latin typeface="Constantia" pitchFamily="18" charset="0"/>
              </a:rPr>
              <a:t>The retention groove created also may help in minimizing the potential negative effects of polymerization shrinkage </a:t>
            </a:r>
            <a:r>
              <a:rPr lang="en-IN" dirty="0" smtClean="0">
                <a:latin typeface="Constantia" pitchFamily="18" charset="0"/>
              </a:rPr>
              <a:t>(the composite pulling away from the margin) when inserting the composite incrementally. </a:t>
            </a:r>
          </a:p>
          <a:p>
            <a:r>
              <a:rPr lang="en-IN" dirty="0" smtClean="0">
                <a:latin typeface="Constantia" pitchFamily="18" charset="0"/>
              </a:rPr>
              <a:t>Additionally, this groove will </a:t>
            </a:r>
            <a:r>
              <a:rPr lang="en-IN" dirty="0" smtClean="0">
                <a:solidFill>
                  <a:srgbClr val="FF0000"/>
                </a:solidFill>
                <a:latin typeface="Constantia" pitchFamily="18" charset="0"/>
              </a:rPr>
              <a:t>enhance the marginal seal by resisting flexural forces </a:t>
            </a:r>
            <a:r>
              <a:rPr lang="en-IN" dirty="0" smtClean="0">
                <a:latin typeface="Constantia" pitchFamily="18" charset="0"/>
              </a:rPr>
              <a:t>(from tooth flexure) placed on the cervical portion of the restoration.</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latin typeface="Constantia" pitchFamily="18" charset="0"/>
              </a:rPr>
              <a:t>Using a No. ½, 1, or 2 round bur or diamond, prepare the outline form on the root surface, extending the external walls to sound tooth structure while extending </a:t>
            </a:r>
            <a:r>
              <a:rPr lang="en-IN" dirty="0" err="1" smtClean="0">
                <a:latin typeface="Constantia" pitchFamily="18" charset="0"/>
              </a:rPr>
              <a:t>pulpally</a:t>
            </a:r>
            <a:r>
              <a:rPr lang="en-IN" dirty="0" smtClean="0">
                <a:latin typeface="Constantia" pitchFamily="18" charset="0"/>
              </a:rPr>
              <a:t> to an initial depth of 0.75 mm, if, in a subsequent step, the preparation of retention grooves will be necessary.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latin typeface="Constantia" pitchFamily="18" charset="0"/>
              </a:rPr>
              <a:t>However, if no retention groove is anticipated, the initial depth will be only that which removes the caries or fault, although still no deeper at this stage than 0.75 mm. </a:t>
            </a:r>
          </a:p>
          <a:p>
            <a:pPr algn="just"/>
            <a:endParaRPr lang="en-IN" dirty="0"/>
          </a:p>
        </p:txBody>
      </p:sp>
    </p:spTree>
    <p:extLst>
      <p:ext uri="{BB962C8B-B14F-4D97-AF65-F5344CB8AC3E}">
        <p14:creationId xmlns:p14="http://schemas.microsoft.com/office/powerpoint/2010/main" xmlns="" val="63644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136904" cy="5904656"/>
          </a:xfrm>
        </p:spPr>
        <p:txBody>
          <a:bodyPr>
            <a:normAutofit/>
          </a:bodyPr>
          <a:lstStyle/>
          <a:p>
            <a:r>
              <a:rPr lang="en-IN" dirty="0" smtClean="0">
                <a:latin typeface="Constantia" pitchFamily="18" charset="0"/>
              </a:rPr>
              <a:t>The boxlike design may be considered a part of retention form</a:t>
            </a:r>
          </a:p>
          <a:p>
            <a:endParaRPr lang="en-IN" dirty="0" smtClean="0">
              <a:latin typeface="Constantia" pitchFamily="18" charset="0"/>
            </a:endParaRPr>
          </a:p>
          <a:p>
            <a:r>
              <a:rPr lang="en-IN" dirty="0" smtClean="0">
                <a:latin typeface="Constantia" pitchFamily="18" charset="0"/>
              </a:rPr>
              <a:t>however, at this stage in tooth preparation the external walls may be retentive because of opposing wall parallelism or slight undercuts, or </a:t>
            </a:r>
            <a:r>
              <a:rPr lang="en-IN" dirty="0" err="1" smtClean="0">
                <a:latin typeface="Constantia" pitchFamily="18" charset="0"/>
              </a:rPr>
              <a:t>nonretentive</a:t>
            </a:r>
            <a:r>
              <a:rPr lang="en-IN" dirty="0" smtClean="0">
                <a:latin typeface="Constantia" pitchFamily="18" charset="0"/>
              </a:rPr>
              <a:t> because of slight divergence outwardly. </a:t>
            </a:r>
          </a:p>
          <a:p>
            <a:endParaRPr lang="en-IN" dirty="0" smtClean="0">
              <a:latin typeface="Constantia" pitchFamily="18" charset="0"/>
            </a:endParaRPr>
          </a:p>
          <a:p>
            <a:r>
              <a:rPr lang="en-IN" dirty="0" smtClean="0">
                <a:latin typeface="Constantia" pitchFamily="18" charset="0"/>
              </a:rPr>
              <a:t>If prepared with a diamond, the prepared walls also will be roughened.</a:t>
            </a:r>
            <a:endParaRPr lang="en-IN" dirty="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58204" cy="5500726"/>
          </a:xfrm>
        </p:spPr>
        <p:txBody>
          <a:bodyPr>
            <a:normAutofit fontScale="92500" lnSpcReduction="20000"/>
          </a:bodyPr>
          <a:lstStyle/>
          <a:p>
            <a:endParaRPr lang="en-IN" dirty="0" smtClean="0"/>
          </a:p>
          <a:p>
            <a:r>
              <a:rPr lang="en-IN" dirty="0" smtClean="0">
                <a:latin typeface="Constantia" pitchFamily="18" charset="0"/>
              </a:rPr>
              <a:t>The groove is located 0.25 mm (half the diameter of the No. 1 /4 round bur) from the root surface and is prepared to a depth of 0.25 mm (half the diameter of the No. </a:t>
            </a:r>
            <a:r>
              <a:rPr lang="en-IN" dirty="0">
                <a:latin typeface="Constantia" pitchFamily="18" charset="0"/>
              </a:rPr>
              <a:t> </a:t>
            </a:r>
            <a:r>
              <a:rPr lang="en-IN" dirty="0" smtClean="0">
                <a:latin typeface="Constantia" pitchFamily="18" charset="0"/>
              </a:rPr>
              <a:t> 1 / 4 round bur).</a:t>
            </a:r>
          </a:p>
          <a:p>
            <a:endParaRPr lang="en-IN" dirty="0" smtClean="0">
              <a:latin typeface="Constantia" pitchFamily="18" charset="0"/>
            </a:endParaRPr>
          </a:p>
          <a:p>
            <a:r>
              <a:rPr lang="en-IN" dirty="0" smtClean="0">
                <a:latin typeface="Constantia" pitchFamily="18" charset="0"/>
              </a:rPr>
              <a:t>This groove is directed as the </a:t>
            </a:r>
            <a:r>
              <a:rPr lang="en-IN" dirty="0" smtClean="0">
                <a:solidFill>
                  <a:srgbClr val="FF0000"/>
                </a:solidFill>
                <a:latin typeface="Constantia" pitchFamily="18" charset="0"/>
              </a:rPr>
              <a:t>bisector of the angle formed by the junction of the axial wall and the external wall. </a:t>
            </a:r>
          </a:p>
          <a:p>
            <a:endParaRPr lang="en-IN" dirty="0" smtClean="0">
              <a:latin typeface="Constantia" pitchFamily="18" charset="0"/>
            </a:endParaRPr>
          </a:p>
          <a:p>
            <a:r>
              <a:rPr lang="en-IN" dirty="0" smtClean="0">
                <a:latin typeface="Constantia" pitchFamily="18" charset="0"/>
              </a:rPr>
              <a:t>For its entire length the groove should be </a:t>
            </a:r>
            <a:r>
              <a:rPr lang="en-IN" dirty="0" smtClean="0">
                <a:solidFill>
                  <a:srgbClr val="FF0000"/>
                </a:solidFill>
                <a:latin typeface="Constantia" pitchFamily="18" charset="0"/>
              </a:rPr>
              <a:t>parallel to the root surface.</a:t>
            </a:r>
          </a:p>
          <a:p>
            <a:endParaRPr lang="en-IN" dirty="0" smtClean="0">
              <a:latin typeface="Constantia" pitchFamily="18" charset="0"/>
            </a:endParaRPr>
          </a:p>
          <a:p>
            <a:r>
              <a:rPr lang="en-IN" dirty="0" smtClean="0">
                <a:latin typeface="Constantia" pitchFamily="18" charset="0"/>
              </a:rPr>
              <a:t> When less retention need exists, the retention grooves may be omitted or placed only in the </a:t>
            </a:r>
            <a:r>
              <a:rPr lang="en-IN" dirty="0" err="1" smtClean="0">
                <a:latin typeface="Constantia" pitchFamily="18" charset="0"/>
              </a:rPr>
              <a:t>gingivoaxial</a:t>
            </a:r>
            <a:r>
              <a:rPr lang="en-IN" dirty="0" smtClean="0">
                <a:latin typeface="Constantia" pitchFamily="18" charset="0"/>
              </a:rPr>
              <a:t> and/or </a:t>
            </a:r>
            <a:r>
              <a:rPr lang="en-IN" dirty="0" err="1" smtClean="0">
                <a:latin typeface="Constantia" pitchFamily="18" charset="0"/>
              </a:rPr>
              <a:t>incisoaxial</a:t>
            </a:r>
            <a:r>
              <a:rPr lang="en-IN" dirty="0" smtClean="0">
                <a:latin typeface="Constantia" pitchFamily="18" charset="0"/>
              </a:rPr>
              <a:t> line angles.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00174"/>
          <a:ext cx="8229600" cy="1285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p:cNvPicPr>
            <a:picLocks noChangeAspect="1" noChangeArrowheads="1"/>
          </p:cNvPicPr>
          <p:nvPr/>
        </p:nvPicPr>
        <p:blipFill>
          <a:blip r:embed="rId10"/>
          <a:srcRect/>
          <a:stretch>
            <a:fillRect/>
          </a:stretch>
        </p:blipFill>
        <p:spPr bwMode="auto">
          <a:xfrm>
            <a:off x="928662" y="2928934"/>
            <a:ext cx="2786082" cy="2286016"/>
          </a:xfrm>
          <a:prstGeom prst="rect">
            <a:avLst/>
          </a:prstGeom>
          <a:noFill/>
          <a:ln w="9525">
            <a:noFill/>
            <a:miter lim="800000"/>
            <a:headEnd/>
            <a:tailEnd/>
          </a:ln>
          <a:effectLst/>
        </p:spPr>
      </p:pic>
      <p:pic>
        <p:nvPicPr>
          <p:cNvPr id="2051" name="Picture 3"/>
          <p:cNvPicPr>
            <a:picLocks noChangeAspect="1" noChangeArrowheads="1"/>
          </p:cNvPicPr>
          <p:nvPr/>
        </p:nvPicPr>
        <p:blipFill>
          <a:blip r:embed="rId11"/>
          <a:srcRect/>
          <a:stretch>
            <a:fillRect/>
          </a:stretch>
        </p:blipFill>
        <p:spPr bwMode="auto">
          <a:xfrm>
            <a:off x="5357818" y="2928934"/>
            <a:ext cx="3143271" cy="235745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571480"/>
          <a:ext cx="8229600"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idx="1"/>
          </p:nvPr>
        </p:nvPicPr>
        <p:blipFill>
          <a:blip r:embed="rId6"/>
          <a:srcRect/>
          <a:stretch>
            <a:fillRect/>
          </a:stretch>
        </p:blipFill>
        <p:spPr bwMode="auto">
          <a:xfrm>
            <a:off x="1714481" y="2143116"/>
            <a:ext cx="2143140" cy="36536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a:srcRect/>
          <a:stretch>
            <a:fillRect/>
          </a:stretch>
        </p:blipFill>
        <p:spPr bwMode="auto">
          <a:xfrm>
            <a:off x="4857752" y="2305050"/>
            <a:ext cx="3357585" cy="3195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5429264"/>
          </a:xfrm>
        </p:spPr>
        <p:txBody>
          <a:bodyPr>
            <a:normAutofit/>
          </a:bodyPr>
          <a:lstStyle/>
          <a:p>
            <a:r>
              <a:rPr lang="en-IN" sz="2400" dirty="0" smtClean="0">
                <a:latin typeface="Constantia" pitchFamily="18" charset="0"/>
              </a:rPr>
              <a:t>Indicated primarily for </a:t>
            </a:r>
            <a:r>
              <a:rPr lang="en-IN" sz="2400" b="1" dirty="0" smtClean="0">
                <a:solidFill>
                  <a:schemeClr val="accent2"/>
                </a:solidFill>
                <a:latin typeface="Constantia" pitchFamily="18" charset="0"/>
              </a:rPr>
              <a:t>replacing an existing defective restoration</a:t>
            </a:r>
            <a:r>
              <a:rPr lang="en-IN" sz="2400" dirty="0" smtClean="0">
                <a:solidFill>
                  <a:schemeClr val="accent2"/>
                </a:solidFill>
                <a:latin typeface="Constantia" pitchFamily="18" charset="0"/>
              </a:rPr>
              <a:t> </a:t>
            </a:r>
            <a:r>
              <a:rPr lang="en-IN" sz="2400" dirty="0" smtClean="0">
                <a:latin typeface="Constantia" pitchFamily="18" charset="0"/>
              </a:rPr>
              <a:t>in the crown portion of the tooth.</a:t>
            </a:r>
          </a:p>
          <a:p>
            <a:endParaRPr lang="en-IN" sz="2400" dirty="0" smtClean="0">
              <a:latin typeface="Constantia" pitchFamily="18" charset="0"/>
            </a:endParaRPr>
          </a:p>
          <a:p>
            <a:r>
              <a:rPr lang="en-IN" sz="2400" dirty="0" smtClean="0">
                <a:latin typeface="Constantia" pitchFamily="18" charset="0"/>
              </a:rPr>
              <a:t> However, it also may be used when restoring a large carious lesion for which the </a:t>
            </a:r>
            <a:r>
              <a:rPr lang="en-IN" sz="2400" dirty="0" smtClean="0">
                <a:solidFill>
                  <a:schemeClr val="accent2"/>
                </a:solidFill>
                <a:latin typeface="Constantia" pitchFamily="18" charset="0"/>
              </a:rPr>
              <a:t>need for increased retention and/or resistance form </a:t>
            </a:r>
            <a:r>
              <a:rPr lang="en-IN" sz="2400" dirty="0" smtClean="0">
                <a:latin typeface="Constantia" pitchFamily="18" charset="0"/>
              </a:rPr>
              <a:t>is anticipated.</a:t>
            </a:r>
          </a:p>
          <a:p>
            <a:endParaRPr lang="en-IN" sz="2400" dirty="0" smtClean="0">
              <a:latin typeface="Constantia" pitchFamily="18" charset="0"/>
            </a:endParaRPr>
          </a:p>
          <a:p>
            <a:r>
              <a:rPr lang="en-IN" sz="2400" dirty="0" smtClean="0">
                <a:latin typeface="Constantia" pitchFamily="18" charset="0"/>
              </a:rPr>
              <a:t> The tooth preparation takes the shape of the existing restoration along with any extensions necessary to include recurrent caries, friable tooth structure, or defects.</a:t>
            </a:r>
          </a:p>
          <a:p>
            <a:endParaRPr lang="en-IN" dirty="0" smtClean="0"/>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latin typeface="Arial" pitchFamily="34" charset="0"/>
                <a:cs typeface="Arial" pitchFamily="34" charset="0"/>
              </a:rPr>
              <a:t>Introduction (Definition) </a:t>
            </a:r>
          </a:p>
          <a:p>
            <a:r>
              <a:rPr lang="en-US" sz="2800" dirty="0" smtClean="0">
                <a:latin typeface="Arial" pitchFamily="34" charset="0"/>
                <a:cs typeface="Arial" pitchFamily="34" charset="0"/>
              </a:rPr>
              <a:t>Indications for composite restoration in class III, IV &amp; V.</a:t>
            </a:r>
          </a:p>
          <a:p>
            <a:r>
              <a:rPr lang="en-US" sz="2800" dirty="0" smtClean="0">
                <a:latin typeface="Arial" pitchFamily="34" charset="0"/>
                <a:cs typeface="Arial" pitchFamily="34" charset="0"/>
              </a:rPr>
              <a:t>Contraindications for composite restoration in class I &amp; class II</a:t>
            </a:r>
          </a:p>
          <a:p>
            <a:r>
              <a:rPr lang="en-US" sz="2800" dirty="0" smtClean="0">
                <a:latin typeface="Arial" pitchFamily="34" charset="0"/>
                <a:cs typeface="Arial" pitchFamily="34" charset="0"/>
              </a:rPr>
              <a:t>Advantages for composite restoration in class III, IV &amp; V.</a:t>
            </a:r>
            <a:endParaRPr lang="en-IN" sz="2800" dirty="0" smtClean="0">
              <a:latin typeface="Arial" pitchFamily="34" charset="0"/>
              <a:cs typeface="Arial" pitchFamily="34" charset="0"/>
            </a:endParaRPr>
          </a:p>
          <a:p>
            <a:r>
              <a:rPr lang="en-US" dirty="0" smtClean="0">
                <a:latin typeface="Arial" pitchFamily="34" charset="0"/>
                <a:cs typeface="Arial" pitchFamily="34" charset="0"/>
              </a:rPr>
              <a:t>Disadvantages</a:t>
            </a:r>
            <a:r>
              <a:rPr lang="en-US" sz="2400" dirty="0" smtClean="0">
                <a:latin typeface="Arial" pitchFamily="34" charset="0"/>
                <a:cs typeface="Arial" pitchFamily="34" charset="0"/>
              </a:rPr>
              <a:t> for composite restoration in class III, IV &amp; V.</a:t>
            </a:r>
            <a:endParaRPr lang="en-IN" dirty="0" smtClean="0">
              <a:latin typeface="Arial" pitchFamily="34" charset="0"/>
              <a:cs typeface="Arial" pitchFamily="34" charset="0"/>
            </a:endParaRPr>
          </a:p>
          <a:p>
            <a:r>
              <a:rPr lang="en-IN" dirty="0" smtClean="0">
                <a:latin typeface="Arial" pitchFamily="34" charset="0"/>
                <a:cs typeface="Arial" pitchFamily="34" charset="0"/>
              </a:rPr>
              <a:t>Types of class III, IV &amp; V tooth preparation</a:t>
            </a:r>
          </a:p>
          <a:p>
            <a:r>
              <a:rPr lang="en-IN" dirty="0" smtClean="0">
                <a:latin typeface="Arial" pitchFamily="34" charset="0"/>
                <a:cs typeface="Arial" pitchFamily="34" charset="0"/>
              </a:rPr>
              <a:t>Technique of restoration</a:t>
            </a:r>
          </a:p>
          <a:p>
            <a:r>
              <a:rPr lang="en-IN" dirty="0" smtClean="0">
                <a:latin typeface="Arial" pitchFamily="34" charset="0"/>
                <a:cs typeface="Arial" pitchFamily="34" charset="0"/>
              </a:rPr>
              <a:t>Summary</a:t>
            </a:r>
          </a:p>
          <a:p>
            <a:r>
              <a:rPr lang="en-IN" dirty="0" smtClean="0">
                <a:latin typeface="Arial" pitchFamily="34" charset="0"/>
                <a:cs typeface="Arial" pitchFamily="34" charset="0"/>
              </a:rPr>
              <a:t>References</a:t>
            </a:r>
          </a:p>
          <a:p>
            <a:endParaRPr lang="en-IN" dirty="0" smtClean="0"/>
          </a:p>
          <a:p>
            <a:endParaRPr lang="en-IN" dirty="0"/>
          </a:p>
        </p:txBody>
      </p:sp>
      <p:sp>
        <p:nvSpPr>
          <p:cNvPr id="2" name="Title 1"/>
          <p:cNvSpPr>
            <a:spLocks noGrp="1"/>
          </p:cNvSpPr>
          <p:nvPr>
            <p:ph type="title"/>
          </p:nvPr>
        </p:nvSpPr>
        <p:spPr/>
        <p:txBody>
          <a:bodyPr/>
          <a:lstStyle/>
          <a:p>
            <a:r>
              <a:rPr lang="en-IN" b="1" u="sng" dirty="0" smtClean="0"/>
              <a:t>CONTENTS</a:t>
            </a:r>
            <a:endParaRPr lang="en-IN" b="1" u="sng" dirty="0"/>
          </a:p>
        </p:txBody>
      </p:sp>
    </p:spTree>
    <p:extLst>
      <p:ext uri="{BB962C8B-B14F-4D97-AF65-F5344CB8AC3E}">
        <p14:creationId xmlns:p14="http://schemas.microsoft.com/office/powerpoint/2010/main" xmlns="" val="3549522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solidFill>
                  <a:schemeClr val="accent2"/>
                </a:solidFill>
                <a:latin typeface="Constantia" pitchFamily="18" charset="0"/>
              </a:rPr>
              <a:t>The </a:t>
            </a:r>
            <a:r>
              <a:rPr lang="en-IN" dirty="0" err="1">
                <a:solidFill>
                  <a:schemeClr val="accent2"/>
                </a:solidFill>
                <a:latin typeface="Constantia" pitchFamily="18" charset="0"/>
              </a:rPr>
              <a:t>beveled</a:t>
            </a:r>
            <a:r>
              <a:rPr lang="en-IN" dirty="0">
                <a:solidFill>
                  <a:schemeClr val="accent2"/>
                </a:solidFill>
                <a:latin typeface="Constantia" pitchFamily="18" charset="0"/>
              </a:rPr>
              <a:t> conventional preparation is characterized by external walls that are perpendicular to the enamel surface, with the enamel margin </a:t>
            </a:r>
            <a:r>
              <a:rPr lang="en-IN" dirty="0" err="1">
                <a:solidFill>
                  <a:schemeClr val="accent2"/>
                </a:solidFill>
                <a:latin typeface="Constantia" pitchFamily="18" charset="0"/>
              </a:rPr>
              <a:t>beveled</a:t>
            </a:r>
            <a:r>
              <a:rPr lang="en-IN" dirty="0">
                <a:solidFill>
                  <a:schemeClr val="accent2"/>
                </a:solidFill>
                <a:latin typeface="Constantia" pitchFamily="18" charset="0"/>
              </a:rPr>
              <a:t>. </a:t>
            </a:r>
            <a:endParaRPr lang="en-IN" dirty="0" smtClean="0">
              <a:solidFill>
                <a:schemeClr val="accent2"/>
              </a:solidFill>
              <a:latin typeface="Constantia" pitchFamily="18" charset="0"/>
            </a:endParaRPr>
          </a:p>
          <a:p>
            <a:endParaRPr lang="en-IN" dirty="0">
              <a:latin typeface="Constantia" pitchFamily="18" charset="0"/>
            </a:endParaRPr>
          </a:p>
          <a:p>
            <a:r>
              <a:rPr lang="en-IN" dirty="0" smtClean="0">
                <a:latin typeface="Constantia" pitchFamily="18" charset="0"/>
              </a:rPr>
              <a:t>The </a:t>
            </a:r>
            <a:r>
              <a:rPr lang="en-IN" dirty="0">
                <a:latin typeface="Constantia" pitchFamily="18" charset="0"/>
              </a:rPr>
              <a:t>axial line angles may or may not be of uniform pulpal depth, varying as the thickness of the enamel portion of the external walls varies.</a:t>
            </a:r>
          </a:p>
          <a:p>
            <a:endParaRPr lang="en-IN" dirty="0"/>
          </a:p>
        </p:txBody>
      </p:sp>
    </p:spTree>
    <p:extLst>
      <p:ext uri="{BB962C8B-B14F-4D97-AF65-F5344CB8AC3E}">
        <p14:creationId xmlns:p14="http://schemas.microsoft.com/office/powerpoint/2010/main" xmlns="" val="5326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5577483"/>
          </a:xfrm>
        </p:spPr>
        <p:txBody>
          <a:bodyPr>
            <a:normAutofit/>
          </a:bodyPr>
          <a:lstStyle/>
          <a:p>
            <a:pPr marL="0" indent="0">
              <a:buNone/>
            </a:pPr>
            <a:r>
              <a:rPr lang="en-IN" dirty="0" smtClean="0"/>
              <a:t> </a:t>
            </a:r>
          </a:p>
          <a:p>
            <a:r>
              <a:rPr lang="en-IN" dirty="0" smtClean="0">
                <a:latin typeface="Constantia" pitchFamily="18" charset="0"/>
              </a:rPr>
              <a:t>If </a:t>
            </a:r>
            <a:r>
              <a:rPr lang="en-IN" dirty="0">
                <a:latin typeface="Constantia" pitchFamily="18" charset="0"/>
              </a:rPr>
              <a:t>part of the tooth to be restored is located on the root surface, a conventional </a:t>
            </a:r>
            <a:r>
              <a:rPr lang="en-IN" dirty="0" err="1">
                <a:latin typeface="Constantia" pitchFamily="18" charset="0"/>
              </a:rPr>
              <a:t>cavosurface</a:t>
            </a:r>
            <a:r>
              <a:rPr lang="en-IN" dirty="0">
                <a:latin typeface="Constantia" pitchFamily="18" charset="0"/>
              </a:rPr>
              <a:t> configuration should be used in this area as described earlier, resulting in a </a:t>
            </a:r>
            <a:r>
              <a:rPr lang="en-IN" dirty="0">
                <a:solidFill>
                  <a:schemeClr val="accent2"/>
                </a:solidFill>
                <a:latin typeface="Constantia" pitchFamily="18" charset="0"/>
              </a:rPr>
              <a:t>combination of two tooth preparation designs, a conventional type in the root portion, and a </a:t>
            </a:r>
            <a:r>
              <a:rPr lang="en-IN" dirty="0" err="1">
                <a:solidFill>
                  <a:schemeClr val="accent2"/>
                </a:solidFill>
                <a:latin typeface="Constantia" pitchFamily="18" charset="0"/>
              </a:rPr>
              <a:t>beveled</a:t>
            </a:r>
            <a:r>
              <a:rPr lang="en-IN" dirty="0">
                <a:solidFill>
                  <a:schemeClr val="accent2"/>
                </a:solidFill>
                <a:latin typeface="Constantia" pitchFamily="18" charset="0"/>
              </a:rPr>
              <a:t> conventional type in the crown portion.</a:t>
            </a:r>
          </a:p>
          <a:p>
            <a:endParaRPr lang="en-IN" dirty="0"/>
          </a:p>
        </p:txBody>
      </p:sp>
    </p:spTree>
    <p:extLst>
      <p:ext uri="{BB962C8B-B14F-4D97-AF65-F5344CB8AC3E}">
        <p14:creationId xmlns:p14="http://schemas.microsoft.com/office/powerpoint/2010/main" xmlns="" val="2147454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latin typeface="Constantia" pitchFamily="18" charset="0"/>
              </a:rPr>
              <a:t>Usually retention is obtained by bonding to the enamel and dentin and </a:t>
            </a:r>
            <a:r>
              <a:rPr lang="en-IN" dirty="0" smtClean="0">
                <a:solidFill>
                  <a:schemeClr val="accent2"/>
                </a:solidFill>
                <a:latin typeface="Constantia" pitchFamily="18" charset="0"/>
              </a:rPr>
              <a:t>no groove retention is necessary.</a:t>
            </a:r>
          </a:p>
          <a:p>
            <a:r>
              <a:rPr lang="en-IN" dirty="0" smtClean="0">
                <a:latin typeface="Constantia" pitchFamily="18" charset="0"/>
              </a:rPr>
              <a:t>However, when replacing a large restoration or restoring a large Class III lesion, the operator may decide that retention form should be enhanced by placing groove (at gingival) or (at </a:t>
            </a:r>
            <a:r>
              <a:rPr lang="en-IN" dirty="0" err="1" smtClean="0">
                <a:latin typeface="Constantia" pitchFamily="18" charset="0"/>
              </a:rPr>
              <a:t>incisal</a:t>
            </a:r>
            <a:r>
              <a:rPr lang="en-IN" dirty="0" smtClean="0">
                <a:latin typeface="Constantia" pitchFamily="18" charset="0"/>
              </a:rPr>
              <a:t>) retention features in addition to the bonded tooth structure.</a:t>
            </a:r>
            <a:endParaRPr lang="en-IN" dirty="0">
              <a:latin typeface="Constant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19256" cy="5577483"/>
          </a:xfrm>
        </p:spPr>
        <p:txBody>
          <a:bodyPr>
            <a:normAutofit fontScale="92500" lnSpcReduction="10000"/>
          </a:bodyPr>
          <a:lstStyle/>
          <a:p>
            <a:pPr marL="0" indent="0">
              <a:buNone/>
            </a:pPr>
            <a:r>
              <a:rPr lang="en-IN" b="1" dirty="0" smtClean="0">
                <a:solidFill>
                  <a:schemeClr val="accent2"/>
                </a:solidFill>
              </a:rPr>
              <a:t>Lingual Access</a:t>
            </a:r>
          </a:p>
          <a:p>
            <a:r>
              <a:rPr lang="en-IN" dirty="0" smtClean="0">
                <a:latin typeface="Constantia" pitchFamily="18" charset="0"/>
              </a:rPr>
              <a:t>Use a round carbide bur (No. 1/2, 1, or 2) or diamond stone, the size depending on the extent of the caries or defective restoration, to prepare the outline form. </a:t>
            </a:r>
          </a:p>
          <a:p>
            <a:r>
              <a:rPr lang="en-IN" dirty="0" smtClean="0">
                <a:latin typeface="Constantia" pitchFamily="18" charset="0"/>
              </a:rPr>
              <a:t>The </a:t>
            </a:r>
            <a:r>
              <a:rPr lang="en-IN" dirty="0" smtClean="0">
                <a:solidFill>
                  <a:schemeClr val="accent2"/>
                </a:solidFill>
                <a:latin typeface="Constantia" pitchFamily="18" charset="0"/>
              </a:rPr>
              <a:t>point of entry is within the </a:t>
            </a:r>
            <a:r>
              <a:rPr lang="en-IN" dirty="0" err="1" smtClean="0">
                <a:solidFill>
                  <a:schemeClr val="accent2"/>
                </a:solidFill>
                <a:latin typeface="Constantia" pitchFamily="18" charset="0"/>
              </a:rPr>
              <a:t>incisogingival</a:t>
            </a:r>
            <a:r>
              <a:rPr lang="en-IN" dirty="0" smtClean="0">
                <a:solidFill>
                  <a:schemeClr val="accent2"/>
                </a:solidFill>
                <a:latin typeface="Constantia" pitchFamily="18" charset="0"/>
              </a:rPr>
              <a:t> dimension of the carious lesion </a:t>
            </a:r>
            <a:r>
              <a:rPr lang="en-IN" dirty="0" smtClean="0">
                <a:latin typeface="Constantia" pitchFamily="18" charset="0"/>
              </a:rPr>
              <a:t>or defective restoration and as close to the adjacent tooth as possible, without contacting it. </a:t>
            </a:r>
          </a:p>
          <a:p>
            <a:r>
              <a:rPr lang="en-IN" dirty="0" smtClean="0">
                <a:latin typeface="Constantia" pitchFamily="18" charset="0"/>
              </a:rPr>
              <a:t>Direct the cutting instrument </a:t>
            </a:r>
            <a:r>
              <a:rPr lang="en-IN" dirty="0" smtClean="0">
                <a:solidFill>
                  <a:schemeClr val="accent2"/>
                </a:solidFill>
                <a:latin typeface="Constantia" pitchFamily="18" charset="0"/>
              </a:rPr>
              <a:t>perpendicular to the enamel surface</a:t>
            </a:r>
            <a:r>
              <a:rPr lang="en-IN" dirty="0" smtClean="0">
                <a:latin typeface="Constantia" pitchFamily="18" charset="0"/>
              </a:rPr>
              <a:t>, but at an entry angle that places the neck portion of the bur as far into the embrasure (next to the adjacent tooth) as possible; use light pressure and intermittent </a:t>
            </a:r>
            <a:r>
              <a:rPr lang="en-IN" dirty="0" smtClean="0">
                <a:solidFill>
                  <a:schemeClr val="accent2"/>
                </a:solidFill>
                <a:latin typeface="Constantia" pitchFamily="18" charset="0"/>
              </a:rPr>
              <a:t>cutting (brush stroke) to gain access into the lesion.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868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Grp="1" noChangeAspect="1" noChangeArrowheads="1"/>
          </p:cNvPicPr>
          <p:nvPr>
            <p:ph idx="1"/>
          </p:nvPr>
        </p:nvPicPr>
        <p:blipFill>
          <a:blip r:embed="rId6"/>
          <a:srcRect/>
          <a:stretch>
            <a:fillRect/>
          </a:stretch>
        </p:blipFill>
        <p:spPr bwMode="auto">
          <a:xfrm>
            <a:off x="142844" y="2143116"/>
            <a:ext cx="8229600"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642910" y="1000108"/>
            <a:ext cx="7929618"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A, Bur or diamond is held perpendicular to enamel surface, and initial opening is made close to adjacent tooth at </a:t>
            </a:r>
            <a:r>
              <a:rPr lang="en-IN" b="1" dirty="0" err="1" smtClean="0"/>
              <a:t>incisogingival</a:t>
            </a:r>
            <a:r>
              <a:rPr lang="en-IN" b="1" dirty="0" smtClean="0"/>
              <a:t> level of caries. B, Correct angle of entry is parallel to enamel rods on </a:t>
            </a:r>
            <a:r>
              <a:rPr lang="en-IN" b="1" dirty="0" err="1" smtClean="0"/>
              <a:t>mesiolingual</a:t>
            </a:r>
            <a:r>
              <a:rPr lang="en-IN" b="1" dirty="0" smtClean="0"/>
              <a:t> angle of tooth. </a:t>
            </a:r>
            <a:endParaRPr lang="en-IN" dirty="0"/>
          </a:p>
        </p:txBody>
      </p:sp>
      <p:pic>
        <p:nvPicPr>
          <p:cNvPr id="7171" name="Picture 3"/>
          <p:cNvPicPr>
            <a:picLocks noGrp="1" noChangeAspect="1" noChangeArrowheads="1"/>
          </p:cNvPicPr>
          <p:nvPr>
            <p:ph idx="1"/>
          </p:nvPr>
        </p:nvPicPr>
        <p:blipFill>
          <a:blip r:embed="rId6"/>
          <a:srcRect/>
          <a:stretch>
            <a:fillRect/>
          </a:stretch>
        </p:blipFill>
        <p:spPr bwMode="auto">
          <a:xfrm>
            <a:off x="1076325" y="2571745"/>
            <a:ext cx="6991350" cy="342902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428604"/>
          <a:ext cx="8229600"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Grp="1" noChangeAspect="1" noChangeArrowheads="1"/>
          </p:cNvPicPr>
          <p:nvPr>
            <p:ph idx="1"/>
          </p:nvPr>
        </p:nvPicPr>
        <p:blipFill>
          <a:blip r:embed="rId6"/>
          <a:srcRect/>
          <a:stretch>
            <a:fillRect/>
          </a:stretch>
        </p:blipFill>
        <p:spPr bwMode="auto">
          <a:xfrm>
            <a:off x="1128712" y="2000241"/>
            <a:ext cx="6886575" cy="355362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latin typeface="Constantia" pitchFamily="18" charset="0"/>
              </a:rPr>
              <a:t>Incorrect entry overextends the lingual outline into potential stress areas (marginal ridges) and unnecessarily weakens the tooth</a:t>
            </a:r>
          </a:p>
          <a:p>
            <a:r>
              <a:rPr lang="en-IN" dirty="0" smtClean="0">
                <a:latin typeface="Constantia" pitchFamily="18" charset="0"/>
              </a:rPr>
              <a:t>The same instrument may be used to enlarge the opening sufficiently to allow for caries removal, completion of the preparation, and insertion of the restorative material</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429684" cy="5286412"/>
          </a:xfrm>
        </p:spPr>
        <p:txBody>
          <a:bodyPr>
            <a:normAutofit/>
          </a:bodyPr>
          <a:lstStyle/>
          <a:p>
            <a:r>
              <a:rPr lang="en-IN" sz="2400" dirty="0" smtClean="0">
                <a:latin typeface="Constantia" pitchFamily="18" charset="0"/>
              </a:rPr>
              <a:t>Extend the external walls to sound tooth structure during preparation of the outline form, but only to the initial limited prescribed depth. This extension should be </a:t>
            </a:r>
            <a:r>
              <a:rPr lang="en-IN" sz="2400" dirty="0" smtClean="0">
                <a:solidFill>
                  <a:schemeClr val="accent2"/>
                </a:solidFill>
                <a:latin typeface="Constantia" pitchFamily="18" charset="0"/>
              </a:rPr>
              <a:t>as minimal as possible</a:t>
            </a:r>
            <a:r>
              <a:rPr lang="en-IN" sz="2400" dirty="0" smtClean="0">
                <a:latin typeface="Constantia" pitchFamily="18" charset="0"/>
              </a:rPr>
              <a:t>, dictated by the extent of caries and/or old restorative material on these walls. </a:t>
            </a:r>
          </a:p>
          <a:p>
            <a:pPr lvl="1">
              <a:buNone/>
            </a:pPr>
            <a:r>
              <a:rPr lang="en-IN" sz="2400" dirty="0" smtClean="0">
                <a:solidFill>
                  <a:schemeClr val="accent2"/>
                </a:solidFill>
                <a:latin typeface="Constantia" pitchFamily="18" charset="0"/>
              </a:rPr>
              <a:t>Unless absolutely necessary, do not: </a:t>
            </a:r>
          </a:p>
          <a:p>
            <a:pPr lvl="1">
              <a:buNone/>
            </a:pPr>
            <a:r>
              <a:rPr lang="en-IN" sz="2400" dirty="0">
                <a:solidFill>
                  <a:schemeClr val="accent2"/>
                </a:solidFill>
                <a:latin typeface="Constantia" pitchFamily="18" charset="0"/>
              </a:rPr>
              <a:t> </a:t>
            </a:r>
            <a:r>
              <a:rPr lang="en-IN" sz="2400" dirty="0" smtClean="0">
                <a:solidFill>
                  <a:schemeClr val="accent2"/>
                </a:solidFill>
                <a:latin typeface="Constantia" pitchFamily="18" charset="0"/>
              </a:rPr>
              <a:t>(1) include the proximal contact area,</a:t>
            </a:r>
          </a:p>
          <a:p>
            <a:pPr lvl="1">
              <a:buNone/>
            </a:pPr>
            <a:r>
              <a:rPr lang="en-IN" sz="2400" dirty="0" smtClean="0">
                <a:solidFill>
                  <a:schemeClr val="accent2"/>
                </a:solidFill>
                <a:latin typeface="Constantia" pitchFamily="18" charset="0"/>
              </a:rPr>
              <a:t> (2) extend onto the facial surface, or</a:t>
            </a:r>
          </a:p>
          <a:p>
            <a:pPr lvl="1">
              <a:buNone/>
            </a:pPr>
            <a:r>
              <a:rPr lang="en-IN" sz="2400" dirty="0" smtClean="0">
                <a:solidFill>
                  <a:schemeClr val="accent2"/>
                </a:solidFill>
                <a:latin typeface="Constantia" pitchFamily="18" charset="0"/>
              </a:rPr>
              <a:t> (3) extend </a:t>
            </a:r>
            <a:r>
              <a:rPr lang="en-IN" sz="2400" dirty="0" err="1" smtClean="0">
                <a:solidFill>
                  <a:schemeClr val="accent2"/>
                </a:solidFill>
                <a:latin typeface="Constantia" pitchFamily="18" charset="0"/>
              </a:rPr>
              <a:t>subgingivally</a:t>
            </a:r>
            <a:r>
              <a:rPr lang="en-IN" sz="2400" dirty="0" smtClean="0">
                <a:solidFill>
                  <a:schemeClr val="accent2"/>
                </a:solidFill>
                <a:latin typeface="Constantia" pitchFamily="18"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latin typeface="Constantia" pitchFamily="18" charset="0"/>
              </a:rPr>
              <a:t>The axial wall depth at this initial stage of tooth preparation is limited to </a:t>
            </a:r>
            <a:r>
              <a:rPr lang="en-IN" dirty="0">
                <a:solidFill>
                  <a:schemeClr val="accent2"/>
                </a:solidFill>
                <a:latin typeface="Constantia" pitchFamily="18" charset="0"/>
              </a:rPr>
              <a:t>0.2 mm inside the </a:t>
            </a:r>
            <a:r>
              <a:rPr lang="en-IN" dirty="0" err="1">
                <a:solidFill>
                  <a:schemeClr val="accent2"/>
                </a:solidFill>
                <a:latin typeface="Constantia" pitchFamily="18" charset="0"/>
              </a:rPr>
              <a:t>dentinoenamel</a:t>
            </a:r>
            <a:r>
              <a:rPr lang="en-IN" dirty="0">
                <a:solidFill>
                  <a:schemeClr val="accent2"/>
                </a:solidFill>
                <a:latin typeface="Constantia" pitchFamily="18" charset="0"/>
              </a:rPr>
              <a:t> junction (DEJ) (if no retention groove will be used), </a:t>
            </a:r>
            <a:r>
              <a:rPr lang="en-IN" dirty="0">
                <a:latin typeface="Constantia" pitchFamily="18" charset="0"/>
              </a:rPr>
              <a:t>which means it will be approximately </a:t>
            </a:r>
            <a:r>
              <a:rPr lang="en-IN" dirty="0">
                <a:solidFill>
                  <a:srgbClr val="FF0000"/>
                </a:solidFill>
                <a:latin typeface="Constantia" pitchFamily="18" charset="0"/>
              </a:rPr>
              <a:t>0.75 to 1.25 mm deep </a:t>
            </a:r>
            <a:r>
              <a:rPr lang="en-IN" dirty="0">
                <a:latin typeface="Constantia" pitchFamily="18" charset="0"/>
              </a:rPr>
              <a:t>(the larger being </a:t>
            </a:r>
            <a:r>
              <a:rPr lang="en-IN" dirty="0" err="1">
                <a:latin typeface="Constantia" pitchFamily="18" charset="0"/>
              </a:rPr>
              <a:t>incisally</a:t>
            </a:r>
            <a:r>
              <a:rPr lang="en-IN" dirty="0">
                <a:latin typeface="Constantia" pitchFamily="18" charset="0"/>
              </a:rPr>
              <a:t> where enamel is thicker). </a:t>
            </a:r>
          </a:p>
          <a:p>
            <a:r>
              <a:rPr lang="en-IN" dirty="0">
                <a:latin typeface="Constantia" pitchFamily="18" charset="0"/>
              </a:rPr>
              <a:t>The axial wall will be </a:t>
            </a:r>
            <a:r>
              <a:rPr lang="en-IN" dirty="0">
                <a:solidFill>
                  <a:srgbClr val="FF0000"/>
                </a:solidFill>
                <a:latin typeface="Constantia" pitchFamily="18" charset="0"/>
              </a:rPr>
              <a:t>outwardly convex, </a:t>
            </a:r>
            <a:r>
              <a:rPr lang="en-IN" dirty="0">
                <a:latin typeface="Constantia" pitchFamily="18" charset="0"/>
              </a:rPr>
              <a:t>following normal external tooth contour.</a:t>
            </a:r>
          </a:p>
          <a:p>
            <a:endParaRPr lang="en-IN" dirty="0"/>
          </a:p>
        </p:txBody>
      </p:sp>
    </p:spTree>
    <p:extLst>
      <p:ext uri="{BB962C8B-B14F-4D97-AF65-F5344CB8AC3E}">
        <p14:creationId xmlns:p14="http://schemas.microsoft.com/office/powerpoint/2010/main" xmlns="" val="339504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IN" sz="2800" i="1" dirty="0" smtClean="0">
                <a:latin typeface="Constantia" pitchFamily="18" charset="0"/>
                <a:cs typeface="Aharoni" pitchFamily="2" charset="-79"/>
              </a:rPr>
              <a:t>Classes III and IV </a:t>
            </a:r>
            <a:r>
              <a:rPr lang="en-IN" sz="2800" dirty="0" smtClean="0">
                <a:latin typeface="Constantia" pitchFamily="18" charset="0"/>
                <a:cs typeface="Aharoni" pitchFamily="2" charset="-79"/>
              </a:rPr>
              <a:t>restorations involve only anterior teeth, an </a:t>
            </a:r>
            <a:r>
              <a:rPr lang="en-IN" sz="2800" dirty="0" err="1" smtClean="0">
                <a:latin typeface="Constantia" pitchFamily="18" charset="0"/>
                <a:cs typeface="Aharoni" pitchFamily="2" charset="-79"/>
              </a:rPr>
              <a:t>esthetic</a:t>
            </a:r>
            <a:r>
              <a:rPr lang="en-IN" sz="2800" dirty="0" smtClean="0">
                <a:latin typeface="Constantia" pitchFamily="18" charset="0"/>
                <a:cs typeface="Aharoni" pitchFamily="2" charset="-79"/>
              </a:rPr>
              <a:t> material such as composite is indicated almost always.</a:t>
            </a:r>
          </a:p>
          <a:p>
            <a:pPr>
              <a:buNone/>
            </a:pPr>
            <a:r>
              <a:rPr lang="en-IN" sz="2800" dirty="0" smtClean="0">
                <a:latin typeface="Constantia" pitchFamily="18" charset="0"/>
                <a:cs typeface="Aharoni" pitchFamily="2" charset="-79"/>
              </a:rPr>
              <a:t>Likewise, </a:t>
            </a:r>
            <a:r>
              <a:rPr lang="en-IN" sz="2800" i="1" dirty="0" smtClean="0">
                <a:latin typeface="Constantia" pitchFamily="18" charset="0"/>
                <a:cs typeface="Aharoni" pitchFamily="2" charset="-79"/>
              </a:rPr>
              <a:t>Class V </a:t>
            </a:r>
            <a:r>
              <a:rPr lang="en-IN" sz="2800" dirty="0" smtClean="0">
                <a:latin typeface="Constantia" pitchFamily="18" charset="0"/>
                <a:cs typeface="Aharoni" pitchFamily="2" charset="-79"/>
              </a:rPr>
              <a:t>restorations on anterior teeth usually require </a:t>
            </a:r>
            <a:r>
              <a:rPr lang="en-IN" sz="2800" dirty="0" err="1" smtClean="0">
                <a:latin typeface="Constantia" pitchFamily="18" charset="0"/>
                <a:cs typeface="Aharoni" pitchFamily="2" charset="-79"/>
              </a:rPr>
              <a:t>esthetic</a:t>
            </a:r>
            <a:r>
              <a:rPr lang="en-IN" sz="2800" dirty="0" smtClean="0">
                <a:latin typeface="Constantia" pitchFamily="18" charset="0"/>
                <a:cs typeface="Aharoni" pitchFamily="2" charset="-79"/>
              </a:rPr>
              <a:t> restorations.</a:t>
            </a:r>
          </a:p>
          <a:p>
            <a:pPr>
              <a:buNone/>
            </a:pPr>
            <a:r>
              <a:rPr lang="en-IN" sz="2800" dirty="0" smtClean="0">
                <a:latin typeface="Constantia" pitchFamily="18" charset="0"/>
                <a:cs typeface="Aharoni" pitchFamily="2" charset="-79"/>
              </a:rPr>
              <a:t>Although </a:t>
            </a:r>
            <a:r>
              <a:rPr lang="en-IN" sz="2800" dirty="0" err="1" smtClean="0">
                <a:latin typeface="Constantia" pitchFamily="18" charset="0"/>
                <a:cs typeface="Aharoni" pitchFamily="2" charset="-79"/>
              </a:rPr>
              <a:t>esthetic</a:t>
            </a:r>
            <a:r>
              <a:rPr lang="en-IN" sz="2800" dirty="0" smtClean="0">
                <a:latin typeface="Constantia" pitchFamily="18" charset="0"/>
                <a:cs typeface="Aharoni" pitchFamily="2" charset="-79"/>
              </a:rPr>
              <a:t> considerations also are valid for posterior restorations, many patients are not as concerned with </a:t>
            </a:r>
            <a:r>
              <a:rPr lang="en-IN" sz="2800" dirty="0" err="1" smtClean="0">
                <a:latin typeface="Constantia" pitchFamily="18" charset="0"/>
                <a:cs typeface="Aharoni" pitchFamily="2" charset="-79"/>
              </a:rPr>
              <a:t>esthetics</a:t>
            </a:r>
            <a:r>
              <a:rPr lang="en-IN" sz="2800" dirty="0" smtClean="0">
                <a:latin typeface="Constantia" pitchFamily="18" charset="0"/>
                <a:cs typeface="Aharoni" pitchFamily="2" charset="-79"/>
              </a:rPr>
              <a:t> in posterior teeth as they are in anterior teeth. However, the use of composite for any restoration provides benefits other than improved </a:t>
            </a:r>
            <a:r>
              <a:rPr lang="en-IN" sz="2800" dirty="0" err="1" smtClean="0">
                <a:latin typeface="Constantia" pitchFamily="18" charset="0"/>
                <a:cs typeface="Aharoni" pitchFamily="2" charset="-79"/>
              </a:rPr>
              <a:t>esthetics</a:t>
            </a:r>
            <a:r>
              <a:rPr lang="en-IN" sz="2800" dirty="0" smtClean="0">
                <a:latin typeface="Constantia" pitchFamily="18" charset="0"/>
                <a:cs typeface="Aharoni" pitchFamily="2" charset="-79"/>
              </a:rPr>
              <a:t>.</a:t>
            </a:r>
          </a:p>
          <a:p>
            <a:pPr>
              <a:buNone/>
            </a:pPr>
            <a:r>
              <a:rPr lang="en-US" sz="2800" dirty="0" smtClean="0">
                <a:solidFill>
                  <a:prstClr val="black"/>
                </a:solidFill>
                <a:latin typeface="Constantia" pitchFamily="18" charset="0"/>
                <a:cs typeface="Aharoni" pitchFamily="2" charset="-79"/>
              </a:rPr>
              <a:t>This lecture will discuss in detail class III, IV &amp;  V tooth preparation for composite restoration.</a:t>
            </a:r>
            <a:endParaRPr lang="en-IN" sz="2800" dirty="0" smtClean="0">
              <a:latin typeface="Constantia" pitchFamily="18" charset="0"/>
              <a:cs typeface="Aharoni" pitchFamily="2" charset="-79"/>
            </a:endParaRPr>
          </a:p>
          <a:p>
            <a:endParaRPr lang="en-IN" dirty="0"/>
          </a:p>
        </p:txBody>
      </p:sp>
      <p:graphicFrame>
        <p:nvGraphicFramePr>
          <p:cNvPr id="4" name="Diagram 3"/>
          <p:cNvGraphicFramePr/>
          <p:nvPr/>
        </p:nvGraphicFramePr>
        <p:xfrm>
          <a:off x="457200" y="274638"/>
          <a:ext cx="8229600" cy="1154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14290"/>
          <a:ext cx="8229600"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Grp="1" noChangeAspect="1" noChangeArrowheads="1"/>
          </p:cNvPicPr>
          <p:nvPr>
            <p:ph idx="1"/>
          </p:nvPr>
        </p:nvPicPr>
        <p:blipFill>
          <a:blip r:embed="rId6"/>
          <a:srcRect/>
          <a:stretch>
            <a:fillRect/>
          </a:stretch>
        </p:blipFill>
        <p:spPr bwMode="auto">
          <a:xfrm>
            <a:off x="2209800" y="2786058"/>
            <a:ext cx="4724400" cy="328614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71480"/>
            <a:ext cx="8247860" cy="6072230"/>
          </a:xfrm>
        </p:spPr>
        <p:txBody>
          <a:bodyPr>
            <a:normAutofit/>
          </a:bodyPr>
          <a:lstStyle/>
          <a:p>
            <a:r>
              <a:rPr lang="en-IN" dirty="0" smtClean="0">
                <a:latin typeface="Constantia" pitchFamily="18" charset="0"/>
              </a:rPr>
              <a:t>Usually the </a:t>
            </a:r>
            <a:r>
              <a:rPr lang="en-IN" dirty="0" smtClean="0">
                <a:solidFill>
                  <a:srgbClr val="FF0000"/>
                </a:solidFill>
                <a:latin typeface="Constantia" pitchFamily="18" charset="0"/>
              </a:rPr>
              <a:t>axial line angles should be positioned at an initial depth of 0.2 mm into dentin. </a:t>
            </a:r>
            <a:r>
              <a:rPr lang="en-IN" dirty="0" smtClean="0">
                <a:latin typeface="Constantia" pitchFamily="18" charset="0"/>
              </a:rPr>
              <a:t>However, </a:t>
            </a:r>
            <a:r>
              <a:rPr lang="en-IN" dirty="0" smtClean="0">
                <a:solidFill>
                  <a:srgbClr val="FF0000"/>
                </a:solidFill>
                <a:latin typeface="Constantia" pitchFamily="18" charset="0"/>
              </a:rPr>
              <a:t>if a retention groove is to be placed, the axial wall should be 0.5 mm into dentin </a:t>
            </a:r>
            <a:r>
              <a:rPr lang="en-IN" dirty="0" smtClean="0">
                <a:latin typeface="Constantia" pitchFamily="18" charset="0"/>
              </a:rPr>
              <a:t>at retention locations to prevent undermining enamel where the retention form is prepared. </a:t>
            </a:r>
          </a:p>
          <a:p>
            <a:r>
              <a:rPr lang="en-IN" dirty="0" smtClean="0">
                <a:latin typeface="Constantia" pitchFamily="18" charset="0"/>
              </a:rPr>
              <a:t>when the preparation outline extends </a:t>
            </a:r>
            <a:r>
              <a:rPr lang="en-IN" dirty="0" err="1" smtClean="0">
                <a:latin typeface="Constantia" pitchFamily="18" charset="0"/>
              </a:rPr>
              <a:t>gingivally</a:t>
            </a:r>
            <a:r>
              <a:rPr lang="en-IN" dirty="0" smtClean="0">
                <a:latin typeface="Constantia" pitchFamily="18" charset="0"/>
              </a:rPr>
              <a:t> onto the root surface, the depth of the axial wall at the </a:t>
            </a:r>
            <a:r>
              <a:rPr lang="en-IN" dirty="0" err="1" smtClean="0">
                <a:latin typeface="Constantia" pitchFamily="18" charset="0"/>
              </a:rPr>
              <a:t>gingivoaxial</a:t>
            </a:r>
            <a:r>
              <a:rPr lang="en-IN" dirty="0" smtClean="0">
                <a:latin typeface="Constantia" pitchFamily="18" charset="0"/>
              </a:rPr>
              <a:t> line angle should be </a:t>
            </a:r>
            <a:r>
              <a:rPr lang="en-IN" dirty="0" smtClean="0">
                <a:solidFill>
                  <a:srgbClr val="FF0000"/>
                </a:solidFill>
                <a:latin typeface="Constantia" pitchFamily="18" charset="0"/>
              </a:rPr>
              <a:t>0.75 mm</a:t>
            </a:r>
            <a:r>
              <a:rPr lang="en-IN" dirty="0" smtClean="0">
                <a:latin typeface="Constantia" pitchFamily="18" charset="0"/>
              </a:rPr>
              <a:t>, thus providing adequate dimension for composite strength, placement of a retention groove, and maintenance of strength of the gingival wall and margin.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58204" cy="5626121"/>
          </a:xfrm>
        </p:spPr>
        <p:txBody>
          <a:bodyPr>
            <a:normAutofit/>
          </a:bodyPr>
          <a:lstStyle/>
          <a:p>
            <a:r>
              <a:rPr lang="en-IN" dirty="0" smtClean="0">
                <a:latin typeface="Constantia" pitchFamily="18" charset="0"/>
              </a:rPr>
              <a:t>If retention features (grooves or coves) are indicated (and usually they are not), prepare them along the </a:t>
            </a:r>
            <a:r>
              <a:rPr lang="en-IN" dirty="0" err="1" smtClean="0">
                <a:latin typeface="Constantia" pitchFamily="18" charset="0"/>
              </a:rPr>
              <a:t>gingivoaxial</a:t>
            </a:r>
            <a:r>
              <a:rPr lang="en-IN" dirty="0" smtClean="0">
                <a:latin typeface="Constantia" pitchFamily="18" charset="0"/>
              </a:rPr>
              <a:t> line angle and, sometimes, the </a:t>
            </a:r>
            <a:r>
              <a:rPr lang="en-IN" dirty="0" err="1" smtClean="0">
                <a:latin typeface="Constantia" pitchFamily="18" charset="0"/>
              </a:rPr>
              <a:t>incisoaxial</a:t>
            </a:r>
            <a:r>
              <a:rPr lang="en-IN" dirty="0" smtClean="0">
                <a:latin typeface="Constantia" pitchFamily="18" charset="0"/>
              </a:rPr>
              <a:t> line angle with a No. 1/4 bur. </a:t>
            </a:r>
          </a:p>
          <a:p>
            <a:endParaRPr lang="en-IN" dirty="0" smtClean="0">
              <a:latin typeface="Constantia" pitchFamily="18" charset="0"/>
            </a:endParaRPr>
          </a:p>
          <a:p>
            <a:r>
              <a:rPr lang="en-IN" dirty="0" smtClean="0">
                <a:latin typeface="Constantia" pitchFamily="18" charset="0"/>
              </a:rPr>
              <a:t>Particular care must be exercised not to weaken the walls or incisal angles that are subject to masticatory forces.</a:t>
            </a:r>
            <a:endParaRPr lang="en-IN" dirty="0">
              <a:latin typeface="Constant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00792"/>
          </a:xfrm>
        </p:spPr>
        <p:txBody>
          <a:bodyPr>
            <a:normAutofit/>
          </a:bodyPr>
          <a:lstStyle/>
          <a:p>
            <a:r>
              <a:rPr lang="en-IN" dirty="0" smtClean="0">
                <a:latin typeface="Constantia" pitchFamily="18" charset="0"/>
              </a:rPr>
              <a:t>If deemed necessary, prepare a gingival retention groove along the </a:t>
            </a:r>
            <a:r>
              <a:rPr lang="en-IN" dirty="0" err="1" smtClean="0">
                <a:latin typeface="Constantia" pitchFamily="18" charset="0"/>
              </a:rPr>
              <a:t>gingivoaxial</a:t>
            </a:r>
            <a:r>
              <a:rPr lang="en-IN" dirty="0" smtClean="0">
                <a:latin typeface="Constantia" pitchFamily="18" charset="0"/>
              </a:rPr>
              <a:t> line angle. Care should be exercised to prepare this groove approximately </a:t>
            </a:r>
            <a:r>
              <a:rPr lang="en-IN" dirty="0" smtClean="0">
                <a:solidFill>
                  <a:srgbClr val="FF0000"/>
                </a:solidFill>
                <a:latin typeface="Constantia" pitchFamily="18" charset="0"/>
              </a:rPr>
              <a:t>0.2 mm inside the DEJ to a depth of 0.25 mm (half the diameter of the No. 1/4 bur)</a:t>
            </a:r>
            <a:r>
              <a:rPr lang="en-IN" dirty="0" smtClean="0">
                <a:solidFill>
                  <a:srgbClr val="FFFF00"/>
                </a:solidFill>
                <a:latin typeface="Constantia" pitchFamily="18" charset="0"/>
              </a:rPr>
              <a:t> </a:t>
            </a:r>
            <a:r>
              <a:rPr lang="en-IN" dirty="0" smtClean="0">
                <a:latin typeface="Constantia" pitchFamily="18" charset="0"/>
              </a:rPr>
              <a:t>so as not to undermine the enamel portion of the gingival wall. </a:t>
            </a:r>
          </a:p>
          <a:p>
            <a:r>
              <a:rPr lang="en-IN" dirty="0" smtClean="0">
                <a:latin typeface="Constantia" pitchFamily="18" charset="0"/>
              </a:rPr>
              <a:t>Start the gingival groove at the </a:t>
            </a:r>
            <a:r>
              <a:rPr lang="en-IN" dirty="0" err="1" smtClean="0">
                <a:latin typeface="Constantia" pitchFamily="18" charset="0"/>
              </a:rPr>
              <a:t>faciogingivoaxial</a:t>
            </a:r>
            <a:r>
              <a:rPr lang="en-IN" dirty="0" smtClean="0">
                <a:latin typeface="Constantia" pitchFamily="18" charset="0"/>
              </a:rPr>
              <a:t> point angle and extend along the </a:t>
            </a:r>
            <a:r>
              <a:rPr lang="en-IN" dirty="0" err="1" smtClean="0">
                <a:latin typeface="Constantia" pitchFamily="18" charset="0"/>
              </a:rPr>
              <a:t>gingivoaxial</a:t>
            </a:r>
            <a:r>
              <a:rPr lang="en-IN" dirty="0">
                <a:latin typeface="Constantia" pitchFamily="18" charset="0"/>
              </a:rPr>
              <a:t> </a:t>
            </a:r>
            <a:r>
              <a:rPr lang="en-IN" dirty="0" smtClean="0">
                <a:latin typeface="Constantia" pitchFamily="18" charset="0"/>
              </a:rPr>
              <a:t>line angle to the </a:t>
            </a:r>
            <a:r>
              <a:rPr lang="en-IN" dirty="0" err="1" smtClean="0">
                <a:latin typeface="Constantia" pitchFamily="18" charset="0"/>
              </a:rPr>
              <a:t>linguogingivoaxial</a:t>
            </a:r>
            <a:r>
              <a:rPr lang="en-IN" dirty="0" smtClean="0">
                <a:latin typeface="Constantia" pitchFamily="18" charset="0"/>
              </a:rPr>
              <a:t> point angle.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latin typeface="Constantia" pitchFamily="18" charset="0"/>
              </a:rPr>
              <a:t>Class III </a:t>
            </a:r>
            <a:r>
              <a:rPr lang="en-IN" dirty="0" err="1" smtClean="0">
                <a:latin typeface="Constantia" pitchFamily="18" charset="0"/>
              </a:rPr>
              <a:t>beveled</a:t>
            </a:r>
            <a:r>
              <a:rPr lang="en-IN" dirty="0" smtClean="0">
                <a:latin typeface="Constantia" pitchFamily="18" charset="0"/>
              </a:rPr>
              <a:t> conventional tooth preparations are prepared as conventional preparations with the addition of a </a:t>
            </a:r>
            <a:r>
              <a:rPr lang="en-IN" dirty="0" err="1" smtClean="0">
                <a:latin typeface="Constantia" pitchFamily="18" charset="0"/>
              </a:rPr>
              <a:t>cavosurface</a:t>
            </a:r>
            <a:r>
              <a:rPr lang="en-IN" dirty="0" smtClean="0">
                <a:latin typeface="Constantia" pitchFamily="18" charset="0"/>
              </a:rPr>
              <a:t> bevel or flare of the enamel rather than a butt joint margin.</a:t>
            </a:r>
          </a:p>
          <a:p>
            <a:endParaRPr lang="en-IN" dirty="0" smtClean="0">
              <a:latin typeface="Constantia" pitchFamily="18" charset="0"/>
            </a:endParaRPr>
          </a:p>
          <a:p>
            <a:r>
              <a:rPr lang="en-IN" dirty="0" smtClean="0">
                <a:latin typeface="Constantia" pitchFamily="18" charset="0"/>
              </a:rPr>
              <a:t>The </a:t>
            </a:r>
            <a:r>
              <a:rPr lang="en-IN" dirty="0" err="1" smtClean="0">
                <a:latin typeface="Constantia" pitchFamily="18" charset="0"/>
              </a:rPr>
              <a:t>cavosurface</a:t>
            </a:r>
            <a:r>
              <a:rPr lang="en-IN" dirty="0" smtClean="0">
                <a:latin typeface="Constantia" pitchFamily="18" charset="0"/>
              </a:rPr>
              <a:t> bevel or flare is best prepared with either a </a:t>
            </a:r>
            <a:r>
              <a:rPr lang="en-IN" dirty="0" smtClean="0">
                <a:solidFill>
                  <a:schemeClr val="accent2"/>
                </a:solidFill>
                <a:latin typeface="Constantia" pitchFamily="18" charset="0"/>
              </a:rPr>
              <a:t>flame-shaped or round diamond instrument, resulting in an angle approximately 45 degrees to the external tooth surface.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Grp="1" noChangeAspect="1" noChangeArrowheads="1"/>
          </p:cNvPicPr>
          <p:nvPr>
            <p:ph idx="1"/>
          </p:nvPr>
        </p:nvPicPr>
        <p:blipFill>
          <a:blip r:embed="rId6"/>
          <a:srcRect/>
          <a:stretch>
            <a:fillRect/>
          </a:stretch>
        </p:blipFill>
        <p:spPr bwMode="auto">
          <a:xfrm>
            <a:off x="2612012" y="2071678"/>
            <a:ext cx="4246004" cy="3935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79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Grp="1" noChangeAspect="1" noChangeArrowheads="1"/>
          </p:cNvPicPr>
          <p:nvPr>
            <p:ph idx="1"/>
          </p:nvPr>
        </p:nvPicPr>
        <p:blipFill>
          <a:blip r:embed="rId6"/>
          <a:srcRect/>
          <a:stretch>
            <a:fillRect/>
          </a:stretch>
        </p:blipFill>
        <p:spPr bwMode="auto">
          <a:xfrm>
            <a:off x="2228850" y="2058194"/>
            <a:ext cx="4686300" cy="33718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0"/>
            <a:ext cx="8229600" cy="4007051"/>
          </a:xfrm>
        </p:spPr>
        <p:txBody>
          <a:bodyPr/>
          <a:lstStyle/>
          <a:p>
            <a:endParaRPr lang="en-IN" dirty="0"/>
          </a:p>
        </p:txBody>
      </p:sp>
      <p:graphicFrame>
        <p:nvGraphicFramePr>
          <p:cNvPr id="5" name="Diagram 4"/>
          <p:cNvGraphicFramePr/>
          <p:nvPr/>
        </p:nvGraphicFramePr>
        <p:xfrm>
          <a:off x="457200" y="274638"/>
          <a:ext cx="8229600" cy="158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6"/>
          <a:srcRect/>
          <a:stretch>
            <a:fillRect/>
          </a:stretch>
        </p:blipFill>
        <p:spPr bwMode="auto">
          <a:xfrm>
            <a:off x="671017" y="2428868"/>
            <a:ext cx="7758635"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58204" cy="5554683"/>
          </a:xfrm>
        </p:spPr>
        <p:txBody>
          <a:bodyPr>
            <a:normAutofit/>
          </a:bodyPr>
          <a:lstStyle/>
          <a:p>
            <a:pPr marL="0" indent="0">
              <a:buNone/>
            </a:pPr>
            <a:r>
              <a:rPr lang="en-IN" dirty="0" smtClean="0"/>
              <a:t> </a:t>
            </a:r>
            <a:endParaRPr lang="en-IN" b="1" dirty="0">
              <a:solidFill>
                <a:srgbClr val="FFFF00"/>
              </a:solidFill>
            </a:endParaRPr>
          </a:p>
        </p:txBody>
      </p:sp>
      <p:sp>
        <p:nvSpPr>
          <p:cNvPr id="2" name="Rounded Rectangle 1"/>
          <p:cNvSpPr/>
          <p:nvPr/>
        </p:nvSpPr>
        <p:spPr>
          <a:xfrm>
            <a:off x="899592" y="620688"/>
            <a:ext cx="7787208"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latin typeface="Arial" pitchFamily="34" charset="0"/>
                <a:cs typeface="Arial" pitchFamily="34" charset="0"/>
              </a:rPr>
              <a:t>A </a:t>
            </a:r>
            <a:r>
              <a:rPr lang="en-IN" sz="2400" b="1" dirty="0">
                <a:solidFill>
                  <a:srgbClr val="FFFF00"/>
                </a:solidFill>
                <a:latin typeface="Arial" pitchFamily="34" charset="0"/>
                <a:cs typeface="Arial" pitchFamily="34" charset="0"/>
              </a:rPr>
              <a:t>bevel width of 0.25 to 0.5 mm </a:t>
            </a:r>
            <a:r>
              <a:rPr lang="en-IN" sz="2400" b="1" dirty="0">
                <a:latin typeface="Arial" pitchFamily="34" charset="0"/>
                <a:cs typeface="Arial" pitchFamily="34" charset="0"/>
              </a:rPr>
              <a:t>is considered sufficient unless the operator elects to increase the retention form by preparing a wider bevel, which will increase the surface area to be etched and therefore the retention form.</a:t>
            </a:r>
          </a:p>
        </p:txBody>
      </p:sp>
      <p:sp>
        <p:nvSpPr>
          <p:cNvPr id="5" name="Snip Diagonal Corner Rectangle 4"/>
          <p:cNvSpPr/>
          <p:nvPr/>
        </p:nvSpPr>
        <p:spPr>
          <a:xfrm>
            <a:off x="1071538" y="3357562"/>
            <a:ext cx="7500990" cy="264320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smtClean="0">
                <a:latin typeface="Arial" pitchFamily="34" charset="0"/>
                <a:cs typeface="Arial" pitchFamily="34" charset="0"/>
              </a:rPr>
              <a:t>For moderate and large Class III </a:t>
            </a:r>
            <a:r>
              <a:rPr lang="en-IN" sz="2400" b="1" dirty="0" err="1" smtClean="0">
                <a:latin typeface="Arial" pitchFamily="34" charset="0"/>
                <a:cs typeface="Arial" pitchFamily="34" charset="0"/>
              </a:rPr>
              <a:t>beveled</a:t>
            </a:r>
            <a:r>
              <a:rPr lang="en-IN" sz="2400" b="1" dirty="0" smtClean="0">
                <a:latin typeface="Arial" pitchFamily="34" charset="0"/>
                <a:cs typeface="Arial" pitchFamily="34" charset="0"/>
              </a:rPr>
              <a:t> conventional preparations, all accessible enamel margins usually are </a:t>
            </a:r>
            <a:r>
              <a:rPr lang="en-IN" sz="2400" b="1" dirty="0" err="1" smtClean="0">
                <a:latin typeface="Arial" pitchFamily="34" charset="0"/>
                <a:cs typeface="Arial" pitchFamily="34" charset="0"/>
              </a:rPr>
              <a:t>beveled</a:t>
            </a:r>
            <a:r>
              <a:rPr lang="en-IN" sz="2400" b="1" dirty="0" smtClean="0">
                <a:latin typeface="Arial" pitchFamily="34" charset="0"/>
                <a:cs typeface="Arial" pitchFamily="34" charset="0"/>
              </a:rPr>
              <a:t>, with the exception of the gingival margin. This margin is usually not </a:t>
            </a:r>
            <a:r>
              <a:rPr lang="en-IN" sz="2400" b="1" dirty="0" err="1" smtClean="0">
                <a:latin typeface="Arial" pitchFamily="34" charset="0"/>
                <a:cs typeface="Arial" pitchFamily="34" charset="0"/>
              </a:rPr>
              <a:t>beveled</a:t>
            </a:r>
            <a:r>
              <a:rPr lang="en-IN" sz="2400" b="1" dirty="0" smtClean="0">
                <a:latin typeface="Arial" pitchFamily="34" charset="0"/>
                <a:cs typeface="Arial" pitchFamily="34" charset="0"/>
              </a:rPr>
              <a:t> if little or no enamel is present or access is difficult for finishing procedures.</a:t>
            </a:r>
            <a:endParaRPr lang="en-IN"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91264" cy="5433467"/>
          </a:xfrm>
        </p:spPr>
        <p:txBody>
          <a:bodyPr>
            <a:normAutofit/>
          </a:bodyPr>
          <a:lstStyle/>
          <a:p>
            <a:pPr algn="just"/>
            <a:r>
              <a:rPr lang="en-IN" dirty="0" smtClean="0">
                <a:latin typeface="Constantia" pitchFamily="18" charset="0"/>
              </a:rPr>
              <a:t>If </a:t>
            </a:r>
            <a:r>
              <a:rPr lang="en-IN" dirty="0">
                <a:latin typeface="Constantia" pitchFamily="18" charset="0"/>
              </a:rPr>
              <a:t>the preparation extends </a:t>
            </a:r>
            <a:r>
              <a:rPr lang="en-IN" dirty="0" err="1">
                <a:latin typeface="Constantia" pitchFamily="18" charset="0"/>
              </a:rPr>
              <a:t>gingivally</a:t>
            </a:r>
            <a:r>
              <a:rPr lang="en-IN" dirty="0">
                <a:latin typeface="Constantia" pitchFamily="18" charset="0"/>
              </a:rPr>
              <a:t> onto root structure, no bevel is placed on cementum, and the area is prepared as a conventional preparation. </a:t>
            </a:r>
            <a:endParaRPr lang="en-IN" dirty="0" smtClean="0">
              <a:latin typeface="Constantia" pitchFamily="18" charset="0"/>
            </a:endParaRPr>
          </a:p>
          <a:p>
            <a:pPr algn="just"/>
            <a:r>
              <a:rPr lang="en-IN" dirty="0" smtClean="0">
                <a:latin typeface="Constantia" pitchFamily="18" charset="0"/>
              </a:rPr>
              <a:t>In </a:t>
            </a:r>
            <a:r>
              <a:rPr lang="en-IN" dirty="0">
                <a:latin typeface="Constantia" pitchFamily="18" charset="0"/>
              </a:rPr>
              <a:t>addition, </a:t>
            </a:r>
            <a:r>
              <a:rPr lang="en-IN" b="1" dirty="0">
                <a:solidFill>
                  <a:schemeClr val="accent2"/>
                </a:solidFill>
                <a:latin typeface="Constantia" pitchFamily="18" charset="0"/>
              </a:rPr>
              <a:t>bevels may not be recommended on lingual surface margins that are in areas of centric contact or subjected to heavy masticatory forces because composite has less wear resistance than enamel for withstanding heavy </a:t>
            </a:r>
            <a:r>
              <a:rPr lang="en-IN" b="1" dirty="0" err="1">
                <a:solidFill>
                  <a:schemeClr val="accent2"/>
                </a:solidFill>
                <a:latin typeface="Constantia" pitchFamily="18" charset="0"/>
              </a:rPr>
              <a:t>attritional</a:t>
            </a:r>
            <a:r>
              <a:rPr lang="en-IN" b="1" dirty="0">
                <a:solidFill>
                  <a:schemeClr val="accent2"/>
                </a:solidFill>
                <a:latin typeface="Constantia" pitchFamily="18" charset="0"/>
              </a:rPr>
              <a:t> forces.</a:t>
            </a:r>
          </a:p>
          <a:p>
            <a:endParaRPr lang="en-IN" dirty="0"/>
          </a:p>
        </p:txBody>
      </p:sp>
    </p:spTree>
    <p:extLst>
      <p:ext uri="{BB962C8B-B14F-4D97-AF65-F5344CB8AC3E}">
        <p14:creationId xmlns:p14="http://schemas.microsoft.com/office/powerpoint/2010/main" xmlns="" val="102090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latin typeface="Constantia" pitchFamily="18" charset="0"/>
              </a:rPr>
              <a:t>Almost all Class III and Class IV restorations are appropriately restored with composite.</a:t>
            </a:r>
          </a:p>
          <a:p>
            <a:r>
              <a:rPr lang="en-IN" dirty="0" smtClean="0">
                <a:latin typeface="Constantia" pitchFamily="18" charset="0"/>
              </a:rPr>
              <a:t>Most Class V restorations that are in </a:t>
            </a:r>
            <a:r>
              <a:rPr lang="en-IN" dirty="0" err="1" smtClean="0">
                <a:latin typeface="Constantia" pitchFamily="18" charset="0"/>
              </a:rPr>
              <a:t>esthetic</a:t>
            </a:r>
            <a:r>
              <a:rPr lang="en-IN" dirty="0" smtClean="0">
                <a:latin typeface="Constantia" pitchFamily="18" charset="0"/>
              </a:rPr>
              <a:t> prominent areas are also appropriately restored with composite or other tooth-</a:t>
            </a:r>
            <a:r>
              <a:rPr lang="en-IN" dirty="0" err="1" smtClean="0">
                <a:latin typeface="Constantia" pitchFamily="18" charset="0"/>
              </a:rPr>
              <a:t>colored</a:t>
            </a:r>
            <a:r>
              <a:rPr lang="en-IN" dirty="0" smtClean="0">
                <a:latin typeface="Constantia" pitchFamily="18" charset="0"/>
              </a:rPr>
              <a:t> materials. </a:t>
            </a:r>
          </a:p>
          <a:p>
            <a:r>
              <a:rPr lang="en-IN" dirty="0" smtClean="0">
                <a:latin typeface="Constantia" pitchFamily="18" charset="0"/>
              </a:rPr>
              <a:t>However, in all of these instances, the operating area must be able to be adequately isolated to attain an effective bond and tooth preparation should have all-enamel margin. </a:t>
            </a:r>
            <a:endParaRPr lang="en-IN" dirty="0">
              <a:latin typeface="Constantia" pitchFamily="18" charset="0"/>
            </a:endParaRPr>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4525963"/>
          </a:xfrm>
        </p:spPr>
        <p:txBody>
          <a:bodyPr>
            <a:normAutofit/>
          </a:bodyPr>
          <a:lstStyle/>
          <a:p>
            <a:pPr>
              <a:buNone/>
            </a:pPr>
            <a:r>
              <a:rPr lang="en-IN" dirty="0" smtClean="0">
                <a:solidFill>
                  <a:schemeClr val="accent2"/>
                </a:solidFill>
                <a:latin typeface="Constantia" pitchFamily="18" charset="0"/>
              </a:rPr>
              <a:t>Facial Access</a:t>
            </a:r>
          </a:p>
          <a:p>
            <a:r>
              <a:rPr lang="en-IN" dirty="0" smtClean="0">
                <a:latin typeface="Constantia" pitchFamily="18" charset="0"/>
              </a:rPr>
              <a:t>With a few exceptions, the same stages and steps of tooth preparation are followed as with lingual access. The procedure is simplified because direct vision is used and the lesion or faulty restoration is usually larger</a:t>
            </a:r>
            <a:r>
              <a:rPr lang="en-IN" dirty="0" smtClean="0"/>
              <a:t>.</a:t>
            </a:r>
            <a:endParaRPr lang="en-IN" dirty="0"/>
          </a:p>
        </p:txBody>
      </p:sp>
      <p:pic>
        <p:nvPicPr>
          <p:cNvPr id="8194" name="Picture 2"/>
          <p:cNvPicPr>
            <a:picLocks noChangeAspect="1" noChangeArrowheads="1"/>
          </p:cNvPicPr>
          <p:nvPr/>
        </p:nvPicPr>
        <p:blipFill>
          <a:blip r:embed="rId2"/>
          <a:srcRect/>
          <a:stretch>
            <a:fillRect/>
          </a:stretch>
        </p:blipFill>
        <p:spPr bwMode="auto">
          <a:xfrm>
            <a:off x="4071934" y="3857628"/>
            <a:ext cx="4071966" cy="2857520"/>
          </a:xfrm>
          <a:prstGeom prst="rect">
            <a:avLst/>
          </a:prstGeom>
          <a:noFill/>
          <a:ln w="9525">
            <a:noFill/>
            <a:miter lim="800000"/>
            <a:headEnd/>
            <a:tailEnd/>
          </a:ln>
          <a:effectLst/>
        </p:spPr>
      </p:pic>
      <p:sp>
        <p:nvSpPr>
          <p:cNvPr id="5" name="Rounded Rectangle 4"/>
          <p:cNvSpPr/>
          <p:nvPr/>
        </p:nvSpPr>
        <p:spPr>
          <a:xfrm>
            <a:off x="4071934" y="2786058"/>
            <a:ext cx="400052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Completed Class III </a:t>
            </a:r>
            <a:r>
              <a:rPr lang="en-IN" b="1" dirty="0" err="1" smtClean="0"/>
              <a:t>beveled</a:t>
            </a:r>
            <a:r>
              <a:rPr lang="en-IN" b="1" dirty="0" smtClean="0"/>
              <a:t> conventional tooth</a:t>
            </a:r>
          </a:p>
          <a:p>
            <a:r>
              <a:rPr lang="en-IN" b="1" dirty="0" smtClean="0"/>
              <a:t>preparation (facial approach).</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42910" y="1214422"/>
            <a:ext cx="778674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t>A, Large proximal caries with facial involvement.</a:t>
            </a:r>
          </a:p>
          <a:p>
            <a:r>
              <a:rPr lang="en-IN" dirty="0" smtClean="0"/>
              <a:t>B, Isolated area of operation.</a:t>
            </a:r>
            <a:endParaRPr lang="en-IN" dirty="0"/>
          </a:p>
        </p:txBody>
      </p:sp>
      <p:pic>
        <p:nvPicPr>
          <p:cNvPr id="12290" name="Picture 2"/>
          <p:cNvPicPr>
            <a:picLocks noGrp="1" noChangeAspect="1" noChangeArrowheads="1"/>
          </p:cNvPicPr>
          <p:nvPr>
            <p:ph idx="1"/>
          </p:nvPr>
        </p:nvPicPr>
        <p:blipFill>
          <a:blip r:embed="rId6"/>
          <a:srcRect/>
          <a:stretch>
            <a:fillRect/>
          </a:stretch>
        </p:blipFill>
        <p:spPr bwMode="auto">
          <a:xfrm>
            <a:off x="2071670" y="2071678"/>
            <a:ext cx="4510105" cy="327740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79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Grp="1" noChangeAspect="1" noChangeArrowheads="1"/>
          </p:cNvPicPr>
          <p:nvPr>
            <p:ph idx="1"/>
          </p:nvPr>
        </p:nvPicPr>
        <p:blipFill>
          <a:blip r:embed="rId6"/>
          <a:srcRect/>
          <a:stretch>
            <a:fillRect/>
          </a:stretch>
        </p:blipFill>
        <p:spPr bwMode="auto">
          <a:xfrm>
            <a:off x="1142976" y="2071678"/>
            <a:ext cx="2214578" cy="2928957"/>
          </a:xfrm>
          <a:prstGeom prst="rect">
            <a:avLst/>
          </a:prstGeom>
          <a:noFill/>
          <a:ln w="9525">
            <a:noFill/>
            <a:miter lim="800000"/>
            <a:headEnd/>
            <a:tailEnd/>
          </a:ln>
          <a:effectLst/>
        </p:spPr>
      </p:pic>
      <p:pic>
        <p:nvPicPr>
          <p:cNvPr id="13315" name="Picture 3"/>
          <p:cNvPicPr>
            <a:picLocks noChangeAspect="1" noChangeArrowheads="1"/>
          </p:cNvPicPr>
          <p:nvPr/>
        </p:nvPicPr>
        <p:blipFill>
          <a:blip r:embed="rId7"/>
          <a:srcRect/>
          <a:stretch>
            <a:fillRect/>
          </a:stretch>
        </p:blipFill>
        <p:spPr bwMode="auto">
          <a:xfrm>
            <a:off x="4286248" y="2185988"/>
            <a:ext cx="4071966" cy="274321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5072098"/>
          </a:xfrm>
        </p:spPr>
        <p:txBody>
          <a:bodyPr>
            <a:normAutofit fontScale="92500" lnSpcReduction="20000"/>
          </a:bodyPr>
          <a:lstStyle/>
          <a:p>
            <a:pPr>
              <a:buNone/>
            </a:pPr>
            <a:endParaRPr lang="en-IN" dirty="0" smtClean="0"/>
          </a:p>
          <a:p>
            <a:pPr>
              <a:buNone/>
            </a:pPr>
            <a:r>
              <a:rPr lang="en-IN" dirty="0" smtClean="0">
                <a:latin typeface="Constantia" pitchFamily="18" charset="0"/>
              </a:rPr>
              <a:t>INDICATION:</a:t>
            </a:r>
          </a:p>
          <a:p>
            <a:pPr>
              <a:buNone/>
            </a:pPr>
            <a:r>
              <a:rPr lang="en-IN" dirty="0" smtClean="0">
                <a:latin typeface="Constantia" pitchFamily="18" charset="0"/>
              </a:rPr>
              <a:t>   </a:t>
            </a:r>
            <a:r>
              <a:rPr lang="en-IN" i="1" dirty="0" smtClean="0">
                <a:solidFill>
                  <a:schemeClr val="accent2"/>
                </a:solidFill>
                <a:latin typeface="Constantia" pitchFamily="18" charset="0"/>
              </a:rPr>
              <a:t>For small and moderate lesions or faults and is designed to be as conservative as possible.</a:t>
            </a:r>
            <a:endParaRPr lang="en-IN" dirty="0" smtClean="0">
              <a:latin typeface="Constantia" pitchFamily="18" charset="0"/>
            </a:endParaRPr>
          </a:p>
          <a:p>
            <a:r>
              <a:rPr lang="en-IN" dirty="0" smtClean="0">
                <a:latin typeface="Constantia" pitchFamily="18" charset="0"/>
              </a:rPr>
              <a:t>The preparation design is dictated by the extent of the fault or defect and is prepared from a lingual approach when possible, with an appropriate size round bur or diamond instrument. </a:t>
            </a:r>
          </a:p>
          <a:p>
            <a:r>
              <a:rPr lang="en-IN" dirty="0" smtClean="0">
                <a:latin typeface="Constantia" pitchFamily="18" charset="0"/>
              </a:rPr>
              <a:t>No effort is made to produce preparation walls that have specific shapes or forms other than external angles of 90 degrees or greater. </a:t>
            </a:r>
          </a:p>
          <a:p>
            <a:r>
              <a:rPr lang="en-IN" dirty="0" smtClean="0">
                <a:latin typeface="Constantia" pitchFamily="18" charset="0"/>
              </a:rPr>
              <a:t>The extension axially also is dictated by the extent of the fault or carious lesion and usually will not be uniform in depth.</a:t>
            </a:r>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latin typeface="Constantia" pitchFamily="18" charset="0"/>
              </a:rPr>
              <a:t>Weakened, friable enamel is removed while preparing the cavosurface margins in a </a:t>
            </a:r>
            <a:r>
              <a:rPr lang="en-IN" dirty="0" err="1" smtClean="0">
                <a:latin typeface="Constantia" pitchFamily="18" charset="0"/>
              </a:rPr>
              <a:t>beveled</a:t>
            </a:r>
            <a:r>
              <a:rPr lang="en-IN" dirty="0" smtClean="0">
                <a:latin typeface="Constantia" pitchFamily="18" charset="0"/>
              </a:rPr>
              <a:t> or flared configuration with the round diamond. </a:t>
            </a:r>
          </a:p>
          <a:p>
            <a:r>
              <a:rPr lang="en-IN" dirty="0" smtClean="0">
                <a:latin typeface="Constantia" pitchFamily="18" charset="0"/>
              </a:rPr>
              <a:t>the preparation design appears to be "scooped" or concave.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Grp="1" noChangeAspect="1" noChangeArrowheads="1"/>
          </p:cNvPicPr>
          <p:nvPr>
            <p:ph idx="1"/>
          </p:nvPr>
        </p:nvPicPr>
        <p:blipFill>
          <a:blip r:embed="rId6"/>
          <a:srcRect/>
          <a:stretch>
            <a:fillRect/>
          </a:stretch>
        </p:blipFill>
        <p:spPr bwMode="auto">
          <a:xfrm>
            <a:off x="1857356" y="1928802"/>
            <a:ext cx="5357850" cy="3857652"/>
          </a:xfrm>
          <a:prstGeom prst="rect">
            <a:avLst/>
          </a:prstGeom>
          <a:noFill/>
          <a:ln w="9525">
            <a:noFill/>
            <a:miter lim="800000"/>
            <a:headEnd/>
            <a:tailEnd/>
          </a:ln>
          <a:effectLst/>
        </p:spPr>
      </p:pic>
    </p:spTree>
    <p:extLst>
      <p:ext uri="{BB962C8B-B14F-4D97-AF65-F5344CB8AC3E}">
        <p14:creationId xmlns:p14="http://schemas.microsoft.com/office/powerpoint/2010/main" xmlns="" val="1270278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186766" cy="4857784"/>
          </a:xfrm>
        </p:spPr>
        <p:txBody>
          <a:bodyPr>
            <a:normAutofit/>
          </a:bodyPr>
          <a:lstStyle/>
          <a:p>
            <a:pPr algn="just"/>
            <a:r>
              <a:rPr lang="en-IN" sz="2400" dirty="0" smtClean="0">
                <a:latin typeface="Constantia" pitchFamily="18" charset="0"/>
              </a:rPr>
              <a:t>Most initial composite restorations utilize the modified preparation design. Because a carious lesion that requires a restoration usually extends into dentin, many modified preparations will be prepared to an initial axial wall depth of 0.2 mm into dentin.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latin typeface="Constantia" pitchFamily="18" charset="0"/>
              </a:rPr>
              <a:t>Begin the preparation from a lingual approach (if possible) by making an opening using a round carbide bur (No. 1/2 1, or 2) or diamond instrument, the size depending on the extent of the lesion.</a:t>
            </a:r>
            <a:endParaRPr lang="en-IN" dirty="0">
              <a:latin typeface="Constantia"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64604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25417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IN" b="1" dirty="0"/>
              <a:t> Etching, Priming, and Placing Adhesive</a:t>
            </a:r>
            <a:br>
              <a:rPr lang="en-IN" b="1" dirty="0"/>
            </a:br>
            <a:endParaRPr lang="en-IN" dirty="0"/>
          </a:p>
        </p:txBody>
      </p:sp>
      <p:graphicFrame>
        <p:nvGraphicFramePr>
          <p:cNvPr id="5" name="Diagram 4"/>
          <p:cNvGraphicFramePr/>
          <p:nvPr>
            <p:extLst>
              <p:ext uri="{D42A27DB-BD31-4B8C-83A1-F6EECF244321}">
                <p14:modId xmlns:p14="http://schemas.microsoft.com/office/powerpoint/2010/main" xmlns="" val="1771387726"/>
              </p:ext>
            </p:extLst>
          </p:nvPr>
        </p:nvGraphicFramePr>
        <p:xfrm>
          <a:off x="14990" y="1484784"/>
          <a:ext cx="90364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latin typeface="Constantia" pitchFamily="18" charset="0"/>
              </a:rPr>
              <a:t>An operating area that cannot be adequately isolated, </a:t>
            </a:r>
          </a:p>
          <a:p>
            <a:r>
              <a:rPr lang="en-IN" dirty="0" smtClean="0">
                <a:latin typeface="Constantia" pitchFamily="18" charset="0"/>
              </a:rPr>
              <a:t> Some Class V restorations in areas that are not </a:t>
            </a:r>
            <a:r>
              <a:rPr lang="en-IN" dirty="0" err="1" smtClean="0">
                <a:latin typeface="Constantia" pitchFamily="18" charset="0"/>
              </a:rPr>
              <a:t>esthetically</a:t>
            </a:r>
            <a:r>
              <a:rPr lang="en-IN" dirty="0" smtClean="0">
                <a:latin typeface="Constantia" pitchFamily="18" charset="0"/>
              </a:rPr>
              <a:t> critical, and</a:t>
            </a:r>
          </a:p>
          <a:p>
            <a:r>
              <a:rPr lang="en-IN" dirty="0" smtClean="0">
                <a:latin typeface="Constantia" pitchFamily="18" charset="0"/>
              </a:rPr>
              <a:t>Some restorations that extend onto the root surface.</a:t>
            </a:r>
            <a:endParaRPr lang="en-IN" dirty="0">
              <a:latin typeface="Constantia" pitchFamily="18" charset="0"/>
            </a:endParaRPr>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7986" y="908720"/>
            <a:ext cx="4674374" cy="5040560"/>
            <a:chOff x="6167364" y="-1"/>
            <a:chExt cx="2868028" cy="5040560"/>
          </a:xfrm>
        </p:grpSpPr>
        <p:sp>
          <p:nvSpPr>
            <p:cNvPr id="5" name="Flowchart: Manual Operation 4"/>
            <p:cNvSpPr/>
            <p:nvPr/>
          </p:nvSpPr>
          <p:spPr>
            <a:xfrm rot="16200000">
              <a:off x="5081098" y="1086265"/>
              <a:ext cx="5040560" cy="2868028"/>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lowchart: Manual Operation 4"/>
            <p:cNvSpPr/>
            <p:nvPr/>
          </p:nvSpPr>
          <p:spPr>
            <a:xfrm>
              <a:off x="6167364" y="1008111"/>
              <a:ext cx="2868028" cy="3024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FF00"/>
                  </a:solidFill>
                </a:rPr>
                <a:t>If dentin is exposed, rather than </a:t>
              </a:r>
              <a:r>
                <a:rPr lang="en-IN" sz="2400" b="1" kern="1200" dirty="0" smtClean="0">
                  <a:solidFill>
                    <a:srgbClr val="FFFF00"/>
                  </a:solidFill>
                </a:rPr>
                <a:t>air-dry </a:t>
              </a:r>
              <a:r>
                <a:rPr lang="en-IN" sz="2400" b="1" kern="1200" dirty="0" smtClean="0">
                  <a:solidFill>
                    <a:srgbClr val="FFFF00"/>
                  </a:solidFill>
                </a:rPr>
                <a:t>the rinsed area, it is better to use a damp cotton pellet, a disposable brush, or a paper tissue to remove the excess water. </a:t>
              </a:r>
              <a:endParaRPr lang="en-IN" sz="2400" b="1" kern="1200" dirty="0">
                <a:solidFill>
                  <a:srgbClr val="FFFF00"/>
                </a:solidFill>
              </a:endParaRPr>
            </a:p>
          </p:txBody>
        </p:sp>
      </p:grpSp>
    </p:spTree>
    <p:extLst>
      <p:ext uri="{BB962C8B-B14F-4D97-AF65-F5344CB8AC3E}">
        <p14:creationId xmlns:p14="http://schemas.microsoft.com/office/powerpoint/2010/main" xmlns="" val="3588545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541006890"/>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82285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a:bodyPr>
          <a:lstStyle/>
          <a:p>
            <a:pPr>
              <a:buNone/>
            </a:pPr>
            <a:r>
              <a:rPr lang="en-IN" dirty="0" smtClean="0">
                <a:latin typeface="Constantia" pitchFamily="18" charset="0"/>
              </a:rPr>
              <a:t>2. Matrix Application. </a:t>
            </a:r>
          </a:p>
          <a:p>
            <a:r>
              <a:rPr lang="en-IN" dirty="0" smtClean="0">
                <a:latin typeface="Constantia" pitchFamily="18" charset="0"/>
              </a:rPr>
              <a:t>The matrix is usually applied and stabilized by a wedge (and compound if necessary) before application of the enamel/ dentin etchant, primer, and bonding adhesive (the bonding system).</a:t>
            </a:r>
          </a:p>
          <a:p>
            <a:r>
              <a:rPr lang="en-IN" dirty="0" smtClean="0">
                <a:latin typeface="Constantia" pitchFamily="18" charset="0"/>
              </a:rPr>
              <a:t> A matrix for the proximal surface of an anterior tooth should be made of a thin material, such as polyester or metal, that can be easily contoured.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2800" dirty="0">
                <a:latin typeface="Constantia" pitchFamily="18" charset="0"/>
              </a:rPr>
              <a:t>There are two main types of matrices: </a:t>
            </a:r>
          </a:p>
          <a:p>
            <a:pPr lvl="1">
              <a:buNone/>
            </a:pPr>
            <a:r>
              <a:rPr lang="en-IN" sz="2800" dirty="0">
                <a:latin typeface="Constantia" pitchFamily="18" charset="0"/>
              </a:rPr>
              <a:t>(1) a clear polyester strip matrix and</a:t>
            </a:r>
          </a:p>
          <a:p>
            <a:pPr lvl="1">
              <a:buNone/>
            </a:pPr>
            <a:r>
              <a:rPr lang="en-IN" sz="2800" dirty="0">
                <a:latin typeface="Constantia" pitchFamily="18" charset="0"/>
              </a:rPr>
              <a:t>(2) a compound-supported metal matrix</a:t>
            </a:r>
            <a:r>
              <a:rPr lang="en-IN" sz="2800" dirty="0" smtClean="0">
                <a:latin typeface="Constantia" pitchFamily="18" charset="0"/>
              </a:rPr>
              <a:t>.</a:t>
            </a:r>
          </a:p>
          <a:p>
            <a:pPr lvl="1">
              <a:buNone/>
            </a:pPr>
            <a:endParaRPr lang="en-IN" sz="2800" dirty="0">
              <a:latin typeface="Constantia" pitchFamily="18" charset="0"/>
            </a:endParaRPr>
          </a:p>
          <a:p>
            <a:pPr marL="457200" lvl="1" indent="0">
              <a:buNone/>
            </a:pPr>
            <a:r>
              <a:rPr lang="en-IN" sz="2800" dirty="0">
                <a:latin typeface="Constantia" pitchFamily="18" charset="0"/>
              </a:rPr>
              <a:t>A properly contoured polyester strip matrix is used for most Class III and Class IV preparations. </a:t>
            </a:r>
          </a:p>
          <a:p>
            <a:pPr lvl="1">
              <a:buNone/>
            </a:pPr>
            <a:endParaRPr lang="en-IN" dirty="0"/>
          </a:p>
          <a:p>
            <a:endParaRPr lang="en-IN" dirty="0"/>
          </a:p>
        </p:txBody>
      </p:sp>
    </p:spTree>
    <p:extLst>
      <p:ext uri="{BB962C8B-B14F-4D97-AF65-F5344CB8AC3E}">
        <p14:creationId xmlns:p14="http://schemas.microsoft.com/office/powerpoint/2010/main" xmlns="" val="4045387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4525963"/>
          </a:xfrm>
        </p:spPr>
        <p:txBody>
          <a:bodyPr>
            <a:normAutofit/>
          </a:bodyPr>
          <a:lstStyle/>
          <a:p>
            <a:r>
              <a:rPr lang="en-IN" dirty="0" smtClean="0">
                <a:latin typeface="Constantia" pitchFamily="18" charset="0"/>
              </a:rPr>
              <a:t>Because the proximal surface of a tooth is usually convex </a:t>
            </a:r>
            <a:r>
              <a:rPr lang="en-IN" dirty="0" err="1" smtClean="0">
                <a:latin typeface="Constantia" pitchFamily="18" charset="0"/>
              </a:rPr>
              <a:t>incisogingivally</a:t>
            </a:r>
            <a:r>
              <a:rPr lang="en-IN" dirty="0" smtClean="0">
                <a:latin typeface="Constantia" pitchFamily="18" charset="0"/>
              </a:rPr>
              <a:t> and the strip may be flat, it is necessary to shape the strip to conform with the desired tooth contour. </a:t>
            </a:r>
          </a:p>
          <a:p>
            <a:r>
              <a:rPr lang="en-IN" dirty="0" smtClean="0">
                <a:latin typeface="Constantia" pitchFamily="18" charset="0"/>
              </a:rPr>
              <a:t>One</a:t>
            </a:r>
            <a:r>
              <a:rPr lang="en-IN" dirty="0">
                <a:latin typeface="Constantia" pitchFamily="18" charset="0"/>
              </a:rPr>
              <a:t> </a:t>
            </a:r>
            <a:r>
              <a:rPr lang="en-IN" dirty="0" smtClean="0">
                <a:latin typeface="Constantia" pitchFamily="18" charset="0"/>
              </a:rPr>
              <a:t>way to contour a polyester strip is by drawing it across a hard, round object such as the rounded, back end of operating pliers. </a:t>
            </a:r>
          </a:p>
        </p:txBody>
      </p:sp>
      <p:pic>
        <p:nvPicPr>
          <p:cNvPr id="10242" name="Picture 2"/>
          <p:cNvPicPr>
            <a:picLocks noChangeAspect="1" noChangeArrowheads="1"/>
          </p:cNvPicPr>
          <p:nvPr/>
        </p:nvPicPr>
        <p:blipFill>
          <a:blip r:embed="rId2"/>
          <a:srcRect/>
          <a:stretch>
            <a:fillRect/>
          </a:stretch>
        </p:blipFill>
        <p:spPr bwMode="auto">
          <a:xfrm>
            <a:off x="2339752" y="3571877"/>
            <a:ext cx="4032448"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58204" cy="5857916"/>
          </a:xfrm>
        </p:spPr>
        <p:txBody>
          <a:bodyPr>
            <a:normAutofit/>
          </a:bodyPr>
          <a:lstStyle/>
          <a:p>
            <a:r>
              <a:rPr lang="en-IN" dirty="0" smtClean="0">
                <a:latin typeface="Constantia" pitchFamily="18" charset="0"/>
              </a:rPr>
              <a:t>A wedge is needed at the gingival margin to:</a:t>
            </a:r>
          </a:p>
          <a:p>
            <a:pPr lvl="1">
              <a:buNone/>
            </a:pPr>
            <a:r>
              <a:rPr lang="en-IN" dirty="0" smtClean="0">
                <a:latin typeface="Constantia" pitchFamily="18" charset="0"/>
              </a:rPr>
              <a:t> (1) help hold the strip in position, </a:t>
            </a:r>
          </a:p>
          <a:p>
            <a:pPr lvl="1">
              <a:buNone/>
            </a:pPr>
            <a:r>
              <a:rPr lang="en-IN" dirty="0">
                <a:latin typeface="Constantia" pitchFamily="18" charset="0"/>
              </a:rPr>
              <a:t> </a:t>
            </a:r>
            <a:r>
              <a:rPr lang="en-IN" dirty="0" smtClean="0">
                <a:latin typeface="Constantia" pitchFamily="18" charset="0"/>
              </a:rPr>
              <a:t>(2) provide slight separation of the teeth, </a:t>
            </a:r>
          </a:p>
          <a:p>
            <a:pPr lvl="1">
              <a:buNone/>
            </a:pPr>
            <a:r>
              <a:rPr lang="en-IN" dirty="0" smtClean="0">
                <a:latin typeface="Constantia" pitchFamily="18" charset="0"/>
              </a:rPr>
              <a:t> (3) help prevent a gingival overhang of the composite material. </a:t>
            </a:r>
          </a:p>
          <a:p>
            <a:pPr marL="342900" lvl="1" indent="-342900">
              <a:buFont typeface="Arial" pitchFamily="34" charset="0"/>
              <a:buChar char="•"/>
            </a:pPr>
            <a:r>
              <a:rPr lang="en-IN" dirty="0" smtClean="0">
                <a:latin typeface="Constantia" pitchFamily="18" charset="0"/>
              </a:rPr>
              <a:t>A wedge is required when all of the proximal contact is involved because the wedge must separate the teeth sufficiently to compensate for the thickness of the matrix if the completed restoration is to properly contact the adjacent tooth.</a:t>
            </a:r>
          </a:p>
          <a:p>
            <a:pPr>
              <a:buNone/>
            </a:pPr>
            <a:endParaRPr lang="en-IN"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a:latin typeface="Constantia" pitchFamily="18" charset="0"/>
              </a:rPr>
              <a:t>3.Inserting and Curing the </a:t>
            </a:r>
            <a:r>
              <a:rPr lang="en-IN" dirty="0" smtClean="0">
                <a:latin typeface="Constantia" pitchFamily="18" charset="0"/>
              </a:rPr>
              <a:t>Composite</a:t>
            </a:r>
          </a:p>
          <a:p>
            <a:pPr>
              <a:buNone/>
            </a:pPr>
            <a:endParaRPr lang="en-IN" dirty="0">
              <a:latin typeface="Constantia" pitchFamily="18" charset="0"/>
            </a:endParaRPr>
          </a:p>
          <a:p>
            <a:pPr>
              <a:buNone/>
            </a:pPr>
            <a:r>
              <a:rPr lang="en-IN" dirty="0">
                <a:latin typeface="Constantia" pitchFamily="18" charset="0"/>
              </a:rPr>
              <a:t>4. Contouring and Polishing the Composite</a:t>
            </a:r>
          </a:p>
          <a:p>
            <a:pPr>
              <a:buNone/>
            </a:pPr>
            <a:endParaRPr lang="en-IN" dirty="0"/>
          </a:p>
          <a:p>
            <a:endParaRPr lang="en-IN" dirty="0"/>
          </a:p>
        </p:txBody>
      </p:sp>
    </p:spTree>
    <p:extLst>
      <p:ext uri="{BB962C8B-B14F-4D97-AF65-F5344CB8AC3E}">
        <p14:creationId xmlns:p14="http://schemas.microsoft.com/office/powerpoint/2010/main" xmlns="" val="1906796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44824"/>
            <a:ext cx="7725544" cy="4237931"/>
          </a:xfrm>
        </p:spPr>
        <p:txBody>
          <a:bodyPr/>
          <a:lstStyle/>
          <a:p>
            <a:pPr marL="0" indent="0">
              <a:buNone/>
            </a:pPr>
            <a:r>
              <a:rPr lang="en-IN" dirty="0" smtClean="0">
                <a:latin typeface="Constantia" pitchFamily="18" charset="0"/>
              </a:rPr>
              <a:t>Keynote points</a:t>
            </a:r>
          </a:p>
          <a:p>
            <a:r>
              <a:rPr lang="en-IN" dirty="0" smtClean="0">
                <a:latin typeface="Constantia" pitchFamily="18" charset="0"/>
              </a:rPr>
              <a:t>Definition of class III cavity preparation</a:t>
            </a:r>
          </a:p>
          <a:p>
            <a:r>
              <a:rPr lang="en-IN" dirty="0" smtClean="0">
                <a:latin typeface="Constantia" pitchFamily="18" charset="0"/>
              </a:rPr>
              <a:t>Types of cavity preparation</a:t>
            </a:r>
          </a:p>
          <a:p>
            <a:r>
              <a:rPr lang="en-IN" dirty="0" smtClean="0">
                <a:latin typeface="Constantia" pitchFamily="18" charset="0"/>
              </a:rPr>
              <a:t>Restoration technique</a:t>
            </a:r>
            <a:endParaRPr lang="en-IN" dirty="0">
              <a:latin typeface="Constantia" pitchFamily="18" charset="0"/>
            </a:endParaRPr>
          </a:p>
        </p:txBody>
      </p:sp>
      <p:sp>
        <p:nvSpPr>
          <p:cNvPr id="2" name="Title 1"/>
          <p:cNvSpPr>
            <a:spLocks noGrp="1"/>
          </p:cNvSpPr>
          <p:nvPr>
            <p:ph type="title"/>
          </p:nvPr>
        </p:nvSpPr>
        <p:spPr/>
        <p:txBody>
          <a:bodyPr/>
          <a:lstStyle/>
          <a:p>
            <a:r>
              <a:rPr lang="en-IN" b="1" u="sng" dirty="0" smtClean="0"/>
              <a:t>SUMMARY</a:t>
            </a:r>
            <a:endParaRPr lang="en-IN" b="1" u="sng" dirty="0"/>
          </a:p>
        </p:txBody>
      </p:sp>
    </p:spTree>
    <p:extLst>
      <p:ext uri="{BB962C8B-B14F-4D97-AF65-F5344CB8AC3E}">
        <p14:creationId xmlns:p14="http://schemas.microsoft.com/office/powerpoint/2010/main" xmlns="" val="30720771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err="1">
                <a:latin typeface="Constantia" pitchFamily="18" charset="0"/>
              </a:rPr>
              <a:t>Sturdevant’s</a:t>
            </a:r>
            <a:r>
              <a:rPr lang="en-IN" dirty="0">
                <a:latin typeface="Constantia" pitchFamily="18" charset="0"/>
              </a:rPr>
              <a:t> Art &amp; Science of Operative </a:t>
            </a:r>
            <a:r>
              <a:rPr lang="en-IN" dirty="0" smtClean="0">
                <a:latin typeface="Constantia" pitchFamily="18" charset="0"/>
              </a:rPr>
              <a:t>Dentistry</a:t>
            </a:r>
          </a:p>
          <a:p>
            <a:pPr marL="0" indent="0">
              <a:buNone/>
            </a:pPr>
            <a:endParaRPr lang="en-IN" dirty="0"/>
          </a:p>
        </p:txBody>
      </p:sp>
      <p:sp>
        <p:nvSpPr>
          <p:cNvPr id="2" name="Title 1"/>
          <p:cNvSpPr>
            <a:spLocks noGrp="1"/>
          </p:cNvSpPr>
          <p:nvPr>
            <p:ph type="title"/>
          </p:nvPr>
        </p:nvSpPr>
        <p:spPr/>
        <p:txBody>
          <a:bodyPr/>
          <a:lstStyle/>
          <a:p>
            <a:r>
              <a:rPr lang="en-IN" b="1" u="sng" dirty="0" smtClean="0"/>
              <a:t>REFERENCES</a:t>
            </a:r>
            <a:endParaRPr lang="en-IN" b="1" u="sng" dirty="0"/>
          </a:p>
        </p:txBody>
      </p:sp>
    </p:spTree>
    <p:extLst>
      <p:ext uri="{BB962C8B-B14F-4D97-AF65-F5344CB8AC3E}">
        <p14:creationId xmlns:p14="http://schemas.microsoft.com/office/powerpoint/2010/main" xmlns="" val="303378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80000"/>
              </a:lnSpc>
              <a:buNone/>
            </a:pPr>
            <a:r>
              <a:rPr lang="en-US" sz="2800" dirty="0" smtClean="0">
                <a:latin typeface="Constantia" pitchFamily="18" charset="0"/>
                <a:cs typeface="Arial" charset="0"/>
              </a:rPr>
              <a:t>a. Esthetic.</a:t>
            </a:r>
          </a:p>
          <a:p>
            <a:pPr>
              <a:lnSpc>
                <a:spcPct val="80000"/>
              </a:lnSpc>
              <a:buNone/>
            </a:pPr>
            <a:r>
              <a:rPr lang="en-US" sz="2800" dirty="0" smtClean="0">
                <a:latin typeface="Constantia" pitchFamily="18" charset="0"/>
                <a:cs typeface="Arial" charset="0"/>
              </a:rPr>
              <a:t>b. Conservative tooth structure removal.</a:t>
            </a:r>
          </a:p>
          <a:p>
            <a:pPr>
              <a:lnSpc>
                <a:spcPct val="80000"/>
              </a:lnSpc>
              <a:buNone/>
            </a:pPr>
            <a:r>
              <a:rPr lang="en-US" sz="2800" dirty="0" smtClean="0">
                <a:latin typeface="Constantia" pitchFamily="18" charset="0"/>
                <a:cs typeface="Arial" charset="0"/>
              </a:rPr>
              <a:t>c. Easier, less complex tooth preparation.</a:t>
            </a:r>
          </a:p>
          <a:p>
            <a:pPr>
              <a:lnSpc>
                <a:spcPct val="80000"/>
              </a:lnSpc>
              <a:buNone/>
            </a:pPr>
            <a:r>
              <a:rPr lang="en-US" sz="2800" dirty="0" smtClean="0">
                <a:latin typeface="Constantia" pitchFamily="18" charset="0"/>
                <a:cs typeface="Arial" charset="0"/>
              </a:rPr>
              <a:t>d. Used almost universally</a:t>
            </a:r>
          </a:p>
          <a:p>
            <a:pPr>
              <a:lnSpc>
                <a:spcPct val="80000"/>
              </a:lnSpc>
              <a:buNone/>
            </a:pPr>
            <a:r>
              <a:rPr lang="en-US" sz="2800" dirty="0" smtClean="0">
                <a:latin typeface="Constantia" pitchFamily="18" charset="0"/>
                <a:cs typeface="Arial" charset="0"/>
              </a:rPr>
              <a:t>e. </a:t>
            </a:r>
            <a:r>
              <a:rPr lang="en-US" sz="2800" dirty="0" err="1" smtClean="0">
                <a:latin typeface="Constantia" pitchFamily="18" charset="0"/>
                <a:cs typeface="Arial" charset="0"/>
              </a:rPr>
              <a:t>Insulative</a:t>
            </a:r>
            <a:r>
              <a:rPr lang="en-US" sz="2800" dirty="0" smtClean="0">
                <a:latin typeface="Constantia" pitchFamily="18" charset="0"/>
                <a:cs typeface="Arial" charset="0"/>
              </a:rPr>
              <a:t> (having low thermal conductivity)</a:t>
            </a:r>
          </a:p>
          <a:p>
            <a:pPr>
              <a:lnSpc>
                <a:spcPct val="80000"/>
              </a:lnSpc>
              <a:buNone/>
            </a:pPr>
            <a:r>
              <a:rPr lang="en-US" sz="2800" dirty="0" smtClean="0">
                <a:latin typeface="Constantia" pitchFamily="18" charset="0"/>
                <a:cs typeface="Arial" charset="0"/>
              </a:rPr>
              <a:t>f. Bonding benefits</a:t>
            </a:r>
          </a:p>
          <a:p>
            <a:pPr>
              <a:lnSpc>
                <a:spcPct val="80000"/>
              </a:lnSpc>
              <a:buNone/>
            </a:pPr>
            <a:r>
              <a:rPr lang="en-US" sz="2800" dirty="0" smtClean="0">
                <a:latin typeface="Constantia" pitchFamily="18" charset="0"/>
                <a:cs typeface="Arial" charset="0"/>
              </a:rPr>
              <a:t>   ↓ </a:t>
            </a:r>
            <a:r>
              <a:rPr lang="en-US" sz="2800" dirty="0" err="1" smtClean="0">
                <a:latin typeface="Constantia" pitchFamily="18" charset="0"/>
                <a:cs typeface="Arial" charset="0"/>
              </a:rPr>
              <a:t>microleakage</a:t>
            </a:r>
            <a:r>
              <a:rPr lang="en-US" sz="2800" dirty="0" smtClean="0">
                <a:latin typeface="Constantia" pitchFamily="18" charset="0"/>
                <a:cs typeface="Arial" charset="0"/>
              </a:rPr>
              <a:t>.</a:t>
            </a:r>
          </a:p>
          <a:p>
            <a:pPr>
              <a:lnSpc>
                <a:spcPct val="80000"/>
              </a:lnSpc>
              <a:buNone/>
            </a:pPr>
            <a:r>
              <a:rPr lang="en-US" sz="2800" dirty="0" smtClean="0">
                <a:latin typeface="Constantia" pitchFamily="18" charset="0"/>
                <a:cs typeface="Arial" charset="0"/>
              </a:rPr>
              <a:t>   ↓ recurrent caries.</a:t>
            </a:r>
          </a:p>
          <a:p>
            <a:pPr>
              <a:lnSpc>
                <a:spcPct val="80000"/>
              </a:lnSpc>
              <a:buNone/>
            </a:pPr>
            <a:r>
              <a:rPr lang="en-US" sz="2800" dirty="0" smtClean="0">
                <a:latin typeface="Constantia" pitchFamily="18" charset="0"/>
                <a:cs typeface="Arial" charset="0"/>
              </a:rPr>
              <a:t>   ↓ post operative sensitivity</a:t>
            </a:r>
          </a:p>
          <a:p>
            <a:pPr>
              <a:lnSpc>
                <a:spcPct val="80000"/>
              </a:lnSpc>
              <a:buNone/>
            </a:pPr>
            <a:r>
              <a:rPr lang="en-US" sz="2800" dirty="0" smtClean="0">
                <a:latin typeface="Constantia" pitchFamily="18" charset="0"/>
                <a:cs typeface="Arial" charset="0"/>
              </a:rPr>
              <a:t>   ↑ retention.</a:t>
            </a:r>
          </a:p>
          <a:p>
            <a:pPr>
              <a:lnSpc>
                <a:spcPct val="80000"/>
              </a:lnSpc>
              <a:buNone/>
            </a:pPr>
            <a:r>
              <a:rPr lang="en-US" sz="2800" dirty="0" smtClean="0">
                <a:latin typeface="Constantia" pitchFamily="18" charset="0"/>
                <a:cs typeface="Arial" charset="0"/>
              </a:rPr>
              <a:t>   ↑ strength of the remaining tooth structure.</a:t>
            </a:r>
          </a:p>
          <a:p>
            <a:pPr>
              <a:lnSpc>
                <a:spcPct val="80000"/>
              </a:lnSpc>
              <a:buNone/>
            </a:pPr>
            <a:r>
              <a:rPr lang="en-US" sz="2800" dirty="0" smtClean="0">
                <a:latin typeface="Constantia" pitchFamily="18" charset="0"/>
                <a:cs typeface="Arial" charset="0"/>
              </a:rPr>
              <a:t>g. Repairable</a:t>
            </a:r>
          </a:p>
          <a:p>
            <a:pPr>
              <a:lnSpc>
                <a:spcPct val="80000"/>
              </a:lnSpc>
              <a:buNone/>
            </a:pPr>
            <a:r>
              <a:rPr lang="en-US" sz="2800" dirty="0" smtClean="0">
                <a:latin typeface="Constantia" pitchFamily="18" charset="0"/>
                <a:cs typeface="Arial" charset="0"/>
              </a:rPr>
              <a:t>h. Economics </a:t>
            </a:r>
          </a:p>
          <a:p>
            <a:endParaRPr lang="en-IN" dirty="0"/>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buNone/>
            </a:pPr>
            <a:r>
              <a:rPr lang="en-US" sz="2400" dirty="0" smtClean="0">
                <a:latin typeface="Constantia" pitchFamily="18" charset="0"/>
                <a:cs typeface="Arial" charset="0"/>
              </a:rPr>
              <a:t>a. Material related</a:t>
            </a:r>
          </a:p>
          <a:p>
            <a:pPr marL="990600" lvl="1" indent="-533400"/>
            <a:r>
              <a:rPr lang="en-US" sz="2400" dirty="0" smtClean="0">
                <a:latin typeface="Constantia" pitchFamily="18" charset="0"/>
                <a:cs typeface="Arial" charset="0"/>
              </a:rPr>
              <a:t>Greater localized wear.</a:t>
            </a:r>
          </a:p>
          <a:p>
            <a:pPr marL="990600" lvl="1" indent="-533400"/>
            <a:r>
              <a:rPr lang="en-US" sz="2400" dirty="0" smtClean="0">
                <a:latin typeface="Constantia" pitchFamily="18" charset="0"/>
                <a:cs typeface="Arial" charset="0"/>
              </a:rPr>
              <a:t>Polymerization shrinkage (causes gap formation)</a:t>
            </a:r>
          </a:p>
          <a:p>
            <a:pPr marL="990600" lvl="1" indent="-533400"/>
            <a:r>
              <a:rPr lang="en-US" sz="2400" dirty="0" smtClean="0">
                <a:latin typeface="Constantia" pitchFamily="18" charset="0"/>
                <a:cs typeface="Arial" charset="0"/>
              </a:rPr>
              <a:t>LCTE (28 – 45 </a:t>
            </a:r>
            <a:r>
              <a:rPr lang="en-US" sz="2400" dirty="0" err="1" smtClean="0">
                <a:latin typeface="Constantia" pitchFamily="18" charset="0"/>
                <a:cs typeface="Arial" charset="0"/>
              </a:rPr>
              <a:t>ppm</a:t>
            </a:r>
            <a:r>
              <a:rPr lang="en-US" sz="2400" dirty="0" smtClean="0">
                <a:latin typeface="Constantia" pitchFamily="18" charset="0"/>
                <a:cs typeface="Arial" charset="0"/>
              </a:rPr>
              <a:t>/°c) ( causes marginal percolation)</a:t>
            </a:r>
          </a:p>
          <a:p>
            <a:pPr marL="990600" lvl="1" indent="-533400"/>
            <a:r>
              <a:rPr lang="en-US" sz="2400" dirty="0" smtClean="0">
                <a:latin typeface="Constantia" pitchFamily="18" charset="0"/>
                <a:cs typeface="Arial" charset="0"/>
              </a:rPr>
              <a:t>Biocompatibility of some component.</a:t>
            </a:r>
          </a:p>
          <a:p>
            <a:pPr marL="609600" indent="-609600">
              <a:buNone/>
            </a:pPr>
            <a:r>
              <a:rPr lang="en-US" sz="2400" dirty="0" smtClean="0">
                <a:latin typeface="Constantia" pitchFamily="18" charset="0"/>
                <a:cs typeface="Arial" charset="0"/>
              </a:rPr>
              <a:t>b. require more time to place.</a:t>
            </a:r>
          </a:p>
          <a:p>
            <a:pPr marL="609600" indent="-609600">
              <a:buNone/>
            </a:pPr>
            <a:r>
              <a:rPr lang="en-US" sz="2400" dirty="0" smtClean="0">
                <a:latin typeface="Constantia" pitchFamily="18" charset="0"/>
                <a:cs typeface="Arial" charset="0"/>
              </a:rPr>
              <a:t>c. More technique sensitive .</a:t>
            </a:r>
          </a:p>
          <a:p>
            <a:pPr marL="609600" indent="-609600">
              <a:buNone/>
            </a:pPr>
            <a:r>
              <a:rPr lang="en-US" sz="2400" dirty="0" smtClean="0">
                <a:latin typeface="Constantia" pitchFamily="18" charset="0"/>
                <a:cs typeface="Arial" charset="0"/>
              </a:rPr>
              <a:t>d. More expensive than amalgam restoration.</a:t>
            </a:r>
          </a:p>
          <a:p>
            <a:endParaRPr lang="en-IN" dirty="0"/>
          </a:p>
        </p:txBody>
      </p:sp>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a:blip r:embed="rId6"/>
          <a:srcRect/>
          <a:stretch>
            <a:fillRect/>
          </a:stretch>
        </p:blipFill>
        <p:spPr bwMode="auto">
          <a:xfrm>
            <a:off x="1076325" y="2301081"/>
            <a:ext cx="6991350" cy="288607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1308</TotalTime>
  <Words>3510</Words>
  <Application>Microsoft Office PowerPoint</Application>
  <PresentationFormat>On-screen Show (4:3)</PresentationFormat>
  <Paragraphs>240</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Concourse</vt:lpstr>
      <vt:lpstr>Slide 1</vt:lpstr>
      <vt:lpstr>OBJECTIVES</vt:lpstr>
      <vt:lpstr>CONTENTS</vt:lpstr>
      <vt:lpstr>Slide 4</vt:lpstr>
      <vt:lpstr>Slide 5</vt:lpstr>
      <vt:lpstr>Slide 6</vt:lpstr>
      <vt:lpstr>Slide 7</vt:lpstr>
      <vt:lpstr>Slide 8</vt:lpstr>
      <vt:lpstr>Slide 9</vt:lpstr>
      <vt:lpstr>Slide 10</vt:lpstr>
      <vt:lpstr>Slide 11</vt:lpstr>
      <vt:lpstr>Slide 12</vt:lpstr>
      <vt:lpstr>Slide 13</vt:lpstr>
      <vt:lpstr>TOOTH PREPARATION</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 Etching, Priming, and Placing Adhesive </vt:lpstr>
      <vt:lpstr>Slide 60</vt:lpstr>
      <vt:lpstr>Slide 61</vt:lpstr>
      <vt:lpstr>Slide 62</vt:lpstr>
      <vt:lpstr>Slide 63</vt:lpstr>
      <vt:lpstr>Slide 64</vt:lpstr>
      <vt:lpstr>Slide 65</vt:lpstr>
      <vt:lpstr>Slide 66</vt:lpstr>
      <vt:lpstr>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III COMPOSITE RESTORATIONS</dc:title>
  <dc:creator>college</dc:creator>
  <cp:lastModifiedBy>Sony</cp:lastModifiedBy>
  <cp:revision>132</cp:revision>
  <dcterms:created xsi:type="dcterms:W3CDTF">2014-05-04T04:26:04Z</dcterms:created>
  <dcterms:modified xsi:type="dcterms:W3CDTF">2017-01-13T16:01:45Z</dcterms:modified>
</cp:coreProperties>
</file>