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9" r:id="rId4"/>
    <p:sldId id="266" r:id="rId5"/>
    <p:sldId id="267" r:id="rId6"/>
    <p:sldId id="268" r:id="rId7"/>
    <p:sldId id="269" r:id="rId8"/>
    <p:sldId id="270" r:id="rId9"/>
    <p:sldId id="271" r:id="rId10"/>
    <p:sldId id="260" r:id="rId11"/>
    <p:sldId id="261" r:id="rId12"/>
    <p:sldId id="262" r:id="rId13"/>
    <p:sldId id="263" r:id="rId14"/>
    <p:sldId id="264" r:id="rId15"/>
    <p:sldId id="274" r:id="rId16"/>
    <p:sldId id="275" r:id="rId17"/>
    <p:sldId id="276" r:id="rId18"/>
    <p:sldId id="277" r:id="rId19"/>
    <p:sldId id="278" r:id="rId20"/>
    <p:sldId id="279" r:id="rId21"/>
    <p:sldId id="296" r:id="rId22"/>
    <p:sldId id="297" r:id="rId23"/>
    <p:sldId id="298" r:id="rId24"/>
    <p:sldId id="299" r:id="rId25"/>
    <p:sldId id="300" r:id="rId26"/>
    <p:sldId id="272" r:id="rId27"/>
    <p:sldId id="273" r:id="rId28"/>
    <p:sldId id="280" r:id="rId29"/>
    <p:sldId id="281" r:id="rId30"/>
    <p:sldId id="282" r:id="rId31"/>
    <p:sldId id="283" r:id="rId32"/>
    <p:sldId id="284" r:id="rId33"/>
    <p:sldId id="285" r:id="rId34"/>
    <p:sldId id="286" r:id="rId35"/>
    <p:sldId id="294" r:id="rId36"/>
    <p:sldId id="302" r:id="rId37"/>
    <p:sldId id="303" r:id="rId38"/>
    <p:sldId id="304" r:id="rId39"/>
    <p:sldId id="306" r:id="rId40"/>
    <p:sldId id="307" r:id="rId41"/>
    <p:sldId id="305" r:id="rId42"/>
    <p:sldId id="287" r:id="rId43"/>
    <p:sldId id="288" r:id="rId44"/>
    <p:sldId id="292" r:id="rId45"/>
    <p:sldId id="293" r:id="rId46"/>
    <p:sldId id="289" r:id="rId47"/>
    <p:sldId id="291" r:id="rId48"/>
    <p:sldId id="290" r:id="rId49"/>
    <p:sldId id="295" r:id="rId50"/>
    <p:sldId id="3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E0C60-CFF1-429A-8ED1-D1334C231E7F}" type="datetimeFigureOut">
              <a:rPr lang="en-US" smtClean="0"/>
              <a:t>6/18/2016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346C5-6842-41EC-A946-8AC09FDAA3F0}" type="slidenum">
              <a:rPr lang="en-US" smtClean="0"/>
              <a:t>‹#›</a:t>
            </a:fld>
            <a:endParaRPr lang="en-US"/>
          </a:p>
        </p:txBody>
      </p:sp>
    </p:spTree>
    <p:extLst>
      <p:ext uri="{BB962C8B-B14F-4D97-AF65-F5344CB8AC3E}">
        <p14:creationId xmlns:p14="http://schemas.microsoft.com/office/powerpoint/2010/main" val="404892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DR.SHATHA AL-RUSHOUD    </a:t>
            </a: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591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DR.SHATHA AL-RUSHOUD    </a:t>
            </a: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158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DR.SHATHA AL-RUSHOUD    </a:t>
            </a: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006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E81B8-47B3-45B3-B1D9-359567684DEE}"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17973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E81B8-47B3-45B3-B1D9-359567684DEE}"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256585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E81B8-47B3-45B3-B1D9-359567684DEE}"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411848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E81B8-47B3-45B3-B1D9-359567684DEE}"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326605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E81B8-47B3-45B3-B1D9-359567684DEE}"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24364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E81B8-47B3-45B3-B1D9-359567684DEE}" type="datetimeFigureOut">
              <a:rPr lang="en-US" smtClean="0"/>
              <a:t>6/18/2016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50321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E81B8-47B3-45B3-B1D9-359567684DEE}" type="datetimeFigureOut">
              <a:rPr lang="en-US" smtClean="0"/>
              <a:t>6/18/2016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189776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E81B8-47B3-45B3-B1D9-359567684DEE}" type="datetimeFigureOut">
              <a:rPr lang="en-US" smtClean="0"/>
              <a:t>6/18/2016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238180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E81B8-47B3-45B3-B1D9-359567684DEE}" type="datetimeFigureOut">
              <a:rPr lang="en-US" smtClean="0"/>
              <a:t>6/18/2016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73934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E81B8-47B3-45B3-B1D9-359567684DEE}" type="datetimeFigureOut">
              <a:rPr lang="en-US" smtClean="0"/>
              <a:t>6/18/2016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210132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E81B8-47B3-45B3-B1D9-359567684DEE}" type="datetimeFigureOut">
              <a:rPr lang="en-US" smtClean="0"/>
              <a:t>6/18/2016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7FD66-6483-41A0-8B34-0DB85F888CF2}" type="slidenum">
              <a:rPr lang="en-US" smtClean="0"/>
              <a:t>‹#›</a:t>
            </a:fld>
            <a:endParaRPr lang="en-US"/>
          </a:p>
        </p:txBody>
      </p:sp>
    </p:spTree>
    <p:extLst>
      <p:ext uri="{BB962C8B-B14F-4D97-AF65-F5344CB8AC3E}">
        <p14:creationId xmlns:p14="http://schemas.microsoft.com/office/powerpoint/2010/main" val="162211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E81B8-47B3-45B3-B1D9-359567684DEE}" type="datetimeFigureOut">
              <a:rPr lang="en-US" smtClean="0"/>
              <a:t>6/18/2016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7FD66-6483-41A0-8B34-0DB85F888CF2}" type="slidenum">
              <a:rPr lang="en-US" smtClean="0"/>
              <a:t>‹#›</a:t>
            </a:fld>
            <a:endParaRPr lang="en-US"/>
          </a:p>
        </p:txBody>
      </p:sp>
    </p:spTree>
    <p:extLst>
      <p:ext uri="{BB962C8B-B14F-4D97-AF65-F5344CB8AC3E}">
        <p14:creationId xmlns:p14="http://schemas.microsoft.com/office/powerpoint/2010/main" val="35617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Cavity Preparation for Composites</a:t>
            </a:r>
            <a:endParaRPr lang="en-US" b="1" u="sng" dirty="0"/>
          </a:p>
        </p:txBody>
      </p:sp>
      <p:sp>
        <p:nvSpPr>
          <p:cNvPr id="3" name="Subtitle 2"/>
          <p:cNvSpPr>
            <a:spLocks noGrp="1"/>
          </p:cNvSpPr>
          <p:nvPr>
            <p:ph type="subTitle" idx="1"/>
          </p:nvPr>
        </p:nvSpPr>
        <p:spPr/>
        <p:txBody>
          <a:bodyPr>
            <a:normAutofit/>
          </a:bodyPr>
          <a:lstStyle/>
          <a:p>
            <a:endParaRPr lang="en-US" dirty="0" smtClean="0"/>
          </a:p>
          <a:p>
            <a:pPr lvl="1"/>
            <a:r>
              <a:rPr lang="en-US" dirty="0" smtClean="0"/>
              <a:t>							Dr Suhrab Singh</a:t>
            </a:r>
          </a:p>
          <a:p>
            <a:pPr lvl="1"/>
            <a:r>
              <a:rPr lang="en-US" dirty="0" smtClean="0"/>
              <a:t>							Assistant Professor</a:t>
            </a:r>
          </a:p>
          <a:p>
            <a:pPr lvl="1"/>
            <a:r>
              <a:rPr lang="en-US" dirty="0" smtClean="0"/>
              <a:t>							Dept. Of Endodontics</a:t>
            </a:r>
            <a:endParaRPr lang="en-US" dirty="0"/>
          </a:p>
        </p:txBody>
      </p:sp>
    </p:spTree>
    <p:extLst>
      <p:ext uri="{BB962C8B-B14F-4D97-AF65-F5344CB8AC3E}">
        <p14:creationId xmlns:p14="http://schemas.microsoft.com/office/powerpoint/2010/main" val="1322411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596" y="922456"/>
            <a:ext cx="8501106" cy="4524315"/>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rPr>
              <a:t>OBJECTIVES OF CAVITY PREPARATION</a:t>
            </a:r>
          </a:p>
          <a:p>
            <a:pPr algn="just"/>
            <a:endParaRPr lang="en-US" sz="2800" dirty="0"/>
          </a:p>
          <a:p>
            <a:pPr algn="just"/>
            <a:r>
              <a:rPr lang="en-US" sz="2800" dirty="0"/>
              <a:t>• To remove diseased tissue as necessary and at the same time provides the protection to the pulp.</a:t>
            </a:r>
          </a:p>
          <a:p>
            <a:pPr algn="just"/>
            <a:r>
              <a:rPr lang="en-US" sz="2800" dirty="0"/>
              <a:t>• To locate the margins of the restoration as conservative as possible.</a:t>
            </a:r>
          </a:p>
          <a:p>
            <a:pPr algn="just"/>
            <a:r>
              <a:rPr lang="en-US" sz="2800" dirty="0"/>
              <a:t>• To ensure the cavity form, it should not be under the force of mastication of the tooth.</a:t>
            </a:r>
          </a:p>
          <a:p>
            <a:pPr algn="just"/>
            <a:r>
              <a:rPr lang="en-US" sz="2800" dirty="0"/>
              <a:t>• To allow the functional  placement of the restorative material.</a:t>
            </a:r>
          </a:p>
        </p:txBody>
      </p:sp>
      <p:sp>
        <p:nvSpPr>
          <p:cNvPr id="3" name="Slide Number Placeholder 2"/>
          <p:cNvSpPr>
            <a:spLocks noGrp="1"/>
          </p:cNvSpPr>
          <p:nvPr>
            <p:ph type="sldNum" sz="quarter" idx="12"/>
          </p:nvPr>
        </p:nvSpPr>
        <p:spPr/>
        <p:txBody>
          <a:bodyPr/>
          <a:lstStyle/>
          <a:p>
            <a:fld id="{FE8FBE87-5FDD-41B5-B16F-397C95B5F7BF}" type="slidenum">
              <a:rPr lang="en-US" smtClean="0"/>
              <a:pPr/>
              <a:t>10</a:t>
            </a:fld>
            <a:endParaRPr lang="en-US"/>
          </a:p>
        </p:txBody>
      </p:sp>
    </p:spTree>
    <p:extLst>
      <p:ext uri="{BB962C8B-B14F-4D97-AF65-F5344CB8AC3E}">
        <p14:creationId xmlns:p14="http://schemas.microsoft.com/office/powerpoint/2010/main" val="14825014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57232"/>
            <a:ext cx="8858280" cy="4339650"/>
          </a:xfrm>
          <a:prstGeom prst="rect">
            <a:avLst/>
          </a:prstGeom>
        </p:spPr>
        <p:txBody>
          <a:bodyPr wrap="square">
            <a:spAutoFit/>
          </a:bodyPr>
          <a:lstStyle/>
          <a:p>
            <a:pPr algn="ctr"/>
            <a:endParaRPr lang="en-US" sz="3600" b="1" dirty="0">
              <a:solidFill>
                <a:srgbClr val="FF0000"/>
              </a:solidFill>
              <a:effectLst>
                <a:outerShdw blurRad="38100" dist="38100" dir="2700000" algn="tl">
                  <a:srgbClr val="000000">
                    <a:alpha val="43137"/>
                  </a:srgbClr>
                </a:outerShdw>
              </a:effectLst>
            </a:endParaRPr>
          </a:p>
          <a:p>
            <a:pPr algn="ctr"/>
            <a:r>
              <a:rPr lang="en-US" sz="3600" b="1" dirty="0">
                <a:solidFill>
                  <a:srgbClr val="FF0000"/>
                </a:solidFill>
                <a:effectLst>
                  <a:outerShdw blurRad="38100" dist="38100" dir="2700000" algn="tl">
                    <a:srgbClr val="000000">
                      <a:alpha val="43137"/>
                    </a:srgbClr>
                  </a:outerShdw>
                </a:effectLst>
              </a:rPr>
              <a:t> PRINCIPLES OF CAVITY PREPARATION</a:t>
            </a:r>
          </a:p>
          <a:p>
            <a:pPr algn="ctr"/>
            <a:endParaRPr lang="en-US" sz="3600" b="1" dirty="0">
              <a:solidFill>
                <a:srgbClr val="FF0000"/>
              </a:solidFill>
              <a:effectLst>
                <a:outerShdw blurRad="38100" dist="38100" dir="2700000" algn="tl">
                  <a:srgbClr val="000000">
                    <a:alpha val="43137"/>
                  </a:srgbClr>
                </a:outerShdw>
              </a:effectLst>
            </a:endParaRPr>
          </a:p>
          <a:p>
            <a:pPr lvl="1">
              <a:buFont typeface="Arial" pitchFamily="34" charset="0"/>
              <a:buChar char="•"/>
            </a:pPr>
            <a:r>
              <a:rPr lang="en-US" sz="2800" dirty="0"/>
              <a:t>Gain access to caries.</a:t>
            </a:r>
          </a:p>
          <a:p>
            <a:pPr lvl="1">
              <a:buFont typeface="Arial" pitchFamily="34" charset="0"/>
              <a:buChar char="•"/>
            </a:pPr>
            <a:r>
              <a:rPr lang="en-US" sz="2800" dirty="0"/>
              <a:t>Removal of all carious lesions.</a:t>
            </a:r>
          </a:p>
          <a:p>
            <a:pPr lvl="1">
              <a:buFont typeface="Arial" pitchFamily="34" charset="0"/>
              <a:buChar char="•"/>
            </a:pPr>
            <a:r>
              <a:rPr lang="en-US" sz="2800" dirty="0"/>
              <a:t>Cut away all significantly unsupported enamel.</a:t>
            </a:r>
          </a:p>
          <a:p>
            <a:pPr lvl="1">
              <a:buFont typeface="Arial" pitchFamily="34" charset="0"/>
              <a:buChar char="•"/>
            </a:pPr>
            <a:r>
              <a:rPr lang="en-US" sz="2800" dirty="0"/>
              <a:t>Extended margins so that they are accessible for instrumentation and Cleaning.</a:t>
            </a:r>
          </a:p>
          <a:p>
            <a:endParaRPr lang="en-US" sz="2800" dirty="0"/>
          </a:p>
        </p:txBody>
      </p:sp>
      <p:sp>
        <p:nvSpPr>
          <p:cNvPr id="3" name="Slide Number Placeholder 2"/>
          <p:cNvSpPr>
            <a:spLocks noGrp="1"/>
          </p:cNvSpPr>
          <p:nvPr>
            <p:ph type="sldNum" sz="quarter" idx="12"/>
          </p:nvPr>
        </p:nvSpPr>
        <p:spPr/>
        <p:txBody>
          <a:bodyPr/>
          <a:lstStyle/>
          <a:p>
            <a:fld id="{FE8FBE87-5FDD-41B5-B16F-397C95B5F7BF}" type="slidenum">
              <a:rPr lang="en-US" smtClean="0"/>
              <a:pPr/>
              <a:t>11</a:t>
            </a:fld>
            <a:endParaRPr lang="en-US"/>
          </a:p>
        </p:txBody>
      </p:sp>
    </p:spTree>
    <p:extLst>
      <p:ext uri="{BB962C8B-B14F-4D97-AF65-F5344CB8AC3E}">
        <p14:creationId xmlns:p14="http://schemas.microsoft.com/office/powerpoint/2010/main" val="202249555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38314" y="1299410"/>
            <a:ext cx="857252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tabLst>
                <a:tab pos="457200" algn="l"/>
              </a:tabLst>
            </a:pPr>
            <a:r>
              <a:rPr lang="en-US" sz="3600" b="1" dirty="0">
                <a:effectLst>
                  <a:outerShdw blurRad="38100" dist="38100" dir="2700000" algn="tl">
                    <a:srgbClr val="000000">
                      <a:alpha val="43137"/>
                    </a:srgbClr>
                  </a:outerShdw>
                </a:effectLst>
                <a:ea typeface="Times New Roman" pitchFamily="18" charset="0"/>
                <a:cs typeface="Arial" pitchFamily="34" charset="0"/>
              </a:rPr>
              <a:t>DESIGN AND PREPARATION OF </a:t>
            </a:r>
            <a:r>
              <a:rPr lang="en-US" sz="3600" b="1" dirty="0" smtClean="0">
                <a:effectLst>
                  <a:outerShdw blurRad="38100" dist="38100" dir="2700000" algn="tl">
                    <a:srgbClr val="000000">
                      <a:alpha val="43137"/>
                    </a:srgbClr>
                  </a:outerShdw>
                </a:effectLst>
                <a:ea typeface="Times New Roman" pitchFamily="18" charset="0"/>
                <a:cs typeface="Arial" pitchFamily="34" charset="0"/>
              </a:rPr>
              <a:t>CAVITIES</a:t>
            </a:r>
          </a:p>
          <a:p>
            <a:pPr indent="457200" algn="ctr" fontAlgn="base">
              <a:spcBef>
                <a:spcPct val="0"/>
              </a:spcBef>
              <a:spcAft>
                <a:spcPct val="0"/>
              </a:spcAft>
              <a:tabLst>
                <a:tab pos="457200" algn="l"/>
              </a:tabLst>
            </a:pPr>
            <a:r>
              <a:rPr lang="en-US" sz="3600" b="1" dirty="0" smtClean="0">
                <a:effectLst>
                  <a:outerShdw blurRad="38100" dist="38100" dir="2700000" algn="tl">
                    <a:srgbClr val="000000">
                      <a:alpha val="43137"/>
                    </a:srgbClr>
                  </a:outerShdw>
                </a:effectLst>
                <a:ea typeface="Times New Roman" pitchFamily="18" charset="0"/>
                <a:cs typeface="Arial" pitchFamily="34" charset="0"/>
              </a:rPr>
              <a:t> </a:t>
            </a:r>
            <a:endParaRPr lang="en-US" sz="3600" b="1" dirty="0">
              <a:effectLst>
                <a:outerShdw blurRad="38100" dist="38100" dir="2700000" algn="tl">
                  <a:srgbClr val="000000">
                    <a:alpha val="43137"/>
                  </a:srgbClr>
                </a:outerShdw>
              </a:effectLst>
              <a:ea typeface="Times New Roman" pitchFamily="18" charset="0"/>
              <a:cs typeface="Arial" pitchFamily="34" charset="0"/>
            </a:endParaRPr>
          </a:p>
          <a:p>
            <a:pPr indent="457200" algn="just" fontAlgn="base">
              <a:spcBef>
                <a:spcPct val="0"/>
              </a:spcBef>
              <a:spcAft>
                <a:spcPct val="0"/>
              </a:spcAft>
              <a:buFont typeface="Arial" pitchFamily="34" charset="0"/>
              <a:buChar char="•"/>
              <a:tabLst>
                <a:tab pos="457200" algn="l"/>
              </a:tabLst>
            </a:pPr>
            <a:r>
              <a:rPr lang="en-US" sz="2800" dirty="0">
                <a:ea typeface="Times New Roman" pitchFamily="18" charset="0"/>
                <a:cs typeface="Arial" pitchFamily="34" charset="0"/>
              </a:rPr>
              <a:t>The design and preparation of cavities are based on Black’s principles </a:t>
            </a:r>
            <a:endParaRPr lang="en-US" sz="2800" dirty="0" smtClean="0">
              <a:ea typeface="Times New Roman" pitchFamily="18" charset="0"/>
              <a:cs typeface="Arial" pitchFamily="34" charset="0"/>
            </a:endParaRPr>
          </a:p>
          <a:p>
            <a:pPr algn="just" fontAlgn="base">
              <a:spcBef>
                <a:spcPct val="0"/>
              </a:spcBef>
              <a:spcAft>
                <a:spcPct val="0"/>
              </a:spcAft>
              <a:tabLst>
                <a:tab pos="457200" algn="l"/>
              </a:tabLst>
            </a:pPr>
            <a:endParaRPr lang="en-US" sz="2800" dirty="0" smtClean="0">
              <a:ea typeface="Times New Roman" pitchFamily="18" charset="0"/>
              <a:cs typeface="Arial" pitchFamily="34" charset="0"/>
            </a:endParaRPr>
          </a:p>
          <a:p>
            <a:pPr indent="457200" algn="just" fontAlgn="base">
              <a:spcBef>
                <a:spcPct val="0"/>
              </a:spcBef>
              <a:spcAft>
                <a:spcPct val="0"/>
              </a:spcAft>
              <a:buFont typeface="Arial" pitchFamily="34" charset="0"/>
              <a:buChar char="•"/>
              <a:tabLst>
                <a:tab pos="457200" algn="l"/>
              </a:tabLst>
            </a:pPr>
            <a:r>
              <a:rPr lang="en-US" sz="2800" dirty="0" smtClean="0">
                <a:ea typeface="Times New Roman" pitchFamily="18" charset="0"/>
                <a:cs typeface="Arial" pitchFamily="34" charset="0"/>
              </a:rPr>
              <a:t>Each </a:t>
            </a:r>
            <a:r>
              <a:rPr lang="en-US" sz="2800" dirty="0">
                <a:ea typeface="Times New Roman" pitchFamily="18" charset="0"/>
                <a:cs typeface="Arial" pitchFamily="34" charset="0"/>
              </a:rPr>
              <a:t>diseased tooth has an individual cavity form determined by caries involvement, morphology of tooth and its location in oral cavity – leading to new conservative cavity designs.</a:t>
            </a:r>
            <a:endParaRPr lang="en-US" sz="2800" dirty="0">
              <a:cs typeface="Arial" pitchFamily="34" charset="0"/>
            </a:endParaRPr>
          </a:p>
        </p:txBody>
      </p:sp>
      <p:sp>
        <p:nvSpPr>
          <p:cNvPr id="3" name="Slide Number Placeholder 2"/>
          <p:cNvSpPr>
            <a:spLocks noGrp="1"/>
          </p:cNvSpPr>
          <p:nvPr>
            <p:ph type="sldNum" sz="quarter" idx="12"/>
          </p:nvPr>
        </p:nvSpPr>
        <p:spPr/>
        <p:txBody>
          <a:bodyPr/>
          <a:lstStyle/>
          <a:p>
            <a:fld id="{FE8FBE87-5FDD-41B5-B16F-397C95B5F7BF}" type="slidenum">
              <a:rPr lang="en-US" smtClean="0"/>
              <a:pPr/>
              <a:t>12</a:t>
            </a:fld>
            <a:endParaRPr lang="en-US"/>
          </a:p>
        </p:txBody>
      </p:sp>
    </p:spTree>
    <p:extLst>
      <p:ext uri="{BB962C8B-B14F-4D97-AF65-F5344CB8AC3E}">
        <p14:creationId xmlns:p14="http://schemas.microsoft.com/office/powerpoint/2010/main" val="305433936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034" y="1214423"/>
            <a:ext cx="8215370" cy="1015663"/>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latin typeface="+mj-lt"/>
              </a:rPr>
              <a:t>STEPS IN THE CAVITY PREPARATION</a:t>
            </a:r>
          </a:p>
          <a:p>
            <a:pPr algn="ctr"/>
            <a:r>
              <a:rPr lang="en-US" sz="2400" b="1" dirty="0">
                <a:solidFill>
                  <a:srgbClr val="002060"/>
                </a:solidFill>
                <a:effectLst>
                  <a:outerShdw blurRad="38100" dist="38100" dir="2700000" algn="tl">
                    <a:srgbClr val="000000">
                      <a:alpha val="43137"/>
                    </a:srgbClr>
                  </a:outerShdw>
                </a:effectLst>
                <a:latin typeface="+mj-lt"/>
              </a:rPr>
              <a:t>(Given by G V Black)</a:t>
            </a:r>
          </a:p>
        </p:txBody>
      </p:sp>
      <p:sp>
        <p:nvSpPr>
          <p:cNvPr id="4" name="Slide Number Placeholder 3"/>
          <p:cNvSpPr>
            <a:spLocks noGrp="1"/>
          </p:cNvSpPr>
          <p:nvPr>
            <p:ph type="sldNum" sz="quarter" idx="12"/>
          </p:nvPr>
        </p:nvSpPr>
        <p:spPr/>
        <p:txBody>
          <a:bodyPr/>
          <a:lstStyle/>
          <a:p>
            <a:fld id="{FE8FBE87-5FDD-41B5-B16F-397C95B5F7BF}" type="slidenum">
              <a:rPr lang="en-US" smtClean="0"/>
              <a:pPr/>
              <a:t>13</a:t>
            </a:fld>
            <a:endParaRPr lang="en-US"/>
          </a:p>
        </p:txBody>
      </p:sp>
      <p:sp>
        <p:nvSpPr>
          <p:cNvPr id="5" name="TextBox 4"/>
          <p:cNvSpPr txBox="1"/>
          <p:nvPr/>
        </p:nvSpPr>
        <p:spPr>
          <a:xfrm>
            <a:off x="1952596" y="2244764"/>
            <a:ext cx="8358214" cy="3970318"/>
          </a:xfrm>
          <a:prstGeom prst="rect">
            <a:avLst/>
          </a:prstGeom>
          <a:noFill/>
        </p:spPr>
        <p:txBody>
          <a:bodyPr wrap="square" rtlCol="0">
            <a:spAutoFit/>
          </a:bodyPr>
          <a:lstStyle/>
          <a:p>
            <a:pPr>
              <a:buFont typeface="Wingdings"/>
              <a:buChar char="Ø"/>
            </a:pPr>
            <a:r>
              <a:rPr lang="en-US" sz="2800" dirty="0"/>
              <a:t>Obtaining Outline Form</a:t>
            </a:r>
          </a:p>
          <a:p>
            <a:pPr>
              <a:buFont typeface="Wingdings"/>
              <a:buChar char="Ø"/>
            </a:pPr>
            <a:r>
              <a:rPr lang="en-US" sz="2800" dirty="0"/>
              <a:t>Obtaining Primary Resistance Form</a:t>
            </a:r>
          </a:p>
          <a:p>
            <a:pPr>
              <a:buFont typeface="Wingdings"/>
              <a:buChar char="Ø"/>
            </a:pPr>
            <a:r>
              <a:rPr lang="en-US" sz="2800" dirty="0"/>
              <a:t>Obtaining Primary Retention Form</a:t>
            </a:r>
          </a:p>
          <a:p>
            <a:pPr>
              <a:buFont typeface="Wingdings"/>
              <a:buChar char="Ø"/>
            </a:pPr>
            <a:r>
              <a:rPr lang="en-US" sz="2800" dirty="0"/>
              <a:t>Obtaining Convenience Form</a:t>
            </a:r>
          </a:p>
          <a:p>
            <a:pPr>
              <a:buFont typeface="Wingdings"/>
              <a:buChar char="Ø"/>
            </a:pPr>
            <a:r>
              <a:rPr lang="en-US" sz="2800" dirty="0"/>
              <a:t>Removal of Remaining Carious Dentin</a:t>
            </a:r>
          </a:p>
          <a:p>
            <a:pPr>
              <a:buFont typeface="Wingdings"/>
              <a:buChar char="Ø"/>
            </a:pPr>
            <a:r>
              <a:rPr lang="en-US" sz="2800" dirty="0"/>
              <a:t>Obtaining Secondary Resistance &amp; Retention Form</a:t>
            </a:r>
          </a:p>
          <a:p>
            <a:pPr>
              <a:buFont typeface="Wingdings"/>
              <a:buChar char="Ø"/>
            </a:pPr>
            <a:r>
              <a:rPr lang="en-US" sz="2800" dirty="0"/>
              <a:t>Providing Pulp Protection</a:t>
            </a:r>
          </a:p>
          <a:p>
            <a:pPr>
              <a:buFont typeface="Wingdings"/>
              <a:buChar char="Ø"/>
            </a:pPr>
            <a:r>
              <a:rPr lang="en-US" sz="2800" dirty="0"/>
              <a:t>Finishing of Enamel Walls &amp; Margins</a:t>
            </a:r>
          </a:p>
          <a:p>
            <a:pPr>
              <a:buFont typeface="Wingdings"/>
              <a:buChar char="Ø"/>
            </a:pPr>
            <a:r>
              <a:rPr lang="en-US" sz="2800" dirty="0"/>
              <a:t>Performing the Toilet of the Cavity</a:t>
            </a:r>
          </a:p>
        </p:txBody>
      </p:sp>
    </p:spTree>
    <p:extLst>
      <p:ext uri="{BB962C8B-B14F-4D97-AF65-F5344CB8AC3E}">
        <p14:creationId xmlns:p14="http://schemas.microsoft.com/office/powerpoint/2010/main" val="390256527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95406" y="1430995"/>
            <a:ext cx="8929718"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457200" algn="l"/>
              </a:tabLst>
            </a:pPr>
            <a:r>
              <a:rPr lang="en-US" sz="3600" b="1" dirty="0">
                <a:solidFill>
                  <a:srgbClr val="FF0000"/>
                </a:solidFill>
                <a:effectLst>
                  <a:outerShdw blurRad="38100" dist="38100" dir="2700000" algn="tl">
                    <a:srgbClr val="000000">
                      <a:alpha val="43137"/>
                    </a:srgbClr>
                  </a:outerShdw>
                </a:effectLst>
                <a:latin typeface="+mj-lt"/>
                <a:ea typeface="Times New Roman" pitchFamily="18" charset="0"/>
                <a:cs typeface="Arial" pitchFamily="34" charset="0"/>
              </a:rPr>
              <a:t>ARMAMENTARIUM </a:t>
            </a:r>
          </a:p>
          <a:p>
            <a:pPr algn="ctr" fontAlgn="base">
              <a:spcBef>
                <a:spcPct val="0"/>
              </a:spcBef>
              <a:spcAft>
                <a:spcPct val="0"/>
              </a:spcAft>
              <a:tabLst>
                <a:tab pos="457200" algn="l"/>
              </a:tabLst>
            </a:pPr>
            <a:endParaRPr lang="en-US" sz="3600" b="1" dirty="0">
              <a:solidFill>
                <a:srgbClr val="FF0000"/>
              </a:solidFill>
              <a:effectLst>
                <a:outerShdw blurRad="38100" dist="38100" dir="2700000" algn="tl">
                  <a:srgbClr val="000000">
                    <a:alpha val="43137"/>
                  </a:srgbClr>
                </a:outerShdw>
              </a:effectLst>
              <a:latin typeface="+mj-lt"/>
              <a:cs typeface="Arial" pitchFamily="34" charset="0"/>
            </a:endParaRPr>
          </a:p>
          <a:p>
            <a:pPr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  Basic Instruments – mouth mirror, explorer, </a:t>
            </a:r>
            <a:r>
              <a:rPr lang="en-US" sz="2800" dirty="0" err="1">
                <a:ea typeface="Times New Roman" pitchFamily="18" charset="0"/>
                <a:cs typeface="Arial" pitchFamily="34" charset="0"/>
              </a:rPr>
              <a:t>tweezer</a:t>
            </a:r>
            <a:r>
              <a:rPr lang="en-US" sz="2800" dirty="0">
                <a:ea typeface="Times New Roman" pitchFamily="18" charset="0"/>
                <a:cs typeface="Arial" pitchFamily="34" charset="0"/>
              </a:rPr>
              <a:t>, etc.</a:t>
            </a:r>
            <a:endParaRPr lang="en-US" sz="2800" dirty="0">
              <a:cs typeface="Arial" pitchFamily="34" charset="0"/>
            </a:endParaRPr>
          </a:p>
          <a:p>
            <a:pPr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  Hand Instruments – Excavators, enamel hatchet, </a:t>
            </a:r>
            <a:r>
              <a:rPr lang="en-US" sz="2800" dirty="0" err="1">
                <a:ea typeface="Times New Roman" pitchFamily="18" charset="0"/>
                <a:cs typeface="Arial" pitchFamily="34" charset="0"/>
              </a:rPr>
              <a:t>monoangle</a:t>
            </a:r>
            <a:r>
              <a:rPr lang="en-US" sz="2800" dirty="0">
                <a:ea typeface="Times New Roman" pitchFamily="18" charset="0"/>
                <a:cs typeface="Arial" pitchFamily="34" charset="0"/>
              </a:rPr>
              <a:t> or </a:t>
            </a:r>
            <a:r>
              <a:rPr lang="en-US" sz="2800" dirty="0" err="1">
                <a:ea typeface="Times New Roman" pitchFamily="18" charset="0"/>
                <a:cs typeface="Arial" pitchFamily="34" charset="0"/>
              </a:rPr>
              <a:t>biangle</a:t>
            </a:r>
            <a:r>
              <a:rPr lang="en-US" sz="2800" dirty="0">
                <a:ea typeface="Times New Roman" pitchFamily="18" charset="0"/>
                <a:cs typeface="Arial" pitchFamily="34" charset="0"/>
              </a:rPr>
              <a:t> chisels, Gingival Marginal Trimmer.</a:t>
            </a:r>
            <a:endParaRPr lang="en-US" sz="2800" dirty="0">
              <a:cs typeface="Arial" pitchFamily="34" charset="0"/>
            </a:endParaRPr>
          </a:p>
          <a:p>
            <a:pPr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  Rotary Instruments – </a:t>
            </a:r>
          </a:p>
          <a:p>
            <a:pPr lvl="3"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Burs No.-carbide burs 55, 56, 57.</a:t>
            </a:r>
            <a:endParaRPr lang="en-US" sz="2800" dirty="0">
              <a:cs typeface="Arial" pitchFamily="34" charset="0"/>
            </a:endParaRPr>
          </a:p>
          <a:p>
            <a:pPr lvl="3"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  </a:t>
            </a:r>
            <a:r>
              <a:rPr lang="en-US" sz="2800" dirty="0" err="1">
                <a:ea typeface="Times New Roman" pitchFamily="18" charset="0"/>
                <a:cs typeface="Arial" pitchFamily="34" charset="0"/>
              </a:rPr>
              <a:t>Ultraspeed</a:t>
            </a:r>
            <a:r>
              <a:rPr lang="en-US" sz="2800" dirty="0">
                <a:ea typeface="Times New Roman" pitchFamily="18" charset="0"/>
                <a:cs typeface="Arial" pitchFamily="34" charset="0"/>
              </a:rPr>
              <a:t> and conventional speed </a:t>
            </a:r>
            <a:r>
              <a:rPr lang="en-US" sz="2800" dirty="0" err="1">
                <a:ea typeface="Times New Roman" pitchFamily="18" charset="0"/>
                <a:cs typeface="Arial" pitchFamily="34" charset="0"/>
              </a:rPr>
              <a:t>contrangle</a:t>
            </a:r>
            <a:r>
              <a:rPr lang="en-US" sz="2800" dirty="0">
                <a:ea typeface="Times New Roman" pitchFamily="18" charset="0"/>
                <a:cs typeface="Arial" pitchFamily="34" charset="0"/>
              </a:rPr>
              <a:t> </a:t>
            </a:r>
            <a:r>
              <a:rPr lang="en-US" sz="2800" dirty="0" err="1">
                <a:ea typeface="Times New Roman" pitchFamily="18" charset="0"/>
                <a:cs typeface="Arial" pitchFamily="34" charset="0"/>
              </a:rPr>
              <a:t>handpiece</a:t>
            </a:r>
            <a:r>
              <a:rPr lang="en-US" sz="2800" dirty="0">
                <a:ea typeface="Times New Roman" pitchFamily="18" charset="0"/>
                <a:cs typeface="Arial" pitchFamily="34" charset="0"/>
              </a:rPr>
              <a:t>.</a:t>
            </a:r>
            <a:endParaRPr lang="en-US" sz="2800" dirty="0">
              <a:cs typeface="Arial" pitchFamily="34" charset="0"/>
            </a:endParaRPr>
          </a:p>
          <a:p>
            <a:pPr lvl="3" algn="just" eaLnBrk="0" fontAlgn="base" hangingPunct="0">
              <a:spcBef>
                <a:spcPct val="0"/>
              </a:spcBef>
              <a:spcAft>
                <a:spcPct val="0"/>
              </a:spcAft>
              <a:buFontTx/>
              <a:buChar char="•"/>
              <a:tabLst>
                <a:tab pos="457200" algn="l"/>
              </a:tabLst>
            </a:pPr>
            <a:r>
              <a:rPr lang="en-US" sz="2800" dirty="0">
                <a:ea typeface="Times New Roman" pitchFamily="18" charset="0"/>
                <a:cs typeface="Arial" pitchFamily="34" charset="0"/>
              </a:rPr>
              <a:t>  Safety glasses.</a:t>
            </a:r>
            <a:endParaRPr lang="en-US" sz="2800" dirty="0">
              <a:cs typeface="Arial" pitchFamily="34" charset="0"/>
            </a:endParaRPr>
          </a:p>
        </p:txBody>
      </p:sp>
      <p:sp>
        <p:nvSpPr>
          <p:cNvPr id="3" name="Slide Number Placeholder 2"/>
          <p:cNvSpPr>
            <a:spLocks noGrp="1"/>
          </p:cNvSpPr>
          <p:nvPr>
            <p:ph type="sldNum" sz="quarter" idx="12"/>
          </p:nvPr>
        </p:nvSpPr>
        <p:spPr/>
        <p:txBody>
          <a:bodyPr/>
          <a:lstStyle/>
          <a:p>
            <a:fld id="{FE8FBE87-5FDD-41B5-B16F-397C95B5F7BF}" type="slidenum">
              <a:rPr lang="en-US" smtClean="0"/>
              <a:pPr/>
              <a:t>14</a:t>
            </a:fld>
            <a:endParaRPr lang="en-US"/>
          </a:p>
        </p:txBody>
      </p:sp>
    </p:spTree>
    <p:extLst>
      <p:ext uri="{BB962C8B-B14F-4D97-AF65-F5344CB8AC3E}">
        <p14:creationId xmlns:p14="http://schemas.microsoft.com/office/powerpoint/2010/main" val="32230468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4" name="Text Box 10"/>
          <p:cNvSpPr txBox="1">
            <a:spLocks noChangeArrowheads="1"/>
          </p:cNvSpPr>
          <p:nvPr/>
        </p:nvSpPr>
        <p:spPr bwMode="auto">
          <a:xfrm>
            <a:off x="1552572" y="2592072"/>
            <a:ext cx="9115460" cy="3908762"/>
          </a:xfrm>
          <a:prstGeom prst="rect">
            <a:avLst/>
          </a:prstGeom>
          <a:noFill/>
          <a:ln w="28575" algn="ctr">
            <a:noFill/>
            <a:miter lim="800000"/>
            <a:headEnd/>
            <a:tailEnd/>
          </a:ln>
          <a:effectLst/>
        </p:spPr>
        <p:txBody>
          <a:bodyPr wrap="square">
            <a:spAutoFit/>
          </a:bodyPr>
          <a:lstStyle/>
          <a:p>
            <a:pPr algn="l"/>
            <a:r>
              <a:rPr lang="en-US" sz="3600" b="1" dirty="0">
                <a:solidFill>
                  <a:srgbClr val="C00000"/>
                </a:solidFill>
                <a:effectLst>
                  <a:outerShdw blurRad="38100" dist="38100" dir="2700000" algn="tl">
                    <a:srgbClr val="000000"/>
                  </a:outerShdw>
                </a:effectLst>
                <a:latin typeface="Papyrus" pitchFamily="66" charset="0"/>
              </a:rPr>
              <a:t>Designing the Outline Form</a:t>
            </a:r>
          </a:p>
          <a:p>
            <a:pPr algn="l"/>
            <a:endParaRPr lang="en-US" sz="3600" b="1" dirty="0">
              <a:solidFill>
                <a:srgbClr val="C00000"/>
              </a:solidFill>
              <a:effectLst>
                <a:outerShdw blurRad="38100" dist="38100" dir="2700000" algn="tl">
                  <a:srgbClr val="000000"/>
                </a:outerShdw>
              </a:effectLst>
              <a:latin typeface="Papyrus" pitchFamily="66" charset="0"/>
            </a:endParaRPr>
          </a:p>
          <a:p>
            <a:pPr algn="just"/>
            <a:r>
              <a:rPr lang="en-US" sz="3200" dirty="0">
                <a:latin typeface="MS UI Gothic" pitchFamily="34" charset="-128"/>
                <a:ea typeface="MS UI Gothic" pitchFamily="34" charset="-128"/>
              </a:rPr>
              <a:t>The outline form of a routine class I cavity should describe a symmetrical design running in sweeping curves along all pits, fissures, and angular grooves between the cusps and with a minimum width. </a:t>
            </a:r>
          </a:p>
          <a:p>
            <a:pPr algn="l">
              <a:spcBef>
                <a:spcPct val="50000"/>
              </a:spcBef>
            </a:pPr>
            <a:endParaRPr lang="en-US" sz="3200" b="1" dirty="0">
              <a:solidFill>
                <a:srgbClr val="FFFF99"/>
              </a:solidFill>
              <a:latin typeface="Papyrus" pitchFamily="66" charset="0"/>
            </a:endParaRPr>
          </a:p>
        </p:txBody>
      </p:sp>
      <p:sp>
        <p:nvSpPr>
          <p:cNvPr id="374797" name="Text Box 13"/>
          <p:cNvSpPr txBox="1">
            <a:spLocks noChangeArrowheads="1"/>
          </p:cNvSpPr>
          <p:nvPr/>
        </p:nvSpPr>
        <p:spPr bwMode="auto">
          <a:xfrm>
            <a:off x="1952596" y="142852"/>
            <a:ext cx="9144000" cy="1569660"/>
          </a:xfrm>
          <a:prstGeom prst="rect">
            <a:avLst/>
          </a:prstGeom>
          <a:noFill/>
          <a:ln w="28575" algn="ctr">
            <a:noFill/>
            <a:miter lim="800000"/>
            <a:headEnd/>
            <a:tailEnd/>
          </a:ln>
          <a:effectLst/>
        </p:spPr>
        <p:txBody>
          <a:bodyPr wrap="square">
            <a:spAutoFit/>
          </a:bodyPr>
          <a:lstStyle/>
          <a:p>
            <a:pPr algn="ctr">
              <a:spcBef>
                <a:spcPct val="50000"/>
              </a:spcBef>
            </a:pPr>
            <a:r>
              <a:rPr lang="en-US" sz="3600" b="1" dirty="0" smtClean="0">
                <a:solidFill>
                  <a:srgbClr val="FFFF99"/>
                </a:solidFill>
                <a:latin typeface="Copperplate Gothic Bold" pitchFamily="34" charset="0"/>
              </a:rPr>
              <a:t>     </a:t>
            </a:r>
            <a:r>
              <a:rPr lang="en-US" sz="4800" b="1" dirty="0" smtClean="0">
                <a:solidFill>
                  <a:srgbClr val="FF0000"/>
                </a:solidFill>
                <a:effectLst>
                  <a:outerShdw blurRad="38100" dist="38100" dir="2700000" algn="tl">
                    <a:srgbClr val="000000">
                      <a:alpha val="43137"/>
                    </a:srgbClr>
                  </a:outerShdw>
                </a:effectLst>
                <a:latin typeface="Copperplate Gothic Bold" pitchFamily="34" charset="0"/>
              </a:rPr>
              <a:t>Simple occlusal </a:t>
            </a:r>
            <a:r>
              <a:rPr lang="en-US" sz="4800" b="1" dirty="0">
                <a:solidFill>
                  <a:srgbClr val="FF0000"/>
                </a:solidFill>
                <a:effectLst>
                  <a:outerShdw blurRad="38100" dist="38100" dir="2700000" algn="tl">
                    <a:srgbClr val="000000">
                      <a:alpha val="43137"/>
                    </a:srgbClr>
                  </a:outerShdw>
                </a:effectLst>
                <a:latin typeface="Copperplate Gothic Bold" pitchFamily="34" charset="0"/>
              </a:rPr>
              <a:t>cavities</a:t>
            </a:r>
          </a:p>
        </p:txBody>
      </p:sp>
      <p:sp>
        <p:nvSpPr>
          <p:cNvPr id="6" name="Slide Number Placeholder 5"/>
          <p:cNvSpPr>
            <a:spLocks noGrp="1"/>
          </p:cNvSpPr>
          <p:nvPr>
            <p:ph type="sldNum" sz="quarter" idx="12"/>
          </p:nvPr>
        </p:nvSpPr>
        <p:spPr/>
        <p:txBody>
          <a:bodyPr/>
          <a:lstStyle/>
          <a:p>
            <a:fld id="{FE8FBE87-5FDD-41B5-B16F-397C95B5F7BF}" type="slidenum">
              <a:rPr lang="en-US" smtClean="0"/>
              <a:pPr/>
              <a:t>15</a:t>
            </a:fld>
            <a:endParaRPr lang="en-US"/>
          </a:p>
        </p:txBody>
      </p:sp>
      <p:pic>
        <p:nvPicPr>
          <p:cNvPr id="7" name="Picture 4" descr="sld03"/>
          <p:cNvPicPr>
            <a:picLocks noChangeAspect="1" noChangeArrowheads="1"/>
          </p:cNvPicPr>
          <p:nvPr/>
        </p:nvPicPr>
        <p:blipFill>
          <a:blip r:embed="rId3" cstate="print"/>
          <a:srcRect/>
          <a:stretch>
            <a:fillRect/>
          </a:stretch>
        </p:blipFill>
        <p:spPr bwMode="auto">
          <a:xfrm>
            <a:off x="7415994" y="1571612"/>
            <a:ext cx="3053514" cy="2286016"/>
          </a:xfrm>
          <a:prstGeom prst="rect">
            <a:avLst/>
          </a:prstGeom>
          <a:noFill/>
        </p:spPr>
      </p:pic>
    </p:spTree>
    <p:extLst>
      <p:ext uri="{BB962C8B-B14F-4D97-AF65-F5344CB8AC3E}">
        <p14:creationId xmlns:p14="http://schemas.microsoft.com/office/powerpoint/2010/main" val="278514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1" name="Rectangle 5"/>
          <p:cNvSpPr>
            <a:spLocks noChangeArrowheads="1"/>
          </p:cNvSpPr>
          <p:nvPr/>
        </p:nvSpPr>
        <p:spPr bwMode="auto">
          <a:xfrm>
            <a:off x="2209800" y="311150"/>
            <a:ext cx="7772400" cy="1143000"/>
          </a:xfrm>
          <a:prstGeom prst="rect">
            <a:avLst/>
          </a:prstGeom>
          <a:noFill/>
          <a:ln w="9525">
            <a:noFill/>
            <a:miter lim="800000"/>
            <a:headEnd/>
            <a:tailEnd/>
          </a:ln>
          <a:effectLst/>
        </p:spPr>
        <p:txBody>
          <a:bodyPr anchor="ctr"/>
          <a:lstStyle/>
          <a:p>
            <a:pPr algn="ctr"/>
            <a:r>
              <a:rPr lang="en-US" sz="3600" b="1" dirty="0">
                <a:solidFill>
                  <a:srgbClr val="C00000"/>
                </a:solidFill>
                <a:effectLst>
                  <a:outerShdw blurRad="38100" dist="38100" dir="2700000" algn="tl">
                    <a:srgbClr val="000000"/>
                  </a:outerShdw>
                </a:effectLst>
                <a:latin typeface="Times New Roman" pitchFamily="18" charset="0"/>
                <a:cs typeface="Times New Roman" pitchFamily="18" charset="0"/>
              </a:rPr>
              <a:t>PERPENDICULAR IN MESIAL-DISTAL DIRECTION</a:t>
            </a:r>
            <a:endParaRPr lang="en-US" sz="4400" dirty="0">
              <a:solidFill>
                <a:srgbClr val="C00000"/>
              </a:solidFill>
              <a:effectLst>
                <a:outerShdw blurRad="38100" dist="38100" dir="2700000" algn="tl">
                  <a:srgbClr val="000000"/>
                </a:outerShdw>
              </a:effectLst>
            </a:endParaRPr>
          </a:p>
        </p:txBody>
      </p:sp>
      <p:pic>
        <p:nvPicPr>
          <p:cNvPr id="444420" name="Picture 4" descr="sld09"/>
          <p:cNvPicPr>
            <a:picLocks noChangeAspect="1" noChangeArrowheads="1"/>
          </p:cNvPicPr>
          <p:nvPr/>
        </p:nvPicPr>
        <p:blipFill>
          <a:blip r:embed="rId2" cstate="print"/>
          <a:srcRect/>
          <a:stretch>
            <a:fillRect/>
          </a:stretch>
        </p:blipFill>
        <p:spPr bwMode="auto">
          <a:xfrm>
            <a:off x="2895600" y="1741488"/>
            <a:ext cx="6408738" cy="4805362"/>
          </a:xfrm>
          <a:prstGeom prst="rect">
            <a:avLst/>
          </a:prstGeom>
          <a:noFill/>
        </p:spPr>
      </p:pic>
    </p:spTree>
    <p:extLst>
      <p:ext uri="{BB962C8B-B14F-4D97-AF65-F5344CB8AC3E}">
        <p14:creationId xmlns:p14="http://schemas.microsoft.com/office/powerpoint/2010/main" val="1041296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5" name="Rectangle 5"/>
          <p:cNvSpPr>
            <a:spLocks noChangeArrowheads="1"/>
          </p:cNvSpPr>
          <p:nvPr/>
        </p:nvSpPr>
        <p:spPr bwMode="auto">
          <a:xfrm>
            <a:off x="1528763" y="468314"/>
            <a:ext cx="8763000" cy="1190625"/>
          </a:xfrm>
          <a:prstGeom prst="rect">
            <a:avLst/>
          </a:prstGeom>
          <a:noFill/>
          <a:ln w="9525">
            <a:noFill/>
            <a:miter lim="800000"/>
            <a:headEnd/>
            <a:tailEnd/>
          </a:ln>
          <a:effectLst/>
        </p:spPr>
        <p:txBody>
          <a:bodyPr>
            <a:spAutoFit/>
          </a:bodyPr>
          <a:lstStyle/>
          <a:p>
            <a:pPr algn="ctr" eaLnBrk="0" hangingPunct="0">
              <a:spcBef>
                <a:spcPct val="50000"/>
              </a:spcBef>
              <a:buFontTx/>
              <a:buChar char="•"/>
            </a:pPr>
            <a:r>
              <a:rPr lang="en-US" sz="3600" b="1">
                <a:latin typeface="Times New Roman" pitchFamily="18" charset="0"/>
                <a:cs typeface="Times New Roman" pitchFamily="18" charset="0"/>
              </a:rPr>
              <a:t>Pulpal Floor mesio-distally is flat and perpendicular to the long axis of the </a:t>
            </a:r>
            <a:r>
              <a:rPr lang="en-US" sz="3600" b="1" u="sng">
                <a:latin typeface="Times New Roman" pitchFamily="18" charset="0"/>
                <a:cs typeface="Times New Roman" pitchFamily="18" charset="0"/>
              </a:rPr>
              <a:t>tooth </a:t>
            </a:r>
            <a:r>
              <a:rPr lang="en-US" sz="3600" b="1">
                <a:latin typeface="Times New Roman" pitchFamily="18" charset="0"/>
                <a:cs typeface="Times New Roman" pitchFamily="18" charset="0"/>
              </a:rPr>
              <a:t> </a:t>
            </a:r>
            <a:endParaRPr lang="en-US"/>
          </a:p>
        </p:txBody>
      </p:sp>
      <p:pic>
        <p:nvPicPr>
          <p:cNvPr id="460804" name="Picture 4" descr="depthclassI"/>
          <p:cNvPicPr>
            <a:picLocks noChangeAspect="1" noChangeArrowheads="1"/>
          </p:cNvPicPr>
          <p:nvPr/>
        </p:nvPicPr>
        <p:blipFill>
          <a:blip r:embed="rId2" cstate="print"/>
          <a:srcRect/>
          <a:stretch>
            <a:fillRect/>
          </a:stretch>
        </p:blipFill>
        <p:spPr bwMode="auto">
          <a:xfrm>
            <a:off x="3052763" y="1611313"/>
            <a:ext cx="6096000" cy="4876800"/>
          </a:xfrm>
          <a:prstGeom prst="rect">
            <a:avLst/>
          </a:prstGeom>
          <a:noFill/>
          <a:ln w="9525">
            <a:miter lim="800000"/>
            <a:headEnd/>
            <a:tailEnd/>
          </a:ln>
          <a:effectLst/>
        </p:spPr>
      </p:pic>
      <p:sp>
        <p:nvSpPr>
          <p:cNvPr id="460803" name="Line 3"/>
          <p:cNvSpPr>
            <a:spLocks noChangeShapeType="1"/>
          </p:cNvSpPr>
          <p:nvPr/>
        </p:nvSpPr>
        <p:spPr bwMode="auto">
          <a:xfrm flipV="1">
            <a:off x="4271963" y="4125913"/>
            <a:ext cx="3657600" cy="0"/>
          </a:xfrm>
          <a:prstGeom prst="line">
            <a:avLst/>
          </a:prstGeom>
          <a:noFill/>
          <a:ln w="9525">
            <a:solidFill>
              <a:srgbClr val="FF0000"/>
            </a:solidFill>
            <a:round/>
            <a:headEnd/>
            <a:tailEnd/>
          </a:ln>
          <a:effectLst/>
        </p:spPr>
        <p:txBody>
          <a:bodyPr wrap="none" anchor="ctr"/>
          <a:lstStyle/>
          <a:p>
            <a:endParaRPr lang="en-US"/>
          </a:p>
        </p:txBody>
      </p:sp>
      <p:sp>
        <p:nvSpPr>
          <p:cNvPr id="460802" name="Line 2"/>
          <p:cNvSpPr>
            <a:spLocks noChangeShapeType="1"/>
          </p:cNvSpPr>
          <p:nvPr/>
        </p:nvSpPr>
        <p:spPr bwMode="auto">
          <a:xfrm>
            <a:off x="6024563" y="1763713"/>
            <a:ext cx="0" cy="4191000"/>
          </a:xfrm>
          <a:prstGeom prst="line">
            <a:avLst/>
          </a:prstGeom>
          <a:noFill/>
          <a:ln w="9525">
            <a:solidFill>
              <a:srgbClr val="00FF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271338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2133600" y="1447800"/>
            <a:ext cx="8001000" cy="4038600"/>
          </a:xfrm>
        </p:spPr>
        <p:txBody>
          <a:bodyPr/>
          <a:lstStyle/>
          <a:p>
            <a:pPr algn="just">
              <a:buClr>
                <a:schemeClr val="tx1"/>
              </a:buClr>
              <a:buSzPct val="120000"/>
              <a:buFont typeface="Wingdings" pitchFamily="2" charset="2"/>
              <a:buChar char="Ø"/>
            </a:pPr>
            <a:r>
              <a:rPr lang="en-US" sz="3600" dirty="0">
                <a:latin typeface="MS UI Gothic" pitchFamily="34" charset="-128"/>
                <a:ea typeface="MS UI Gothic" pitchFamily="34" charset="-128"/>
              </a:rPr>
              <a:t>In a bucco-lingual direction, the cavity is extended just sufficient to eliminate the defective and susceptible tissues. The lingual and the </a:t>
            </a:r>
            <a:r>
              <a:rPr lang="en-US" sz="3600" dirty="0" err="1">
                <a:latin typeface="MS UI Gothic" pitchFamily="34" charset="-128"/>
                <a:ea typeface="MS UI Gothic" pitchFamily="34" charset="-128"/>
              </a:rPr>
              <a:t>buccal</a:t>
            </a:r>
            <a:r>
              <a:rPr lang="en-US" sz="3600" dirty="0">
                <a:latin typeface="MS UI Gothic" pitchFamily="34" charset="-128"/>
                <a:ea typeface="MS UI Gothic" pitchFamily="34" charset="-128"/>
              </a:rPr>
              <a:t> wall should be parallel to the respective tooth surface</a:t>
            </a:r>
            <a:r>
              <a:rPr lang="en-US" sz="3600" b="1" dirty="0">
                <a:solidFill>
                  <a:srgbClr val="FFFF99"/>
                </a:solidFill>
                <a:latin typeface="Papyrus" pitchFamily="66" charset="0"/>
              </a:rPr>
              <a:t>.</a:t>
            </a:r>
          </a:p>
        </p:txBody>
      </p:sp>
      <p:sp>
        <p:nvSpPr>
          <p:cNvPr id="3" name="Slide Number Placeholder 2"/>
          <p:cNvSpPr>
            <a:spLocks noGrp="1"/>
          </p:cNvSpPr>
          <p:nvPr>
            <p:ph type="sldNum" sz="quarter" idx="12"/>
          </p:nvPr>
        </p:nvSpPr>
        <p:spPr/>
        <p:txBody>
          <a:bodyPr/>
          <a:lstStyle/>
          <a:p>
            <a:fld id="{FE8FBE87-5FDD-41B5-B16F-397C95B5F7BF}" type="slidenum">
              <a:rPr lang="en-US" smtClean="0"/>
              <a:pPr/>
              <a:t>18</a:t>
            </a:fld>
            <a:endParaRPr lang="en-US"/>
          </a:p>
        </p:txBody>
      </p:sp>
    </p:spTree>
    <p:extLst>
      <p:ext uri="{BB962C8B-B14F-4D97-AF65-F5344CB8AC3E}">
        <p14:creationId xmlns:p14="http://schemas.microsoft.com/office/powerpoint/2010/main" val="106024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6" name="Rectangle 6"/>
          <p:cNvSpPr>
            <a:spLocks noChangeArrowheads="1"/>
          </p:cNvSpPr>
          <p:nvPr/>
        </p:nvSpPr>
        <p:spPr bwMode="auto">
          <a:xfrm>
            <a:off x="4957764" y="2365375"/>
            <a:ext cx="184731" cy="369332"/>
          </a:xfrm>
          <a:prstGeom prst="rect">
            <a:avLst/>
          </a:prstGeom>
          <a:noFill/>
          <a:ln w="9525">
            <a:noFill/>
            <a:miter lim="800000"/>
            <a:headEnd/>
            <a:tailEnd/>
          </a:ln>
          <a:effectLst/>
        </p:spPr>
        <p:txBody>
          <a:bodyPr wrap="none">
            <a:spAutoFit/>
          </a:bodyPr>
          <a:lstStyle/>
          <a:p>
            <a:endParaRPr lang="en-US"/>
          </a:p>
        </p:txBody>
      </p:sp>
      <p:sp>
        <p:nvSpPr>
          <p:cNvPr id="465924" name="Text Box 4"/>
          <p:cNvSpPr txBox="1">
            <a:spLocks noChangeArrowheads="1"/>
          </p:cNvSpPr>
          <p:nvPr/>
        </p:nvSpPr>
        <p:spPr bwMode="auto">
          <a:xfrm>
            <a:off x="1909763" y="571481"/>
            <a:ext cx="4343400" cy="6032421"/>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INTERNAL FORM </a:t>
            </a:r>
          </a:p>
          <a:p>
            <a:pPr eaLnBrk="0" hangingPunct="0">
              <a:spcBef>
                <a:spcPct val="50000"/>
              </a:spcBef>
              <a:buFontTx/>
              <a:buChar char="•"/>
            </a:pPr>
            <a:endParaRPr lang="en-US" sz="24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0" hangingPunct="0">
              <a:spcBef>
                <a:spcPct val="50000"/>
              </a:spcBef>
              <a:buFont typeface="Arial" pitchFamily="34" charset="0"/>
              <a:buChar char="•"/>
            </a:pPr>
            <a:r>
              <a:rPr lang="en-US" sz="2800" dirty="0">
                <a:latin typeface="MS UI Gothic" pitchFamily="34" charset="-128"/>
                <a:ea typeface="MS UI Gothic" pitchFamily="34" charset="-128"/>
                <a:cs typeface="Times New Roman" pitchFamily="18" charset="0"/>
              </a:rPr>
              <a:t>Buccal and Lingual Walls are Parallel to each other and to the Long Axis of the Crown (Provides retention) </a:t>
            </a:r>
          </a:p>
          <a:p>
            <a:pPr eaLnBrk="0" hangingPunct="0">
              <a:spcBef>
                <a:spcPct val="50000"/>
              </a:spcBef>
              <a:buFont typeface="Arial" pitchFamily="34" charset="0"/>
              <a:buChar char="•"/>
            </a:pPr>
            <a:r>
              <a:rPr lang="en-US" sz="2800" dirty="0">
                <a:latin typeface="MS UI Gothic" pitchFamily="34" charset="-128"/>
                <a:ea typeface="MS UI Gothic" pitchFamily="34" charset="-128"/>
                <a:cs typeface="Times New Roman" pitchFamily="18" charset="0"/>
              </a:rPr>
              <a:t>Buccal, Lingual, and Proximal Walls meet Pulpal Floor at sharp angle </a:t>
            </a:r>
          </a:p>
          <a:p>
            <a:pPr eaLnBrk="0" hangingPunct="0">
              <a:spcBef>
                <a:spcPct val="50000"/>
              </a:spcBef>
              <a:buFont typeface="Arial" pitchFamily="34" charset="0"/>
              <a:buChar char="•"/>
            </a:pPr>
            <a:r>
              <a:rPr lang="en-US" sz="2800" dirty="0">
                <a:latin typeface="MS UI Gothic" pitchFamily="34" charset="-128"/>
                <a:ea typeface="MS UI Gothic" pitchFamily="34" charset="-128"/>
                <a:cs typeface="Times New Roman" pitchFamily="18" charset="0"/>
              </a:rPr>
              <a:t>Buccal and Lingual Walls meet Proximal in smooth, rounded form.</a:t>
            </a:r>
            <a:endParaRPr lang="en-US" dirty="0"/>
          </a:p>
        </p:txBody>
      </p:sp>
      <p:pic>
        <p:nvPicPr>
          <p:cNvPr id="465923" name="Picture 3" descr="SLD09"/>
          <p:cNvPicPr>
            <a:picLocks noChangeAspect="1" noChangeArrowheads="1"/>
          </p:cNvPicPr>
          <p:nvPr/>
        </p:nvPicPr>
        <p:blipFill>
          <a:blip r:embed="rId2" cstate="print"/>
          <a:srcRect/>
          <a:stretch>
            <a:fillRect/>
          </a:stretch>
        </p:blipFill>
        <p:spPr bwMode="auto">
          <a:xfrm>
            <a:off x="6481763" y="1622425"/>
            <a:ext cx="38608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5922" name="Text Box 2"/>
          <p:cNvSpPr txBox="1">
            <a:spLocks noChangeArrowheads="1"/>
          </p:cNvSpPr>
          <p:nvPr/>
        </p:nvSpPr>
        <p:spPr bwMode="auto">
          <a:xfrm>
            <a:off x="6310315" y="571480"/>
            <a:ext cx="4362449" cy="523220"/>
          </a:xfrm>
          <a:prstGeom prst="rect">
            <a:avLst/>
          </a:prstGeom>
          <a:noFill/>
          <a:ln w="9525">
            <a:noFill/>
            <a:miter lim="800000"/>
            <a:headEnd/>
            <a:tailEnd/>
          </a:ln>
          <a:effectLst/>
        </p:spPr>
        <p:txBody>
          <a:bodyPr wrap="square">
            <a:spAutoFit/>
          </a:bodyPr>
          <a:lstStyle/>
          <a:p>
            <a:pPr eaLnBrk="0" hangingPunct="0">
              <a:spcBef>
                <a:spcPct val="50000"/>
              </a:spcBef>
            </a:pPr>
            <a:r>
              <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BUCCO-LINGUAL VIEW</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8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DEFINITION OF CAVITY PREPARATION</a:t>
            </a:r>
            <a:br>
              <a:rPr lang="en-US" b="1" dirty="0" smtClean="0">
                <a:solidFill>
                  <a:srgbClr val="FF0000"/>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lstStyle/>
          <a:p>
            <a:pPr algn="just"/>
            <a:endParaRPr lang="en-US" dirty="0"/>
          </a:p>
          <a:p>
            <a:pPr algn="just"/>
            <a:r>
              <a:rPr lang="en-US" dirty="0"/>
              <a:t>Cavity preparation is the mechanical alternation of a tooth to receive a restorative material, which will return the tooth to proper anatomical form, function, and esthetics. The procedure of the preparing the tooth is the removal of the defective or friable tooth structure. Any remaining infected or friable tooth structure may result of further carious progression, sensitivity or pain or fracture of the tooth and / restoration.</a:t>
            </a:r>
          </a:p>
          <a:p>
            <a:endParaRPr lang="en-US" dirty="0"/>
          </a:p>
        </p:txBody>
      </p:sp>
    </p:spTree>
    <p:extLst>
      <p:ext uri="{BB962C8B-B14F-4D97-AF65-F5344CB8AC3E}">
        <p14:creationId xmlns:p14="http://schemas.microsoft.com/office/powerpoint/2010/main" val="362217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idx="1"/>
          </p:nvPr>
        </p:nvSpPr>
        <p:spPr>
          <a:xfrm>
            <a:off x="2043138" y="857232"/>
            <a:ext cx="7696200" cy="5410200"/>
          </a:xfrm>
        </p:spPr>
        <p:txBody>
          <a:bodyPr/>
          <a:lstStyle/>
          <a:p>
            <a:pPr algn="just">
              <a:buClr>
                <a:schemeClr val="tx1"/>
              </a:buClr>
              <a:buSzPct val="110000"/>
              <a:buFont typeface="Wingdings" pitchFamily="2" charset="2"/>
              <a:buChar char="Ø"/>
            </a:pPr>
            <a:r>
              <a:rPr lang="en-US" sz="3600" b="1" dirty="0">
                <a:solidFill>
                  <a:srgbClr val="FFFF99"/>
                </a:solidFill>
                <a:latin typeface="Papyrus" pitchFamily="66" charset="0"/>
              </a:rPr>
              <a:t> </a:t>
            </a:r>
            <a:r>
              <a:rPr lang="en-US" sz="3600" dirty="0">
                <a:latin typeface="MS UI Gothic" pitchFamily="34" charset="-128"/>
                <a:ea typeface="MS UI Gothic" pitchFamily="34" charset="-128"/>
              </a:rPr>
              <a:t>It must be reemphasized that the outline form for class 1 cavities should be very conservative since they involve cleansable areas. </a:t>
            </a:r>
          </a:p>
          <a:p>
            <a:pPr algn="just">
              <a:buClr>
                <a:schemeClr val="tx1"/>
              </a:buClr>
              <a:buSzPct val="110000"/>
              <a:buFont typeface="Wingdings" pitchFamily="2" charset="2"/>
              <a:buChar char="Ø"/>
            </a:pPr>
            <a:r>
              <a:rPr lang="en-US" sz="3600" dirty="0">
                <a:latin typeface="MS UI Gothic" pitchFamily="34" charset="-128"/>
                <a:ea typeface="MS UI Gothic" pitchFamily="34" charset="-128"/>
              </a:rPr>
              <a:t>It is governed only by the extent of caries in both enamel and dentin and the amount of extension or need to eliminate pits and fissures to secure smooth margins.</a:t>
            </a:r>
          </a:p>
        </p:txBody>
      </p:sp>
      <p:sp>
        <p:nvSpPr>
          <p:cNvPr id="3" name="Slide Number Placeholder 2"/>
          <p:cNvSpPr>
            <a:spLocks noGrp="1"/>
          </p:cNvSpPr>
          <p:nvPr>
            <p:ph type="sldNum" sz="quarter" idx="12"/>
          </p:nvPr>
        </p:nvSpPr>
        <p:spPr/>
        <p:txBody>
          <a:bodyPr/>
          <a:lstStyle/>
          <a:p>
            <a:fld id="{FE8FBE87-5FDD-41B5-B16F-397C95B5F7BF}" type="slidenum">
              <a:rPr lang="en-US" smtClean="0"/>
              <a:pPr/>
              <a:t>20</a:t>
            </a:fld>
            <a:endParaRPr lang="en-US"/>
          </a:p>
        </p:txBody>
      </p:sp>
    </p:spTree>
    <p:extLst>
      <p:ext uri="{BB962C8B-B14F-4D97-AF65-F5344CB8AC3E}">
        <p14:creationId xmlns:p14="http://schemas.microsoft.com/office/powerpoint/2010/main" val="314463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89125" y="34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3" name="Text Box 3"/>
          <p:cNvSpPr txBox="1">
            <a:spLocks noChangeArrowheads="1"/>
          </p:cNvSpPr>
          <p:nvPr/>
        </p:nvSpPr>
        <p:spPr bwMode="auto">
          <a:xfrm>
            <a:off x="2381250" y="501650"/>
            <a:ext cx="752475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5000"/>
              </a:lnSpc>
            </a:pPr>
            <a:r>
              <a:rPr lang="en-US" altLang="en-US" sz="2000" b="1" u="sng" dirty="0"/>
              <a:t>OBTAINING THE RETENTION FORM</a:t>
            </a:r>
          </a:p>
          <a:p>
            <a:pPr>
              <a:lnSpc>
                <a:spcPct val="155000"/>
              </a:lnSpc>
            </a:pPr>
            <a:r>
              <a:rPr lang="en-US" altLang="en-US" dirty="0"/>
              <a:t>“It is the shape given to the cavity that best permits the restoration resist </a:t>
            </a:r>
          </a:p>
          <a:p>
            <a:pPr>
              <a:lnSpc>
                <a:spcPct val="155000"/>
              </a:lnSpc>
            </a:pPr>
            <a:r>
              <a:rPr lang="en-US" altLang="en-US" dirty="0"/>
              <a:t> displacement through tipping or lifting forces”.</a:t>
            </a:r>
          </a:p>
          <a:p>
            <a:pPr>
              <a:lnSpc>
                <a:spcPct val="155000"/>
              </a:lnSpc>
            </a:pPr>
            <a:endParaRPr lang="en-US" altLang="en-US" dirty="0"/>
          </a:p>
          <a:p>
            <a:pPr>
              <a:lnSpc>
                <a:spcPct val="155000"/>
              </a:lnSpc>
            </a:pPr>
            <a:r>
              <a:rPr lang="en-US" altLang="en-US" dirty="0"/>
              <a:t>	Primary retention form</a:t>
            </a:r>
          </a:p>
          <a:p>
            <a:pPr>
              <a:lnSpc>
                <a:spcPct val="155000"/>
              </a:lnSpc>
            </a:pPr>
            <a:r>
              <a:rPr lang="en-US" altLang="en-US" dirty="0"/>
              <a:t>		a. Occlusal dovetail</a:t>
            </a:r>
          </a:p>
          <a:p>
            <a:pPr>
              <a:lnSpc>
                <a:spcPct val="155000"/>
              </a:lnSpc>
            </a:pPr>
            <a:r>
              <a:rPr lang="en-US" altLang="en-US" dirty="0"/>
              <a:t>		b. Convergent wall</a:t>
            </a:r>
          </a:p>
          <a:p>
            <a:pPr>
              <a:lnSpc>
                <a:spcPct val="155000"/>
              </a:lnSpc>
            </a:pPr>
            <a:endParaRPr lang="en-US" altLang="en-US" dirty="0"/>
          </a:p>
          <a:p>
            <a:pPr>
              <a:lnSpc>
                <a:spcPct val="155000"/>
              </a:lnSpc>
            </a:pPr>
            <a:r>
              <a:rPr lang="en-US" altLang="en-US" dirty="0"/>
              <a:t>	Secondary Retention Form</a:t>
            </a:r>
          </a:p>
          <a:p>
            <a:pPr>
              <a:lnSpc>
                <a:spcPct val="155000"/>
              </a:lnSpc>
            </a:pPr>
            <a:r>
              <a:rPr lang="en-US" altLang="en-US" dirty="0"/>
              <a:t>		a. Grooves/Cove</a:t>
            </a:r>
          </a:p>
          <a:p>
            <a:pPr>
              <a:lnSpc>
                <a:spcPct val="155000"/>
              </a:lnSpc>
            </a:pPr>
            <a:r>
              <a:rPr lang="en-US" altLang="en-US" dirty="0"/>
              <a:t>		</a:t>
            </a:r>
            <a:r>
              <a:rPr lang="en-US" altLang="en-US" dirty="0" err="1"/>
              <a:t>b.Slotes</a:t>
            </a:r>
            <a:endParaRPr lang="en-US" altLang="en-US" dirty="0"/>
          </a:p>
          <a:p>
            <a:pPr>
              <a:lnSpc>
                <a:spcPct val="155000"/>
              </a:lnSpc>
            </a:pPr>
            <a:r>
              <a:rPr lang="en-US" altLang="en-US" dirty="0"/>
              <a:t>		c. Pot Holes</a:t>
            </a:r>
          </a:p>
          <a:p>
            <a:pPr>
              <a:lnSpc>
                <a:spcPct val="155000"/>
              </a:lnSpc>
            </a:pPr>
            <a:r>
              <a:rPr lang="en-US" altLang="en-US" dirty="0"/>
              <a:t>		d. Acid Etching  </a:t>
            </a:r>
          </a:p>
        </p:txBody>
      </p:sp>
    </p:spTree>
    <p:extLst>
      <p:ext uri="{BB962C8B-B14F-4D97-AF65-F5344CB8AC3E}">
        <p14:creationId xmlns:p14="http://schemas.microsoft.com/office/powerpoint/2010/main" val="258990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74850" y="247651"/>
            <a:ext cx="75628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200000"/>
              </a:lnSpc>
            </a:pPr>
            <a:r>
              <a:rPr lang="en-US" altLang="en-US" sz="2000" b="1" u="sng" dirty="0"/>
              <a:t>OBTAINING THE RESISTANCE FORM</a:t>
            </a:r>
          </a:p>
          <a:p>
            <a:pPr>
              <a:lnSpc>
                <a:spcPct val="200000"/>
              </a:lnSpc>
            </a:pPr>
            <a:endParaRPr lang="en-US" altLang="en-US" sz="2000" b="1" u="sng" dirty="0"/>
          </a:p>
          <a:p>
            <a:pPr>
              <a:lnSpc>
                <a:spcPct val="200000"/>
              </a:lnSpc>
            </a:pPr>
            <a:r>
              <a:rPr lang="en-US" altLang="en-US" dirty="0"/>
              <a:t>“Shape given to the cavity that best enable both the restoration and the</a:t>
            </a:r>
          </a:p>
          <a:p>
            <a:pPr>
              <a:lnSpc>
                <a:spcPct val="200000"/>
              </a:lnSpc>
            </a:pPr>
            <a:r>
              <a:rPr lang="en-US" altLang="en-US" dirty="0"/>
              <a:t>    tooth to withstand occlusal forces”.</a:t>
            </a:r>
          </a:p>
          <a:p>
            <a:pPr>
              <a:lnSpc>
                <a:spcPct val="200000"/>
              </a:lnSpc>
            </a:pPr>
            <a:r>
              <a:rPr lang="en-US" altLang="en-US" dirty="0"/>
              <a:t>	  </a:t>
            </a:r>
          </a:p>
          <a:p>
            <a:pPr>
              <a:lnSpc>
                <a:spcPct val="200000"/>
              </a:lnSpc>
            </a:pPr>
            <a:r>
              <a:rPr lang="en-US" altLang="en-US" dirty="0"/>
              <a:t>	  a.  Flat pulpal floor and gingival floor</a:t>
            </a:r>
          </a:p>
          <a:p>
            <a:pPr lvl="1">
              <a:lnSpc>
                <a:spcPct val="200000"/>
              </a:lnSpc>
            </a:pPr>
            <a:r>
              <a:rPr lang="en-US" altLang="en-US" dirty="0"/>
              <a:t>b.  Line angles and point angles should be rounded</a:t>
            </a:r>
          </a:p>
          <a:p>
            <a:pPr lvl="1">
              <a:lnSpc>
                <a:spcPct val="200000"/>
              </a:lnSpc>
            </a:pPr>
            <a:r>
              <a:rPr lang="en-US" altLang="en-US" dirty="0"/>
              <a:t>c.  Cusp and ridges should have sufficient dentin support</a:t>
            </a:r>
          </a:p>
          <a:p>
            <a:pPr lvl="1">
              <a:lnSpc>
                <a:spcPct val="200000"/>
              </a:lnSpc>
            </a:pPr>
            <a:r>
              <a:rPr lang="en-US" altLang="en-US" dirty="0"/>
              <a:t>d.  Restorative material should have enough thickness to prevent its </a:t>
            </a:r>
          </a:p>
          <a:p>
            <a:pPr>
              <a:lnSpc>
                <a:spcPct val="200000"/>
              </a:lnSpc>
            </a:pPr>
            <a:r>
              <a:rPr lang="en-US" altLang="en-US" dirty="0"/>
              <a:t>               fracture under load</a:t>
            </a:r>
          </a:p>
        </p:txBody>
      </p:sp>
    </p:spTree>
    <p:extLst>
      <p:ext uri="{BB962C8B-B14F-4D97-AF65-F5344CB8AC3E}">
        <p14:creationId xmlns:p14="http://schemas.microsoft.com/office/powerpoint/2010/main" val="88732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812925" y="193675"/>
            <a:ext cx="7893050" cy="760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pPr>
            <a:r>
              <a:rPr lang="en-US" altLang="en-US" sz="2000" b="1" u="sng" dirty="0"/>
              <a:t>OBTAINING THE CONVENIENCE FORM</a:t>
            </a:r>
          </a:p>
          <a:p>
            <a:pPr>
              <a:lnSpc>
                <a:spcPct val="180000"/>
              </a:lnSpc>
            </a:pPr>
            <a:r>
              <a:rPr lang="en-US" altLang="en-US" dirty="0"/>
              <a:t>     “It is that shape or form of the cavity that allows adequate observation ,</a:t>
            </a:r>
          </a:p>
          <a:p>
            <a:pPr>
              <a:lnSpc>
                <a:spcPct val="180000"/>
              </a:lnSpc>
            </a:pPr>
            <a:r>
              <a:rPr lang="en-US" altLang="en-US" dirty="0"/>
              <a:t>      accessibility and ease of operation in preparing and restoring the cavity”.</a:t>
            </a:r>
          </a:p>
          <a:p>
            <a:pPr>
              <a:lnSpc>
                <a:spcPct val="180000"/>
              </a:lnSpc>
            </a:pPr>
            <a:endParaRPr lang="en-US" altLang="en-US" dirty="0"/>
          </a:p>
          <a:p>
            <a:pPr lvl="1">
              <a:lnSpc>
                <a:spcPct val="180000"/>
              </a:lnSpc>
              <a:buFontTx/>
              <a:buAutoNum type="alphaLcPeriod"/>
            </a:pPr>
            <a:r>
              <a:rPr lang="en-US" altLang="en-US" dirty="0"/>
              <a:t>Line angles and point angles should be rounded</a:t>
            </a:r>
          </a:p>
          <a:p>
            <a:pPr lvl="1">
              <a:lnSpc>
                <a:spcPct val="180000"/>
              </a:lnSpc>
              <a:buFontTx/>
              <a:buAutoNum type="alphaLcPeriod"/>
            </a:pPr>
            <a:r>
              <a:rPr lang="en-US" altLang="en-US" dirty="0" err="1"/>
              <a:t>Cavo</a:t>
            </a:r>
            <a:r>
              <a:rPr lang="en-US" altLang="en-US" dirty="0"/>
              <a:t> surface margin should be 90 degree.</a:t>
            </a:r>
          </a:p>
          <a:p>
            <a:pPr>
              <a:lnSpc>
                <a:spcPct val="180000"/>
              </a:lnSpc>
            </a:pPr>
            <a:r>
              <a:rPr lang="en-US" altLang="en-US" dirty="0"/>
              <a:t>		(80-110 degree –Amalgam-acceptable)</a:t>
            </a:r>
          </a:p>
          <a:p>
            <a:pPr>
              <a:lnSpc>
                <a:spcPct val="180000"/>
              </a:lnSpc>
              <a:buFontTx/>
              <a:buChar char="•"/>
            </a:pPr>
            <a:endParaRPr lang="en-US" altLang="en-US" dirty="0"/>
          </a:p>
          <a:p>
            <a:pPr>
              <a:lnSpc>
                <a:spcPct val="180000"/>
              </a:lnSpc>
            </a:pPr>
            <a:r>
              <a:rPr lang="en-US" altLang="en-US" sz="2000" b="1" u="sng" dirty="0"/>
              <a:t>REMOVING REMAINING CARIOUS DENTIN</a:t>
            </a:r>
          </a:p>
          <a:p>
            <a:pPr>
              <a:lnSpc>
                <a:spcPct val="180000"/>
              </a:lnSpc>
            </a:pPr>
            <a:r>
              <a:rPr lang="en-US" altLang="en-US" dirty="0"/>
              <a:t>	-If caries is not deep can be removed at the same visit, but if its deep, </a:t>
            </a:r>
          </a:p>
          <a:p>
            <a:pPr>
              <a:lnSpc>
                <a:spcPct val="180000"/>
              </a:lnSpc>
            </a:pPr>
            <a:r>
              <a:rPr lang="en-US" altLang="en-US" dirty="0"/>
              <a:t>	  I.P.C. is done.</a:t>
            </a:r>
          </a:p>
          <a:p>
            <a:pPr>
              <a:lnSpc>
                <a:spcPct val="180000"/>
              </a:lnSpc>
            </a:pPr>
            <a:r>
              <a:rPr lang="en-US" altLang="en-US" dirty="0"/>
              <a:t>	-Infected or affected dentin</a:t>
            </a:r>
          </a:p>
          <a:p>
            <a:pPr>
              <a:lnSpc>
                <a:spcPct val="180000"/>
              </a:lnSpc>
            </a:pPr>
            <a:endParaRPr lang="en-US" altLang="en-US" dirty="0"/>
          </a:p>
          <a:p>
            <a:pPr>
              <a:lnSpc>
                <a:spcPct val="180000"/>
              </a:lnSpc>
            </a:pPr>
            <a:endParaRPr lang="en-US" altLang="en-US" dirty="0"/>
          </a:p>
          <a:p>
            <a:pPr>
              <a:lnSpc>
                <a:spcPct val="180000"/>
              </a:lnSpc>
            </a:pPr>
            <a:endParaRPr lang="en-US" altLang="en-US" dirty="0"/>
          </a:p>
        </p:txBody>
      </p:sp>
    </p:spTree>
    <p:extLst>
      <p:ext uri="{BB962C8B-B14F-4D97-AF65-F5344CB8AC3E}">
        <p14:creationId xmlns:p14="http://schemas.microsoft.com/office/powerpoint/2010/main" val="387999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90750" y="349250"/>
            <a:ext cx="794385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FINISHING THE ENAMEL WALLS</a:t>
            </a:r>
          </a:p>
          <a:p>
            <a:pPr lvl="1">
              <a:lnSpc>
                <a:spcPct val="155000"/>
              </a:lnSpc>
              <a:buFontTx/>
              <a:buAutoNum type="alphaLcPeriod"/>
            </a:pPr>
            <a:r>
              <a:rPr lang="en-US" altLang="en-US" dirty="0"/>
              <a:t>To assure sound, supported enamel</a:t>
            </a:r>
          </a:p>
          <a:p>
            <a:pPr lvl="1">
              <a:lnSpc>
                <a:spcPct val="155000"/>
              </a:lnSpc>
              <a:buFontTx/>
              <a:buAutoNum type="alphaLcPeriod"/>
            </a:pPr>
            <a:endParaRPr lang="en-US" altLang="en-US" dirty="0"/>
          </a:p>
          <a:p>
            <a:pPr lvl="1">
              <a:lnSpc>
                <a:spcPct val="155000"/>
              </a:lnSpc>
              <a:buFontTx/>
              <a:buAutoNum type="alphaLcPeriod"/>
            </a:pPr>
            <a:r>
              <a:rPr lang="en-US" altLang="en-US" dirty="0"/>
              <a:t>To obtain smooth, well defined surface and angle.</a:t>
            </a:r>
          </a:p>
          <a:p>
            <a:pPr lvl="1">
              <a:lnSpc>
                <a:spcPct val="155000"/>
              </a:lnSpc>
              <a:buFontTx/>
              <a:buAutoNum type="alphaLcPeriod"/>
            </a:pPr>
            <a:endParaRPr lang="en-US" altLang="en-US" dirty="0"/>
          </a:p>
          <a:p>
            <a:pPr lvl="1">
              <a:lnSpc>
                <a:spcPct val="155000"/>
              </a:lnSpc>
              <a:buFontTx/>
              <a:buAutoNum type="alphaLcPeriod"/>
            </a:pPr>
            <a:r>
              <a:rPr lang="en-US" altLang="en-US" dirty="0"/>
              <a:t>To facilitate placement and finishing of particular restorative material.</a:t>
            </a:r>
          </a:p>
          <a:p>
            <a:pPr>
              <a:lnSpc>
                <a:spcPct val="155000"/>
              </a:lnSpc>
            </a:pPr>
            <a:endParaRPr lang="en-US" altLang="en-US" sz="2000" b="1" u="sng" dirty="0"/>
          </a:p>
          <a:p>
            <a:endParaRPr lang="en-US" altLang="en-US" sz="2000" b="1" u="sng" dirty="0"/>
          </a:p>
          <a:p>
            <a:endParaRPr lang="en-US" altLang="en-US" sz="2000" b="1" u="sng" dirty="0"/>
          </a:p>
          <a:p>
            <a:r>
              <a:rPr lang="en-US" altLang="en-US" sz="2000" b="1" u="sng" dirty="0"/>
              <a:t>TOILET OF THE CAVITY</a:t>
            </a:r>
            <a:r>
              <a:rPr lang="en-US" altLang="en-US" sz="2000" b="1" dirty="0"/>
              <a:t>   (Isolation)</a:t>
            </a:r>
            <a:endParaRPr lang="en-US" altLang="en-US" dirty="0"/>
          </a:p>
          <a:p>
            <a:pPr>
              <a:lnSpc>
                <a:spcPct val="150000"/>
              </a:lnSpc>
            </a:pPr>
            <a:r>
              <a:rPr lang="en-US" altLang="en-US" dirty="0"/>
              <a:t>	 a. Rubber dam</a:t>
            </a:r>
          </a:p>
          <a:p>
            <a:pPr>
              <a:lnSpc>
                <a:spcPct val="150000"/>
              </a:lnSpc>
            </a:pPr>
            <a:r>
              <a:rPr lang="en-US" altLang="en-US" dirty="0"/>
              <a:t> 	 </a:t>
            </a:r>
          </a:p>
          <a:p>
            <a:pPr>
              <a:lnSpc>
                <a:spcPct val="150000"/>
              </a:lnSpc>
            </a:pPr>
            <a:r>
              <a:rPr lang="en-US" altLang="en-US" dirty="0"/>
              <a:t>	  b. Cotton rolls</a:t>
            </a:r>
          </a:p>
          <a:p>
            <a:pPr>
              <a:lnSpc>
                <a:spcPct val="150000"/>
              </a:lnSpc>
            </a:pPr>
            <a:r>
              <a:rPr lang="en-US" altLang="en-US" dirty="0"/>
              <a:t> 	 </a:t>
            </a:r>
          </a:p>
          <a:p>
            <a:pPr>
              <a:lnSpc>
                <a:spcPct val="150000"/>
              </a:lnSpc>
            </a:pPr>
            <a:r>
              <a:rPr lang="en-US" altLang="en-US" dirty="0"/>
              <a:t>	  c. High volume evacuation suction</a:t>
            </a:r>
          </a:p>
          <a:p>
            <a:pPr>
              <a:lnSpc>
                <a:spcPct val="150000"/>
              </a:lnSpc>
            </a:pPr>
            <a:endParaRPr lang="en-US" altLang="en-US" sz="2000" b="1" u="sng" dirty="0"/>
          </a:p>
        </p:txBody>
      </p:sp>
    </p:spTree>
    <p:extLst>
      <p:ext uri="{BB962C8B-B14F-4D97-AF65-F5344CB8AC3E}">
        <p14:creationId xmlns:p14="http://schemas.microsoft.com/office/powerpoint/2010/main" val="278560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49500" y="854076"/>
            <a:ext cx="54229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CAVITY STERILIZATION OR DISINFECTION</a:t>
            </a:r>
          </a:p>
          <a:p>
            <a:r>
              <a:rPr lang="en-US" altLang="en-US" dirty="0"/>
              <a:t> 	</a:t>
            </a:r>
          </a:p>
          <a:p>
            <a:endParaRPr lang="en-US" altLang="en-US" dirty="0"/>
          </a:p>
          <a:p>
            <a:pPr>
              <a:lnSpc>
                <a:spcPct val="205000"/>
              </a:lnSpc>
            </a:pPr>
            <a:r>
              <a:rPr lang="en-US" altLang="en-US" dirty="0"/>
              <a:t>	a. Precipitated AgNO</a:t>
            </a:r>
            <a:r>
              <a:rPr lang="en-US" altLang="en-US" sz="1200" dirty="0"/>
              <a:t>3</a:t>
            </a:r>
          </a:p>
          <a:p>
            <a:pPr>
              <a:lnSpc>
                <a:spcPct val="205000"/>
              </a:lnSpc>
            </a:pPr>
            <a:r>
              <a:rPr lang="en-US" altLang="en-US" dirty="0"/>
              <a:t> 	b.  Phenol</a:t>
            </a:r>
          </a:p>
          <a:p>
            <a:pPr>
              <a:lnSpc>
                <a:spcPct val="205000"/>
              </a:lnSpc>
            </a:pPr>
            <a:r>
              <a:rPr lang="en-US" altLang="en-US" dirty="0"/>
              <a:t> 	c.  </a:t>
            </a:r>
            <a:r>
              <a:rPr lang="en-US" altLang="en-US" dirty="0" err="1"/>
              <a:t>Thymol</a:t>
            </a:r>
            <a:endParaRPr lang="en-US" altLang="en-US" dirty="0"/>
          </a:p>
          <a:p>
            <a:pPr>
              <a:lnSpc>
                <a:spcPct val="205000"/>
              </a:lnSpc>
            </a:pPr>
            <a:r>
              <a:rPr lang="en-US" altLang="en-US" dirty="0"/>
              <a:t> 	d. Alcohol</a:t>
            </a:r>
          </a:p>
          <a:p>
            <a:pPr>
              <a:lnSpc>
                <a:spcPct val="205000"/>
              </a:lnSpc>
            </a:pPr>
            <a:r>
              <a:rPr lang="en-US" altLang="en-US" dirty="0"/>
              <a:t> 	e. Sodium and Stannous Fluoride </a:t>
            </a:r>
          </a:p>
          <a:p>
            <a:pPr>
              <a:lnSpc>
                <a:spcPct val="205000"/>
              </a:lnSpc>
            </a:pPr>
            <a:endParaRPr lang="en-US" altLang="en-US" dirty="0"/>
          </a:p>
        </p:txBody>
      </p:sp>
    </p:spTree>
    <p:extLst>
      <p:ext uri="{BB962C8B-B14F-4D97-AF65-F5344CB8AC3E}">
        <p14:creationId xmlns:p14="http://schemas.microsoft.com/office/powerpoint/2010/main" val="42631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8FBE87-5FDD-41B5-B16F-397C95B5F7BF}" type="slidenum">
              <a:rPr lang="en-US" smtClean="0"/>
              <a:pPr/>
              <a:t>26</a:t>
            </a:fld>
            <a:endParaRPr lang="en-US"/>
          </a:p>
        </p:txBody>
      </p:sp>
      <p:pic>
        <p:nvPicPr>
          <p:cNvPr id="3" name="Picture 4" descr="classIwalls"/>
          <p:cNvPicPr>
            <a:picLocks noChangeAspect="1" noChangeArrowheads="1"/>
          </p:cNvPicPr>
          <p:nvPr/>
        </p:nvPicPr>
        <p:blipFill>
          <a:blip r:embed="rId2" cstate="print"/>
          <a:srcRect/>
          <a:stretch>
            <a:fillRect/>
          </a:stretch>
        </p:blipFill>
        <p:spPr bwMode="auto">
          <a:xfrm>
            <a:off x="1595406" y="-24"/>
            <a:ext cx="9001156" cy="6855790"/>
          </a:xfrm>
          <a:prstGeom prst="rect">
            <a:avLst/>
          </a:prstGeom>
          <a:noFill/>
          <a:ln w="9525">
            <a:noFill/>
            <a:miter lim="800000"/>
            <a:headEnd/>
            <a:tailEnd/>
          </a:ln>
          <a:effectLst/>
        </p:spPr>
      </p:pic>
    </p:spTree>
    <p:extLst>
      <p:ext uri="{BB962C8B-B14F-4D97-AF65-F5344CB8AC3E}">
        <p14:creationId xmlns:p14="http://schemas.microsoft.com/office/powerpoint/2010/main" val="78435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8FBE87-5FDD-41B5-B16F-397C95B5F7BF}" type="slidenum">
              <a:rPr lang="en-US" smtClean="0"/>
              <a:pPr/>
              <a:t>27</a:t>
            </a:fld>
            <a:endParaRPr lang="en-US"/>
          </a:p>
        </p:txBody>
      </p:sp>
      <p:pic>
        <p:nvPicPr>
          <p:cNvPr id="5" name="Picture 6" descr="tooth31"/>
          <p:cNvPicPr>
            <a:picLocks noChangeAspect="1" noChangeArrowheads="1"/>
          </p:cNvPicPr>
          <p:nvPr/>
        </p:nvPicPr>
        <p:blipFill>
          <a:blip r:embed="rId2" cstate="print"/>
          <a:srcRect/>
          <a:stretch>
            <a:fillRect/>
          </a:stretch>
        </p:blipFill>
        <p:spPr bwMode="auto">
          <a:xfrm>
            <a:off x="6810380" y="2214554"/>
            <a:ext cx="3257544" cy="32147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4" descr="sld05"/>
          <p:cNvPicPr>
            <a:picLocks noChangeAspect="1" noChangeArrowheads="1"/>
          </p:cNvPicPr>
          <p:nvPr/>
        </p:nvPicPr>
        <p:blipFill>
          <a:blip r:embed="rId3" cstate="print"/>
          <a:srcRect/>
          <a:stretch>
            <a:fillRect/>
          </a:stretch>
        </p:blipFill>
        <p:spPr bwMode="auto">
          <a:xfrm>
            <a:off x="2309786" y="2214554"/>
            <a:ext cx="3921128" cy="31797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2452662" y="1214423"/>
            <a:ext cx="7429552" cy="646331"/>
          </a:xfrm>
          <a:prstGeom prst="rect">
            <a:avLst/>
          </a:prstGeom>
        </p:spPr>
        <p:txBody>
          <a:bodyPr wrap="square">
            <a:spAutoFit/>
          </a:bodyPr>
          <a:lstStyle/>
          <a:p>
            <a:pPr algn="ctr"/>
            <a:r>
              <a:rPr lang="en-US" sz="3600" b="1" dirty="0">
                <a:solidFill>
                  <a:schemeClr val="tx2"/>
                </a:solidFill>
                <a:effectLst>
                  <a:outerShdw blurRad="38100" dist="38100" dir="2700000" algn="tl">
                    <a:srgbClr val="000000"/>
                  </a:outerShdw>
                </a:effectLst>
                <a:latin typeface="Times New Roman" pitchFamily="18" charset="0"/>
                <a:cs typeface="Times New Roman" pitchFamily="18" charset="0"/>
              </a:rPr>
              <a:t>CORRECT OUTLINE FORM</a:t>
            </a:r>
            <a:endParaRPr lang="en-US" sz="36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36334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602607" y="2452352"/>
            <a:ext cx="4469109" cy="295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230000"/>
              </a:lnSpc>
              <a:buFontTx/>
              <a:buAutoNum type="alphaUcParenR"/>
            </a:pPr>
            <a:r>
              <a:rPr lang="en-US" altLang="en-US" sz="2700" dirty="0">
                <a:latin typeface="Tahoma" panose="020B0604030504040204" pitchFamily="34" charset="0"/>
              </a:rPr>
              <a:t> 	Conventional </a:t>
            </a:r>
          </a:p>
          <a:p>
            <a:pPr>
              <a:lnSpc>
                <a:spcPct val="230000"/>
              </a:lnSpc>
              <a:buFontTx/>
              <a:buAutoNum type="alphaUcParenR"/>
            </a:pPr>
            <a:r>
              <a:rPr lang="en-US" altLang="en-US" sz="2700" dirty="0">
                <a:latin typeface="Tahoma" panose="020B0604030504040204" pitchFamily="34" charset="0"/>
              </a:rPr>
              <a:t> 	Conventional beveled </a:t>
            </a:r>
          </a:p>
          <a:p>
            <a:pPr>
              <a:lnSpc>
                <a:spcPct val="230000"/>
              </a:lnSpc>
              <a:buFontTx/>
              <a:buAutoNum type="alphaUcParenR"/>
            </a:pPr>
            <a:r>
              <a:rPr lang="en-US" altLang="en-US" sz="2700" dirty="0">
                <a:latin typeface="Tahoma" panose="020B0604030504040204" pitchFamily="34" charset="0"/>
              </a:rPr>
              <a:t> 	</a:t>
            </a:r>
            <a:r>
              <a:rPr lang="en-US" altLang="en-US" sz="2700" dirty="0" smtClean="0">
                <a:latin typeface="Tahoma" panose="020B0604030504040204" pitchFamily="34" charset="0"/>
              </a:rPr>
              <a:t>Modified/ scooped </a:t>
            </a:r>
            <a:endParaRPr lang="en-US" altLang="en-US" sz="2700" dirty="0">
              <a:latin typeface="Tahoma" panose="020B0604030504040204" pitchFamily="34" charset="0"/>
            </a:endParaRPr>
          </a:p>
        </p:txBody>
      </p:sp>
      <p:sp>
        <p:nvSpPr>
          <p:cNvPr id="2" name="Title 1"/>
          <p:cNvSpPr>
            <a:spLocks noGrp="1"/>
          </p:cNvSpPr>
          <p:nvPr>
            <p:ph type="title"/>
          </p:nvPr>
        </p:nvSpPr>
        <p:spPr/>
        <p:txBody>
          <a:bodyPr/>
          <a:lstStyle/>
          <a:p>
            <a:r>
              <a:rPr lang="en-US" u="sng" dirty="0" smtClean="0">
                <a:solidFill>
                  <a:srgbClr val="FF0000"/>
                </a:solidFill>
              </a:rPr>
              <a:t>Composite </a:t>
            </a:r>
            <a:r>
              <a:rPr lang="en-US" u="sng" dirty="0">
                <a:solidFill>
                  <a:srgbClr val="FF0000"/>
                </a:solidFill>
              </a:rPr>
              <a:t>C</a:t>
            </a:r>
            <a:r>
              <a:rPr lang="en-US" u="sng" dirty="0" smtClean="0">
                <a:solidFill>
                  <a:srgbClr val="FF0000"/>
                </a:solidFill>
              </a:rPr>
              <a:t>avity Preparation</a:t>
            </a:r>
            <a:endParaRPr lang="en-US" u="sng" dirty="0">
              <a:solidFill>
                <a:srgbClr val="FF0000"/>
              </a:solidFill>
            </a:endParaRPr>
          </a:p>
        </p:txBody>
      </p:sp>
    </p:spTree>
    <p:extLst>
      <p:ext uri="{BB962C8B-B14F-4D97-AF65-F5344CB8AC3E}">
        <p14:creationId xmlns:p14="http://schemas.microsoft.com/office/powerpoint/2010/main" val="349706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Conventional cavity preparation </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Features as described earlier</a:t>
            </a:r>
          </a:p>
          <a:p>
            <a:pPr marL="0" indent="0">
              <a:buNone/>
            </a:pPr>
            <a:endParaRPr lang="en-US" dirty="0" smtClean="0"/>
          </a:p>
          <a:p>
            <a:r>
              <a:rPr lang="en-US" dirty="0" smtClean="0"/>
              <a:t>Bur is kept parallel to the long axis of the tooth</a:t>
            </a:r>
          </a:p>
          <a:p>
            <a:pPr marL="0" indent="0">
              <a:buNone/>
            </a:pPr>
            <a:endParaRPr lang="en-US" dirty="0" smtClean="0"/>
          </a:p>
          <a:p>
            <a:r>
              <a:rPr lang="en-US" dirty="0" smtClean="0"/>
              <a:t>Use flat fissure bur to maintain uniform depth</a:t>
            </a:r>
          </a:p>
          <a:p>
            <a:endParaRPr lang="en-US" dirty="0" smtClean="0"/>
          </a:p>
          <a:p>
            <a:r>
              <a:rPr lang="en-US" dirty="0" smtClean="0"/>
              <a:t>The depth can be kept in enamel only, but for better retention it is advisable to extend into dentin. Total depth should be 1.5mm.</a:t>
            </a:r>
          </a:p>
          <a:p>
            <a:pPr marL="0" indent="0">
              <a:buNone/>
            </a:pPr>
            <a:endParaRPr lang="en-US" dirty="0" smtClean="0"/>
          </a:p>
          <a:p>
            <a:r>
              <a:rPr lang="en-US" dirty="0" smtClean="0"/>
              <a:t>The isthmus as small as possible , usual width 1/4</a:t>
            </a:r>
            <a:r>
              <a:rPr lang="en-US" baseline="30000" dirty="0" smtClean="0"/>
              <a:t>th</a:t>
            </a:r>
            <a:r>
              <a:rPr lang="en-US" dirty="0" smtClean="0"/>
              <a:t> intercuspal distance.</a:t>
            </a:r>
          </a:p>
          <a:p>
            <a:endParaRPr lang="en-US" dirty="0" smtClean="0"/>
          </a:p>
        </p:txBody>
      </p:sp>
    </p:spTree>
    <p:extLst>
      <p:ext uri="{BB962C8B-B14F-4D97-AF65-F5344CB8AC3E}">
        <p14:creationId xmlns:p14="http://schemas.microsoft.com/office/powerpoint/2010/main" val="125513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282" y="1025801"/>
            <a:ext cx="8715404" cy="5262979"/>
          </a:xfrm>
          <a:prstGeom prst="rect">
            <a:avLst/>
          </a:prstGeom>
        </p:spPr>
        <p:txBody>
          <a:bodyPr wrap="square">
            <a:spAutoFit/>
          </a:bodyPr>
          <a:lstStyle/>
          <a:p>
            <a:pPr algn="just"/>
            <a:r>
              <a:rPr lang="en-US" sz="2800" dirty="0"/>
              <a:t>Cavity preparation is the mechanical alternation of defective, injured or diseased tooth in order to best receive a restorative material that will reestablish a healthy state for the tooth including esthetic correction when indicated, along with normal form and function. </a:t>
            </a:r>
          </a:p>
          <a:p>
            <a:pPr algn="just"/>
            <a:endParaRPr lang="en-US" sz="2800" dirty="0"/>
          </a:p>
          <a:p>
            <a:pPr algn="just"/>
            <a:r>
              <a:rPr lang="en-US" sz="2800" dirty="0"/>
              <a:t>The reason of the need for restoration as follow:</a:t>
            </a:r>
          </a:p>
          <a:p>
            <a:pPr algn="just"/>
            <a:endParaRPr lang="en-US" sz="2800" dirty="0"/>
          </a:p>
          <a:p>
            <a:pPr algn="just"/>
            <a:r>
              <a:rPr lang="en-US" sz="2800" dirty="0"/>
              <a:t>• To restore the integrity of the tooth surface.</a:t>
            </a:r>
          </a:p>
          <a:p>
            <a:pPr algn="just"/>
            <a:r>
              <a:rPr lang="en-US" sz="2800" dirty="0"/>
              <a:t>• To restore the function of the tooth.</a:t>
            </a:r>
          </a:p>
          <a:p>
            <a:pPr algn="just"/>
            <a:r>
              <a:rPr lang="en-US" sz="2800" dirty="0"/>
              <a:t>• To restore the appearance of the tooth.</a:t>
            </a:r>
          </a:p>
          <a:p>
            <a:pPr algn="just"/>
            <a:r>
              <a:rPr lang="en-US" sz="2800" dirty="0"/>
              <a:t>• To remove the diseased tissue from the tooth.</a:t>
            </a:r>
          </a:p>
        </p:txBody>
      </p:sp>
      <p:sp>
        <p:nvSpPr>
          <p:cNvPr id="3" name="Slide Number Placeholder 2"/>
          <p:cNvSpPr>
            <a:spLocks noGrp="1"/>
          </p:cNvSpPr>
          <p:nvPr>
            <p:ph type="sldNum" sz="quarter" idx="12"/>
          </p:nvPr>
        </p:nvSpPr>
        <p:spPr/>
        <p:txBody>
          <a:bodyPr/>
          <a:lstStyle/>
          <a:p>
            <a:fld id="{FE8FBE87-5FDD-41B5-B16F-397C95B5F7BF}" type="slidenum">
              <a:rPr lang="en-US" smtClean="0"/>
              <a:pPr/>
              <a:t>3</a:t>
            </a:fld>
            <a:endParaRPr lang="en-US"/>
          </a:p>
        </p:txBody>
      </p:sp>
    </p:spTree>
    <p:extLst>
      <p:ext uri="{BB962C8B-B14F-4D97-AF65-F5344CB8AC3E}">
        <p14:creationId xmlns:p14="http://schemas.microsoft.com/office/powerpoint/2010/main" val="271633884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cavity walls may NOT be kept perpendicular and parallel as in amalgam restorations.</a:t>
            </a:r>
          </a:p>
          <a:p>
            <a:pPr marL="0" indent="0">
              <a:buNone/>
            </a:pPr>
            <a:endParaRPr lang="en-US" dirty="0" smtClean="0"/>
          </a:p>
          <a:p>
            <a:r>
              <a:rPr lang="en-US" dirty="0" smtClean="0"/>
              <a:t>The cavosurface margins are kept at right angle to the cavity walls.</a:t>
            </a:r>
          </a:p>
          <a:p>
            <a:pPr marL="0" indent="0">
              <a:buNone/>
            </a:pPr>
            <a:endParaRPr lang="en-US" dirty="0" smtClean="0"/>
          </a:p>
          <a:p>
            <a:r>
              <a:rPr lang="en-US" dirty="0" smtClean="0"/>
              <a:t>No Bevels are given</a:t>
            </a:r>
          </a:p>
          <a:p>
            <a:pPr marL="0" indent="0">
              <a:buNone/>
            </a:pPr>
            <a:endParaRPr lang="en-US" dirty="0" smtClean="0"/>
          </a:p>
          <a:p>
            <a:r>
              <a:rPr lang="en-US" dirty="0" smtClean="0"/>
              <a:t>The butt joint margin prevents composite marginal breakdown and ditching.</a:t>
            </a:r>
          </a:p>
          <a:p>
            <a:pPr marL="0" indent="0">
              <a:buNone/>
            </a:pPr>
            <a:endParaRPr lang="en-US" dirty="0" smtClean="0"/>
          </a:p>
          <a:p>
            <a:r>
              <a:rPr lang="en-US" dirty="0" smtClean="0"/>
              <a:t>But staining at the margins can be caused.</a:t>
            </a:r>
            <a:endParaRPr lang="en-US" dirty="0"/>
          </a:p>
        </p:txBody>
      </p:sp>
    </p:spTree>
    <p:extLst>
      <p:ext uri="{BB962C8B-B14F-4D97-AF65-F5344CB8AC3E}">
        <p14:creationId xmlns:p14="http://schemas.microsoft.com/office/powerpoint/2010/main" val="223397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1120462"/>
            <a:ext cx="10515600" cy="5056501"/>
          </a:xfrm>
        </p:spPr>
        <p:txBody>
          <a:bodyPr>
            <a:normAutofit fontScale="92500" lnSpcReduction="10000"/>
          </a:bodyPr>
          <a:lstStyle/>
          <a:p>
            <a:r>
              <a:rPr lang="en-US" dirty="0" smtClean="0"/>
              <a:t>In moderate to large sized class I and class II composite restorations we need more retention form, which can be provided only by conventional methods of cavity preparation.</a:t>
            </a:r>
          </a:p>
          <a:p>
            <a:pPr marL="0" indent="0">
              <a:buNone/>
            </a:pPr>
            <a:endParaRPr lang="en-US" dirty="0" smtClean="0"/>
          </a:p>
          <a:p>
            <a:r>
              <a:rPr lang="en-US" dirty="0" smtClean="0"/>
              <a:t>An inverted cone bur is used which gives same preparation as with the amalgam restoration.</a:t>
            </a:r>
          </a:p>
          <a:p>
            <a:pPr marL="0" indent="0">
              <a:buNone/>
            </a:pPr>
            <a:endParaRPr lang="en-US" dirty="0" smtClean="0"/>
          </a:p>
          <a:p>
            <a:r>
              <a:rPr lang="en-US" dirty="0" smtClean="0"/>
              <a:t>The cavosurface angles can be kept as butt joints or can also be slightly flared (obtuse).</a:t>
            </a:r>
          </a:p>
          <a:p>
            <a:pPr marL="0" indent="0">
              <a:buNone/>
            </a:pPr>
            <a:endParaRPr lang="en-US" dirty="0" smtClean="0"/>
          </a:p>
          <a:p>
            <a:r>
              <a:rPr lang="en-US" dirty="0" smtClean="0"/>
              <a:t>Since conversion of tooth structure is important therefore class I and II should have minimum </a:t>
            </a:r>
            <a:r>
              <a:rPr lang="en-US" dirty="0" err="1" smtClean="0"/>
              <a:t>facio</a:t>
            </a:r>
            <a:r>
              <a:rPr lang="en-US" dirty="0" smtClean="0"/>
              <a:t>-lingual extensions (conservative)</a:t>
            </a:r>
            <a:endParaRPr lang="en-US" dirty="0"/>
          </a:p>
        </p:txBody>
      </p:sp>
    </p:spTree>
    <p:extLst>
      <p:ext uri="{BB962C8B-B14F-4D97-AF65-F5344CB8AC3E}">
        <p14:creationId xmlns:p14="http://schemas.microsoft.com/office/powerpoint/2010/main" val="135415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Sealants can be used where minor extensions are to be done.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389" y="2573579"/>
            <a:ext cx="5887578" cy="3910933"/>
          </a:xfrm>
          <a:prstGeom prst="rect">
            <a:avLst/>
          </a:prstGeom>
        </p:spPr>
      </p:pic>
    </p:spTree>
    <p:extLst>
      <p:ext uri="{BB962C8B-B14F-4D97-AF65-F5344CB8AC3E}">
        <p14:creationId xmlns:p14="http://schemas.microsoft.com/office/powerpoint/2010/main" val="2002628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Conventional </a:t>
            </a:r>
            <a:r>
              <a:rPr lang="en-US" b="1" u="sng" dirty="0" err="1" smtClean="0">
                <a:solidFill>
                  <a:srgbClr val="FF0000"/>
                </a:solidFill>
              </a:rPr>
              <a:t>Bevelled</a:t>
            </a:r>
            <a:r>
              <a:rPr lang="en-US" b="1" u="sng" dirty="0" smtClean="0">
                <a:solidFill>
                  <a:srgbClr val="FF0000"/>
                </a:solidFill>
              </a:rPr>
              <a:t> </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t>Bevelled</a:t>
            </a:r>
            <a:r>
              <a:rPr lang="en-US" dirty="0" smtClean="0"/>
              <a:t> conventional preparations are similar to conventional type except that the enamel margins are beveled.</a:t>
            </a:r>
          </a:p>
          <a:p>
            <a:pPr marL="0" indent="0">
              <a:buNone/>
            </a:pPr>
            <a:endParaRPr lang="en-US" dirty="0" smtClean="0"/>
          </a:p>
          <a:p>
            <a:r>
              <a:rPr lang="en-US" dirty="0" smtClean="0"/>
              <a:t>It is recommended when composite restoration is being done to replace an old restoration (usually Amalgam) exhibiting a conventional tooth preparation design.</a:t>
            </a:r>
          </a:p>
          <a:p>
            <a:pPr marL="0" indent="0">
              <a:buNone/>
            </a:pPr>
            <a:endParaRPr lang="en-US" dirty="0" smtClean="0"/>
          </a:p>
          <a:p>
            <a:r>
              <a:rPr lang="en-US" dirty="0" smtClean="0"/>
              <a:t>It is mostly used for Class III, IV and V restorations</a:t>
            </a:r>
          </a:p>
          <a:p>
            <a:pPr marL="0" indent="0">
              <a:buNone/>
            </a:pPr>
            <a:endParaRPr lang="en-US" dirty="0" smtClean="0"/>
          </a:p>
          <a:p>
            <a:r>
              <a:rPr lang="en-US" dirty="0" smtClean="0"/>
              <a:t>The advantage of an enamel bevel for a composite tooth preparation is that the ends of enamel rods (exposed by beveling) are more appropriately etched.</a:t>
            </a:r>
            <a:endParaRPr lang="en-US" dirty="0"/>
          </a:p>
        </p:txBody>
      </p:sp>
    </p:spTree>
    <p:extLst>
      <p:ext uri="{BB962C8B-B14F-4D97-AF65-F5344CB8AC3E}">
        <p14:creationId xmlns:p14="http://schemas.microsoft.com/office/powerpoint/2010/main" val="188409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Also there is an increase in the etched enamel surface area which enhances the bonding to the composite.</a:t>
            </a:r>
          </a:p>
          <a:p>
            <a:pPr marL="0" indent="0">
              <a:buNone/>
            </a:pPr>
            <a:endParaRPr lang="en-US" dirty="0" smtClean="0"/>
          </a:p>
          <a:p>
            <a:r>
              <a:rPr lang="en-US" dirty="0" err="1" smtClean="0"/>
              <a:t>Bevelling</a:t>
            </a:r>
            <a:r>
              <a:rPr lang="en-US" dirty="0" smtClean="0"/>
              <a:t> also allows the restoration to blend more esthetically with the coloration of the surrounding tooth structure.</a:t>
            </a:r>
          </a:p>
          <a:p>
            <a:pPr marL="0" indent="0">
              <a:buNone/>
            </a:pPr>
            <a:endParaRPr lang="en-US" dirty="0" smtClean="0"/>
          </a:p>
          <a:p>
            <a:r>
              <a:rPr lang="en-US" dirty="0" smtClean="0"/>
              <a:t>The beveled conventional design is rarely or never used for the posterior teeth (Class I and Class II)</a:t>
            </a:r>
          </a:p>
          <a:p>
            <a:pPr marL="0" indent="0">
              <a:buNone/>
            </a:pPr>
            <a:endParaRPr lang="en-US" dirty="0" smtClean="0"/>
          </a:p>
          <a:p>
            <a:r>
              <a:rPr lang="en-US" dirty="0" smtClean="0"/>
              <a:t>Its is majorly used in areas where esthetics is of concern.</a:t>
            </a:r>
            <a:endParaRPr lang="en-US" dirty="0"/>
          </a:p>
        </p:txBody>
      </p:sp>
    </p:spTree>
    <p:extLst>
      <p:ext uri="{BB962C8B-B14F-4D97-AF65-F5344CB8AC3E}">
        <p14:creationId xmlns:p14="http://schemas.microsoft.com/office/powerpoint/2010/main" val="325162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Conventional </a:t>
            </a:r>
            <a:r>
              <a:rPr lang="en-US" b="1" u="sng" dirty="0" err="1" smtClean="0">
                <a:solidFill>
                  <a:srgbClr val="FF0000"/>
                </a:solidFill>
              </a:rPr>
              <a:t>Bevelled</a:t>
            </a:r>
            <a:r>
              <a:rPr lang="en-US" b="1" u="sng" dirty="0" smtClean="0">
                <a:solidFill>
                  <a:srgbClr val="FF0000"/>
                </a:solidFill>
              </a:rPr>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407440"/>
            <a:ext cx="6542467" cy="5061503"/>
          </a:xfrm>
        </p:spPr>
      </p:pic>
    </p:spTree>
    <p:extLst>
      <p:ext uri="{BB962C8B-B14F-4D97-AF65-F5344CB8AC3E}">
        <p14:creationId xmlns:p14="http://schemas.microsoft.com/office/powerpoint/2010/main" val="4091096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White Lines </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2600" dirty="0" smtClean="0"/>
              <a:t>There </a:t>
            </a:r>
            <a:r>
              <a:rPr lang="en-US" sz="2600" dirty="0"/>
              <a:t>are a number of potential causes for white lines at the margins, which can be gaps, discontinuous voids, or </a:t>
            </a:r>
            <a:r>
              <a:rPr lang="en-US" sz="2600" dirty="0" smtClean="0"/>
              <a:t>micro fractures </a:t>
            </a:r>
            <a:r>
              <a:rPr lang="en-US" sz="2600" dirty="0"/>
              <a:t>in the tooth substance or the restorative material. White lines at placement frequently become black lines later, so it is certainly preferable to correct them immediately. </a:t>
            </a:r>
          </a:p>
          <a:p>
            <a:r>
              <a:rPr lang="en-US" sz="2600" dirty="0"/>
              <a:t>In general, white opacity is created by differences in the refractive index. Everyone has noticed the </a:t>
            </a:r>
            <a:r>
              <a:rPr lang="en-US" sz="2600" dirty="0" smtClean="0"/>
              <a:t>‘bleaching effect’ </a:t>
            </a:r>
            <a:r>
              <a:rPr lang="en-US" sz="2600" dirty="0"/>
              <a:t>when teeth are dried, this is the effect of replacing the water with air. One can see the same effect when a light curing composite is </a:t>
            </a:r>
            <a:r>
              <a:rPr lang="en-US" sz="2600" dirty="0" err="1"/>
              <a:t>spatulated</a:t>
            </a:r>
            <a:r>
              <a:rPr lang="en-US" sz="2600" dirty="0"/>
              <a:t>, the incorporated air lightens the shade. </a:t>
            </a:r>
            <a:endParaRPr lang="en-US" sz="2600" dirty="0" smtClean="0"/>
          </a:p>
          <a:p>
            <a:pPr marL="0" indent="0">
              <a:buNone/>
            </a:pPr>
            <a:endParaRPr lang="en-US" sz="2600" dirty="0"/>
          </a:p>
        </p:txBody>
      </p:sp>
    </p:spTree>
    <p:extLst>
      <p:ext uri="{BB962C8B-B14F-4D97-AF65-F5344CB8AC3E}">
        <p14:creationId xmlns:p14="http://schemas.microsoft.com/office/powerpoint/2010/main" val="2261361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999"/>
          </a:xfrm>
        </p:spPr>
        <p:txBody>
          <a:bodyPr>
            <a:normAutofit fontScale="90000"/>
          </a:bodyPr>
          <a:lstStyle/>
          <a:p>
            <a:endParaRPr lang="en-US" dirty="0"/>
          </a:p>
        </p:txBody>
      </p:sp>
      <p:sp>
        <p:nvSpPr>
          <p:cNvPr id="3" name="Content Placeholder 2"/>
          <p:cNvSpPr>
            <a:spLocks noGrp="1"/>
          </p:cNvSpPr>
          <p:nvPr>
            <p:ph idx="1"/>
          </p:nvPr>
        </p:nvSpPr>
        <p:spPr>
          <a:xfrm>
            <a:off x="838200" y="515155"/>
            <a:ext cx="10515600" cy="5661808"/>
          </a:xfrm>
        </p:spPr>
        <p:txBody>
          <a:bodyPr>
            <a:normAutofit/>
          </a:bodyPr>
          <a:lstStyle/>
          <a:p>
            <a:r>
              <a:rPr lang="en-US" dirty="0"/>
              <a:t>For reference, the clinically </a:t>
            </a:r>
            <a:r>
              <a:rPr lang="en-US" dirty="0" err="1"/>
              <a:t>relevent</a:t>
            </a:r>
            <a:r>
              <a:rPr lang="en-US" dirty="0"/>
              <a:t> refractive indices are approximately: </a:t>
            </a:r>
            <a:r>
              <a:rPr lang="en-US" dirty="0" smtClean="0"/>
              <a:t>enamel </a:t>
            </a:r>
            <a:r>
              <a:rPr lang="en-US" dirty="0"/>
              <a:t>= 1.7; water = 1.4; air = 1.0; and composites are in the range of 1.5 -1.6. White lines are therefore most visible when the tooth is dry, since the difference in refractive index between air and enamel is larger than the difference between water and enamel. </a:t>
            </a:r>
          </a:p>
          <a:p>
            <a:pPr marL="0" indent="0">
              <a:buNone/>
            </a:pPr>
            <a:endParaRPr lang="en-US" dirty="0"/>
          </a:p>
        </p:txBody>
      </p:sp>
      <p:pic>
        <p:nvPicPr>
          <p:cNvPr id="1026" name="Picture 2" descr="http://solutions.3m.co.uk/3MContentRetrievalAPI/BlobServlet?lmd=1384848355000&amp;locale=en_EU&amp;assetType=MMM_Image&amp;assetId=1361753791969&amp;blobAttribute=Image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178" y="2749304"/>
            <a:ext cx="5715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62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Bevels</a:t>
            </a:r>
            <a:endParaRPr lang="en-US" dirty="0"/>
          </a:p>
        </p:txBody>
      </p:sp>
      <p:sp>
        <p:nvSpPr>
          <p:cNvPr id="4" name="Content Placeholder 3"/>
          <p:cNvSpPr>
            <a:spLocks noGrp="1"/>
          </p:cNvSpPr>
          <p:nvPr>
            <p:ph idx="1"/>
          </p:nvPr>
        </p:nvSpPr>
        <p:spPr/>
        <p:txBody>
          <a:bodyPr/>
          <a:lstStyle/>
          <a:p>
            <a:r>
              <a:rPr lang="en-US" dirty="0" smtClean="0"/>
              <a:t>Bevels are the angulation which is made by 2 surfaces of a prepared tooth which is other than 90 degrees. Bevels are given at various angles depending on the type of material used for restoration.</a:t>
            </a:r>
          </a:p>
          <a:p>
            <a:pPr marL="0" indent="0">
              <a:buNone/>
            </a:pPr>
            <a:endParaRPr lang="en-US" dirty="0" smtClean="0"/>
          </a:p>
          <a:p>
            <a:r>
              <a:rPr lang="en-US" i="1" dirty="0" smtClean="0"/>
              <a:t>Definition: Any abrupt incline between the 2 surfaces of a prepared tooth or between the cavity wall and the cavosurface margins in the prepared cavity.</a:t>
            </a:r>
            <a:endParaRPr lang="en-US" i="1" dirty="0"/>
          </a:p>
        </p:txBody>
      </p:sp>
    </p:spTree>
    <p:extLst>
      <p:ext uri="{BB962C8B-B14F-4D97-AF65-F5344CB8AC3E}">
        <p14:creationId xmlns:p14="http://schemas.microsoft.com/office/powerpoint/2010/main" val="3488923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742950"/>
            <a:ext cx="10515600" cy="5434013"/>
          </a:xfrm>
        </p:spPr>
        <p:txBody>
          <a:bodyPr>
            <a:normAutofit fontScale="92500" lnSpcReduction="10000"/>
          </a:bodyPr>
          <a:lstStyle/>
          <a:p>
            <a:pPr marL="0" indent="0">
              <a:buNone/>
            </a:pPr>
            <a:r>
              <a:rPr lang="en-US" dirty="0" smtClean="0"/>
              <a:t>Partial Bevel- beveling which involves less than 2/3</a:t>
            </a:r>
            <a:r>
              <a:rPr lang="en-US" baseline="30000" dirty="0" smtClean="0"/>
              <a:t>rd</a:t>
            </a:r>
            <a:r>
              <a:rPr lang="en-US" dirty="0" smtClean="0"/>
              <a:t> of the enamel thickness. This is used only to trim unsupported enamel rods from the cavity borders.</a:t>
            </a:r>
          </a:p>
          <a:p>
            <a:pPr marL="0" indent="0">
              <a:buNone/>
            </a:pPr>
            <a:endParaRPr lang="en-US" dirty="0"/>
          </a:p>
          <a:p>
            <a:pPr marL="0" indent="0">
              <a:buNone/>
            </a:pPr>
            <a:r>
              <a:rPr lang="en-US" dirty="0" smtClean="0"/>
              <a:t>Short Bevel- Entire enamel wall is included in this type of bevel without involving the dentin. This bevel is used mostly with cast restorations</a:t>
            </a:r>
          </a:p>
          <a:p>
            <a:pPr marL="0" indent="0">
              <a:buNone/>
            </a:pPr>
            <a:endParaRPr lang="en-US" dirty="0"/>
          </a:p>
          <a:p>
            <a:pPr marL="0" indent="0">
              <a:buNone/>
            </a:pPr>
            <a:r>
              <a:rPr lang="en-US" dirty="0" smtClean="0"/>
              <a:t>Long Bevel- Entire enamel and ½ dentin is included in the bevel preparation.  This is also used for cast restorations.</a:t>
            </a:r>
          </a:p>
          <a:p>
            <a:pPr marL="0" indent="0">
              <a:buNone/>
            </a:pPr>
            <a:endParaRPr lang="en-US" dirty="0"/>
          </a:p>
          <a:p>
            <a:pPr marL="0" indent="0">
              <a:buNone/>
            </a:pPr>
            <a:r>
              <a:rPr lang="en-US" dirty="0" smtClean="0"/>
              <a:t>Full Bevel- Complete enamel and dentinal walls of the cavity wall or floor are included in this bevel. It is not used very often.</a:t>
            </a:r>
          </a:p>
          <a:p>
            <a:pPr marL="0" indent="0">
              <a:buNone/>
            </a:pPr>
            <a:endParaRPr lang="en-US" dirty="0"/>
          </a:p>
          <a:p>
            <a:pPr marL="0" indent="0">
              <a:buNone/>
            </a:pPr>
            <a:r>
              <a:rPr lang="en-US" dirty="0" smtClean="0"/>
              <a:t>Counter Bevel- Used when cusp capping is to be done.</a:t>
            </a:r>
            <a:endParaRPr lang="en-US" dirty="0"/>
          </a:p>
        </p:txBody>
      </p:sp>
    </p:spTree>
    <p:extLst>
      <p:ext uri="{BB962C8B-B14F-4D97-AF65-F5344CB8AC3E}">
        <p14:creationId xmlns:p14="http://schemas.microsoft.com/office/powerpoint/2010/main" val="317343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68" y="671715"/>
            <a:ext cx="9072594" cy="5940088"/>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rPr>
              <a:t>CLASSIFICATION</a:t>
            </a:r>
          </a:p>
          <a:p>
            <a:pPr algn="ctr">
              <a:spcBef>
                <a:spcPct val="50000"/>
              </a:spcBef>
            </a:pPr>
            <a:r>
              <a:rPr lang="en-US" sz="2400" b="1" dirty="0">
                <a:effectLst>
                  <a:outerShdw blurRad="38100" dist="38100" dir="2700000" algn="tl">
                    <a:srgbClr val="000000">
                      <a:alpha val="43137"/>
                    </a:srgbClr>
                  </a:outerShdw>
                </a:effectLst>
                <a:latin typeface="Perpetua" pitchFamily="18" charset="0"/>
              </a:rPr>
              <a:t>(G.V. BLACK CLASSIFICATION)</a:t>
            </a:r>
          </a:p>
          <a:p>
            <a:pPr algn="just"/>
            <a:r>
              <a:rPr lang="en-US" sz="2800" dirty="0"/>
              <a:t>Black suggested that it was necessary to </a:t>
            </a:r>
          </a:p>
          <a:p>
            <a:pPr algn="just"/>
            <a:endParaRPr lang="en-US" sz="2800" dirty="0"/>
          </a:p>
          <a:p>
            <a:pPr algn="just">
              <a:buFont typeface="Arial" pitchFamily="34" charset="0"/>
              <a:buChar char="•"/>
            </a:pPr>
            <a:r>
              <a:rPr lang="en-US" sz="2800" dirty="0"/>
              <a:t>Remove additional tooth structure to gain access and visibility .</a:t>
            </a:r>
          </a:p>
          <a:p>
            <a:pPr algn="just">
              <a:buFont typeface="Arial" pitchFamily="34" charset="0"/>
              <a:buChar char="•"/>
            </a:pPr>
            <a:r>
              <a:rPr lang="en-US" sz="2800" dirty="0"/>
              <a:t>Remove all trace of </a:t>
            </a:r>
            <a:r>
              <a:rPr lang="en-US" sz="2800" dirty="0" err="1"/>
              <a:t>demineralized</a:t>
            </a:r>
            <a:r>
              <a:rPr lang="en-US" sz="2800" dirty="0"/>
              <a:t> enamel and dentin from the floor, walls and margins of the cavity.</a:t>
            </a:r>
          </a:p>
          <a:p>
            <a:pPr algn="just">
              <a:buFont typeface="Arial" pitchFamily="34" charset="0"/>
              <a:buChar char="•"/>
            </a:pPr>
            <a:r>
              <a:rPr lang="en-US" sz="2800" dirty="0"/>
              <a:t>Make room for the insertion of the restorative material in sufficient bulk to provide strength.</a:t>
            </a:r>
          </a:p>
          <a:p>
            <a:pPr algn="just">
              <a:buFont typeface="Arial" pitchFamily="34" charset="0"/>
              <a:buChar char="•"/>
            </a:pPr>
            <a:r>
              <a:rPr lang="en-US" sz="2800" dirty="0"/>
              <a:t>Provide mechanical interlocking retentive designs.</a:t>
            </a:r>
          </a:p>
          <a:p>
            <a:pPr algn="just">
              <a:buFont typeface="Arial" pitchFamily="34" charset="0"/>
              <a:buChar char="•"/>
            </a:pPr>
            <a:r>
              <a:rPr lang="en-US" sz="2800" dirty="0"/>
              <a:t>Extend the cavity to self-cleansing areas to avoid recurrent caries.</a:t>
            </a:r>
            <a:endParaRPr lang="en-US" sz="2800" b="1" dirty="0">
              <a:effectLst>
                <a:outerShdw blurRad="38100" dist="38100" dir="2700000" algn="tl">
                  <a:srgbClr val="000000">
                    <a:alpha val="43137"/>
                  </a:srgbClr>
                </a:outerShdw>
              </a:effectLst>
              <a:latin typeface="Perpetua" pitchFamily="18" charset="0"/>
            </a:endParaRPr>
          </a:p>
        </p:txBody>
      </p:sp>
      <p:sp>
        <p:nvSpPr>
          <p:cNvPr id="5" name="Slide Number Placeholder 4"/>
          <p:cNvSpPr>
            <a:spLocks noGrp="1"/>
          </p:cNvSpPr>
          <p:nvPr>
            <p:ph type="sldNum" sz="quarter" idx="12"/>
          </p:nvPr>
        </p:nvSpPr>
        <p:spPr/>
        <p:txBody>
          <a:bodyPr/>
          <a:lstStyle/>
          <a:p>
            <a:fld id="{FE8FBE87-5FDD-41B5-B16F-397C95B5F7BF}" type="slidenum">
              <a:rPr lang="en-US" smtClean="0"/>
              <a:pPr/>
              <a:t>4</a:t>
            </a:fld>
            <a:endParaRPr lang="en-US"/>
          </a:p>
        </p:txBody>
      </p:sp>
    </p:spTree>
    <p:extLst>
      <p:ext uri="{BB962C8B-B14F-4D97-AF65-F5344CB8AC3E}">
        <p14:creationId xmlns:p14="http://schemas.microsoft.com/office/powerpoint/2010/main" val="196433454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1143000"/>
            <a:ext cx="10515600" cy="5033963"/>
          </a:xfrm>
        </p:spPr>
        <p:txBody>
          <a:bodyPr/>
          <a:lstStyle/>
          <a:p>
            <a:pPr marL="0" indent="0">
              <a:buNone/>
            </a:pPr>
            <a:r>
              <a:rPr lang="en-US" dirty="0" smtClean="0"/>
              <a:t>Hollow bevel- hollow ground bevel allows more space for bulk of cast metal , a design feature needed in special preparations to improve resistance form.</a:t>
            </a:r>
            <a:endParaRPr lang="en-US" dirty="0"/>
          </a:p>
        </p:txBody>
      </p:sp>
    </p:spTree>
    <p:extLst>
      <p:ext uri="{BB962C8B-B14F-4D97-AF65-F5344CB8AC3E}">
        <p14:creationId xmlns:p14="http://schemas.microsoft.com/office/powerpoint/2010/main" val="181177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images.slideplayer.com/26/8644334/slides/slid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313" y="3122791"/>
            <a:ext cx="4622487" cy="346686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3366" y="2315111"/>
            <a:ext cx="5727947" cy="2437193"/>
          </a:xfrm>
        </p:spPr>
      </p:pic>
      <p:pic>
        <p:nvPicPr>
          <p:cNvPr id="6" name="Picture 5"/>
          <p:cNvPicPr>
            <a:picLocks noChangeAspect="1"/>
          </p:cNvPicPr>
          <p:nvPr/>
        </p:nvPicPr>
        <p:blipFill>
          <a:blip r:embed="rId4"/>
          <a:stretch>
            <a:fillRect/>
          </a:stretch>
        </p:blipFill>
        <p:spPr>
          <a:xfrm>
            <a:off x="892488" y="289718"/>
            <a:ext cx="5838825" cy="1476375"/>
          </a:xfrm>
          <a:prstGeom prst="rect">
            <a:avLst/>
          </a:prstGeom>
        </p:spPr>
      </p:pic>
    </p:spTree>
    <p:extLst>
      <p:ext uri="{BB962C8B-B14F-4D97-AF65-F5344CB8AC3E}">
        <p14:creationId xmlns:p14="http://schemas.microsoft.com/office/powerpoint/2010/main" val="4044824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Modified</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Modified or the scooped techniques have neither specified wall configurations nor specified pulpal or axial depths, preferably they have enamel margins, so to preserve as much tooth structure as possible</a:t>
            </a:r>
          </a:p>
          <a:p>
            <a:pPr marL="0" indent="0">
              <a:buNone/>
            </a:pPr>
            <a:endParaRPr lang="en-US" dirty="0" smtClean="0"/>
          </a:p>
          <a:p>
            <a:r>
              <a:rPr lang="en-US" dirty="0" smtClean="0"/>
              <a:t>In contrast to conventional preparations, modified preparations are not prepared to a uniform dentinal depth.</a:t>
            </a:r>
          </a:p>
          <a:p>
            <a:pPr marL="0" indent="0">
              <a:buNone/>
            </a:pPr>
            <a:endParaRPr lang="en-US" dirty="0" smtClean="0"/>
          </a:p>
          <a:p>
            <a:r>
              <a:rPr lang="en-US" dirty="0" smtClean="0"/>
              <a:t>The cavity preparation is solely designed according to the extent of the carious lesion.</a:t>
            </a:r>
          </a:p>
          <a:p>
            <a:pPr marL="0" indent="0">
              <a:buNone/>
            </a:pPr>
            <a:endParaRPr lang="en-US" dirty="0" smtClean="0"/>
          </a:p>
          <a:p>
            <a:r>
              <a:rPr lang="en-US" dirty="0" smtClean="0"/>
              <a:t>The lesion is removed as conservatively as possible.</a:t>
            </a:r>
            <a:endParaRPr lang="en-US" dirty="0"/>
          </a:p>
        </p:txBody>
      </p:sp>
    </p:spTree>
    <p:extLst>
      <p:ext uri="{BB962C8B-B14F-4D97-AF65-F5344CB8AC3E}">
        <p14:creationId xmlns:p14="http://schemas.microsoft.com/office/powerpoint/2010/main" val="1733700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Modified tooth prep. Preserves more tooth structure and relies more on the bonding of the composite which is dependent upon micro-mechanical adhesion.</a:t>
            </a:r>
          </a:p>
          <a:p>
            <a:pPr marL="0" indent="0">
              <a:buNone/>
            </a:pPr>
            <a:endParaRPr lang="en-US" dirty="0" smtClean="0"/>
          </a:p>
          <a:p>
            <a:r>
              <a:rPr lang="en-US" dirty="0" smtClean="0"/>
              <a:t>Round burs or diamond stones may be used.</a:t>
            </a:r>
          </a:p>
          <a:p>
            <a:pPr marL="0" indent="0">
              <a:buNone/>
            </a:pPr>
            <a:endParaRPr lang="en-US" dirty="0" smtClean="0"/>
          </a:p>
          <a:p>
            <a:r>
              <a:rPr lang="en-US" dirty="0" smtClean="0"/>
              <a:t>The preparation often looks “Scooped Out” rather than having any distinct internal line angles.</a:t>
            </a:r>
          </a:p>
          <a:p>
            <a:pPr marL="0" indent="0">
              <a:buNone/>
            </a:pPr>
            <a:endParaRPr lang="en-US" dirty="0" smtClean="0"/>
          </a:p>
          <a:p>
            <a:r>
              <a:rPr lang="en-US" dirty="0" smtClean="0"/>
              <a:t>Modified preparations are indicated for the restoration of smaller, </a:t>
            </a:r>
            <a:r>
              <a:rPr lang="en-US" dirty="0" err="1" smtClean="0"/>
              <a:t>cavitated</a:t>
            </a:r>
            <a:r>
              <a:rPr lang="en-US" dirty="0" smtClean="0"/>
              <a:t>, carious lesions usually surrounded by enamel and for correcting the enamel defects.</a:t>
            </a:r>
            <a:endParaRPr lang="en-US" dirty="0"/>
          </a:p>
        </p:txBody>
      </p:sp>
    </p:spTree>
    <p:extLst>
      <p:ext uri="{BB962C8B-B14F-4D97-AF65-F5344CB8AC3E}">
        <p14:creationId xmlns:p14="http://schemas.microsoft.com/office/powerpoint/2010/main" val="1809765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or scooped technique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4385" y="1825625"/>
            <a:ext cx="8403229" cy="4351338"/>
          </a:xfrm>
        </p:spPr>
      </p:pic>
    </p:spTree>
    <p:extLst>
      <p:ext uri="{BB962C8B-B14F-4D97-AF65-F5344CB8AC3E}">
        <p14:creationId xmlns:p14="http://schemas.microsoft.com/office/powerpoint/2010/main" val="3533910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or scooped technique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1076" y="1336683"/>
            <a:ext cx="6839003" cy="4840280"/>
          </a:xfrm>
        </p:spPr>
      </p:pic>
    </p:spTree>
    <p:extLst>
      <p:ext uri="{BB962C8B-B14F-4D97-AF65-F5344CB8AC3E}">
        <p14:creationId xmlns:p14="http://schemas.microsoft.com/office/powerpoint/2010/main" val="3945679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solidFill>
                  <a:srgbClr val="FF0000"/>
                </a:solidFill>
              </a:rPr>
              <a:t>Box Only Prep</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Another modified design is the box only tooth preparation. This design is indicated when only the proximal surface is faulty, with no lesions present on the occlusal surface.</a:t>
            </a:r>
          </a:p>
          <a:p>
            <a:pPr marL="0" indent="0">
              <a:buNone/>
            </a:pPr>
            <a:endParaRPr lang="en-US" dirty="0" smtClean="0"/>
          </a:p>
          <a:p>
            <a:r>
              <a:rPr lang="en-US" dirty="0" smtClean="0"/>
              <a:t>A round or inverted cone bur is used.</a:t>
            </a:r>
          </a:p>
          <a:p>
            <a:endParaRPr lang="en-US" dirty="0" smtClean="0"/>
          </a:p>
          <a:p>
            <a:endParaRPr lang="en-US" dirty="0"/>
          </a:p>
        </p:txBody>
      </p:sp>
    </p:spTree>
    <p:extLst>
      <p:ext uri="{BB962C8B-B14F-4D97-AF65-F5344CB8AC3E}">
        <p14:creationId xmlns:p14="http://schemas.microsoft.com/office/powerpoint/2010/main" val="313265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7714" y="721217"/>
            <a:ext cx="4265913" cy="53208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437" y="579548"/>
            <a:ext cx="4824147" cy="5602311"/>
          </a:xfrm>
          <a:prstGeom prst="rect">
            <a:avLst/>
          </a:prstGeom>
        </p:spPr>
      </p:pic>
    </p:spTree>
    <p:extLst>
      <p:ext uri="{BB962C8B-B14F-4D97-AF65-F5344CB8AC3E}">
        <p14:creationId xmlns:p14="http://schemas.microsoft.com/office/powerpoint/2010/main" val="2125304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Facial or Lingual Slot Preparation</a:t>
            </a:r>
            <a:endParaRPr lang="en-US" b="1" u="sng" dirty="0">
              <a:solidFill>
                <a:srgbClr val="FF0000"/>
              </a:solidFill>
            </a:endParaRPr>
          </a:p>
        </p:txBody>
      </p:sp>
      <p:sp>
        <p:nvSpPr>
          <p:cNvPr id="3" name="Content Placeholder 2"/>
          <p:cNvSpPr>
            <a:spLocks noGrp="1"/>
          </p:cNvSpPr>
          <p:nvPr>
            <p:ph idx="1"/>
          </p:nvPr>
        </p:nvSpPr>
        <p:spPr/>
        <p:txBody>
          <a:bodyPr/>
          <a:lstStyle/>
          <a:p>
            <a:r>
              <a:rPr lang="en-US" dirty="0" smtClean="0"/>
              <a:t>The 3</a:t>
            </a:r>
            <a:r>
              <a:rPr lang="en-US" baseline="30000" dirty="0" smtClean="0"/>
              <a:t>rd</a:t>
            </a:r>
            <a:r>
              <a:rPr lang="en-US" dirty="0" smtClean="0"/>
              <a:t> design to prepare the proximal surfaces with a modified technique is having facial or the lingual slot</a:t>
            </a:r>
          </a:p>
          <a:p>
            <a:pPr marL="0" indent="0">
              <a:buNone/>
            </a:pPr>
            <a:endParaRPr lang="en-US" dirty="0" smtClean="0"/>
          </a:p>
          <a:p>
            <a:r>
              <a:rPr lang="en-US" dirty="0" smtClean="0"/>
              <a:t>The lesion is approached either through the facial or the lingual direction rather than through the marginal ridge from the occlusal direction.</a:t>
            </a:r>
          </a:p>
          <a:p>
            <a:pPr marL="0" indent="0">
              <a:buNone/>
            </a:pPr>
            <a:endParaRPr lang="en-US" dirty="0" smtClean="0"/>
          </a:p>
          <a:p>
            <a:r>
              <a:rPr lang="en-US" dirty="0" smtClean="0"/>
              <a:t>The prep. Is extended </a:t>
            </a:r>
            <a:r>
              <a:rPr lang="en-US" dirty="0" err="1" smtClean="0"/>
              <a:t>occluso-gingivally</a:t>
            </a:r>
            <a:r>
              <a:rPr lang="en-US" dirty="0" smtClean="0"/>
              <a:t> and </a:t>
            </a:r>
            <a:r>
              <a:rPr lang="en-US" dirty="0" err="1" smtClean="0"/>
              <a:t>facio-lingually</a:t>
            </a:r>
            <a:r>
              <a:rPr lang="en-US" dirty="0" smtClean="0"/>
              <a:t> enough to remove the lesion.</a:t>
            </a:r>
            <a:endParaRPr lang="en-US" dirty="0"/>
          </a:p>
        </p:txBody>
      </p:sp>
    </p:spTree>
    <p:extLst>
      <p:ext uri="{BB962C8B-B14F-4D97-AF65-F5344CB8AC3E}">
        <p14:creationId xmlns:p14="http://schemas.microsoft.com/office/powerpoint/2010/main" val="787930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892" y="1197735"/>
            <a:ext cx="7284216" cy="4313953"/>
          </a:xfrm>
        </p:spPr>
      </p:pic>
    </p:spTree>
    <p:extLst>
      <p:ext uri="{BB962C8B-B14F-4D97-AF65-F5344CB8AC3E}">
        <p14:creationId xmlns:p14="http://schemas.microsoft.com/office/powerpoint/2010/main" val="11047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406" y="-142900"/>
            <a:ext cx="9001140" cy="6601807"/>
          </a:xfrm>
          <a:prstGeom prst="rect">
            <a:avLst/>
          </a:prstGeom>
        </p:spPr>
        <p:txBody>
          <a:bodyPr wrap="square">
            <a:spAutoFit/>
          </a:bodyPr>
          <a:lstStyle/>
          <a:p>
            <a:pPr algn="ctr">
              <a:spcBef>
                <a:spcPct val="50000"/>
              </a:spcBef>
            </a:pPr>
            <a:endParaRPr lang="en-US" b="1" dirty="0">
              <a:effectLst>
                <a:outerShdw blurRad="38100" dist="38100" dir="2700000" algn="tl">
                  <a:srgbClr val="000000">
                    <a:alpha val="43137"/>
                  </a:srgbClr>
                </a:outerShdw>
              </a:effectLst>
            </a:endParaRPr>
          </a:p>
          <a:p>
            <a:pPr algn="just">
              <a:spcBef>
                <a:spcPct val="50000"/>
              </a:spcBef>
            </a:pPr>
            <a:r>
              <a:rPr lang="en-US" sz="2700" b="1" u="sng" dirty="0">
                <a:solidFill>
                  <a:srgbClr val="002060"/>
                </a:solidFill>
              </a:rPr>
              <a:t>CLASS I</a:t>
            </a:r>
          </a:p>
          <a:p>
            <a:pPr algn="just">
              <a:spcBef>
                <a:spcPct val="50000"/>
              </a:spcBef>
            </a:pPr>
            <a:r>
              <a:rPr lang="en-US" sz="2700" dirty="0"/>
              <a:t>		The lesions </a:t>
            </a:r>
            <a:r>
              <a:rPr lang="en-US" sz="2700" dirty="0">
                <a:solidFill>
                  <a:schemeClr val="tx1">
                    <a:lumMod val="95000"/>
                    <a:lumOff val="5000"/>
                  </a:schemeClr>
                </a:solidFill>
                <a:ea typeface="MS UI Gothic" pitchFamily="34" charset="-128"/>
              </a:rPr>
              <a:t>involv</a:t>
            </a:r>
            <a:r>
              <a:rPr lang="en-US" sz="2700" dirty="0"/>
              <a:t>ing</a:t>
            </a:r>
            <a:r>
              <a:rPr lang="en-US" sz="2700" dirty="0">
                <a:solidFill>
                  <a:schemeClr val="tx1">
                    <a:lumMod val="95000"/>
                    <a:lumOff val="5000"/>
                  </a:schemeClr>
                </a:solidFill>
                <a:ea typeface="MS UI Gothic" pitchFamily="34" charset="-128"/>
              </a:rPr>
              <a:t> the occlusal surfaces of molars and premolars, the occlusal 2/3 of </a:t>
            </a:r>
            <a:r>
              <a:rPr lang="en-US" sz="2700" dirty="0" err="1">
                <a:solidFill>
                  <a:schemeClr val="tx1">
                    <a:lumMod val="95000"/>
                    <a:lumOff val="5000"/>
                  </a:schemeClr>
                </a:solidFill>
                <a:ea typeface="MS UI Gothic" pitchFamily="34" charset="-128"/>
              </a:rPr>
              <a:t>buccal</a:t>
            </a:r>
            <a:r>
              <a:rPr lang="en-US" sz="2700" dirty="0">
                <a:solidFill>
                  <a:schemeClr val="tx1">
                    <a:lumMod val="95000"/>
                    <a:lumOff val="5000"/>
                  </a:schemeClr>
                </a:solidFill>
                <a:ea typeface="MS UI Gothic" pitchFamily="34" charset="-128"/>
              </a:rPr>
              <a:t> and lingual surfaces of molars, and the palatal pits in anterior teeth.</a:t>
            </a:r>
          </a:p>
          <a:p>
            <a:pPr algn="just">
              <a:spcBef>
                <a:spcPct val="50000"/>
              </a:spcBef>
            </a:pPr>
            <a:r>
              <a:rPr lang="en-US" sz="2700" b="1" u="sng" dirty="0">
                <a:solidFill>
                  <a:srgbClr val="002060"/>
                </a:solidFill>
              </a:rPr>
              <a:t>CLASS II</a:t>
            </a:r>
          </a:p>
          <a:p>
            <a:pPr algn="just">
              <a:spcBef>
                <a:spcPct val="50000"/>
              </a:spcBef>
            </a:pPr>
            <a:r>
              <a:rPr lang="en-US" sz="2700" dirty="0"/>
              <a:t>		The lesions involving the proximal surfaces of the posterior teeth with access established from the occlusal surface.</a:t>
            </a:r>
          </a:p>
          <a:p>
            <a:pPr algn="just">
              <a:spcBef>
                <a:spcPct val="50000"/>
              </a:spcBef>
            </a:pPr>
            <a:r>
              <a:rPr lang="en-US" sz="2700" b="1" u="sng" dirty="0">
                <a:solidFill>
                  <a:srgbClr val="002060"/>
                </a:solidFill>
              </a:rPr>
              <a:t>CLASS III</a:t>
            </a:r>
          </a:p>
          <a:p>
            <a:pPr algn="just">
              <a:spcBef>
                <a:spcPct val="50000"/>
              </a:spcBef>
            </a:pPr>
            <a:r>
              <a:rPr lang="en-US" sz="2700" dirty="0"/>
              <a:t>		 The lesions involving the proximal surfaces of anterior teeth which may or may not involve a labial or a lingual extension &amp; not involving incisal edge.</a:t>
            </a:r>
          </a:p>
        </p:txBody>
      </p:sp>
      <p:sp>
        <p:nvSpPr>
          <p:cNvPr id="3" name="Slide Number Placeholder 2"/>
          <p:cNvSpPr>
            <a:spLocks noGrp="1"/>
          </p:cNvSpPr>
          <p:nvPr>
            <p:ph type="sldNum" sz="quarter" idx="12"/>
          </p:nvPr>
        </p:nvSpPr>
        <p:spPr/>
        <p:txBody>
          <a:bodyPr/>
          <a:lstStyle/>
          <a:p>
            <a:fld id="{FE8FBE87-5FDD-41B5-B16F-397C95B5F7BF}" type="slidenum">
              <a:rPr lang="en-US" smtClean="0"/>
              <a:pPr/>
              <a:t>5</a:t>
            </a:fld>
            <a:endParaRPr lang="en-US"/>
          </a:p>
        </p:txBody>
      </p:sp>
    </p:spTree>
    <p:extLst>
      <p:ext uri="{BB962C8B-B14F-4D97-AF65-F5344CB8AC3E}">
        <p14:creationId xmlns:p14="http://schemas.microsoft.com/office/powerpoint/2010/main" val="5990539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10000" dirty="0" smtClean="0"/>
              <a:t>		</a:t>
            </a:r>
          </a:p>
          <a:p>
            <a:pPr marL="0" indent="0">
              <a:buNone/>
            </a:pPr>
            <a:r>
              <a:rPr lang="en-US" sz="10000" dirty="0"/>
              <a:t>	</a:t>
            </a:r>
            <a:r>
              <a:rPr lang="en-US" sz="10000" dirty="0" smtClean="0"/>
              <a:t>			</a:t>
            </a:r>
            <a:r>
              <a:rPr lang="en-US" sz="10000" smtClean="0"/>
              <a:t>	Thank you</a:t>
            </a:r>
            <a:endParaRPr lang="en-US" sz="10000" dirty="0"/>
          </a:p>
        </p:txBody>
      </p:sp>
    </p:spTree>
    <p:extLst>
      <p:ext uri="{BB962C8B-B14F-4D97-AF65-F5344CB8AC3E}">
        <p14:creationId xmlns:p14="http://schemas.microsoft.com/office/powerpoint/2010/main" val="2971312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434" y="662484"/>
            <a:ext cx="8858312" cy="5693866"/>
          </a:xfrm>
          <a:prstGeom prst="rect">
            <a:avLst/>
          </a:prstGeom>
        </p:spPr>
        <p:txBody>
          <a:bodyPr wrap="square">
            <a:spAutoFit/>
          </a:bodyPr>
          <a:lstStyle/>
          <a:p>
            <a:r>
              <a:rPr lang="en-US" sz="2800" b="1" u="sng" dirty="0">
                <a:solidFill>
                  <a:srgbClr val="002060"/>
                </a:solidFill>
                <a:latin typeface="+mj-lt"/>
              </a:rPr>
              <a:t>CLASS IV</a:t>
            </a:r>
          </a:p>
          <a:p>
            <a:pPr algn="just"/>
            <a:r>
              <a:rPr lang="en-US" sz="2800" dirty="0">
                <a:solidFill>
                  <a:srgbClr val="002060"/>
                </a:solidFill>
                <a:latin typeface="+mj-lt"/>
              </a:rPr>
              <a:t>		</a:t>
            </a:r>
            <a:r>
              <a:rPr lang="en-US" sz="2800" dirty="0"/>
              <a:t> The lesions involving</a:t>
            </a:r>
            <a:r>
              <a:rPr lang="en-US" sz="2800" dirty="0">
                <a:latin typeface="+mj-lt"/>
              </a:rPr>
              <a:t> all proximal surfaces of anterior teeth which involves the incisal edge. </a:t>
            </a:r>
          </a:p>
          <a:p>
            <a:endParaRPr lang="en-US" sz="2800" dirty="0">
              <a:solidFill>
                <a:srgbClr val="002060"/>
              </a:solidFill>
              <a:latin typeface="+mj-lt"/>
            </a:endParaRPr>
          </a:p>
          <a:p>
            <a:r>
              <a:rPr lang="en-US" sz="2800" b="1" u="sng" dirty="0">
                <a:solidFill>
                  <a:srgbClr val="002060"/>
                </a:solidFill>
                <a:latin typeface="+mj-lt"/>
              </a:rPr>
              <a:t>CLASS V</a:t>
            </a:r>
          </a:p>
          <a:p>
            <a:pPr algn="just"/>
            <a:r>
              <a:rPr lang="en-US" sz="2800" dirty="0">
                <a:solidFill>
                  <a:srgbClr val="002060"/>
                </a:solidFill>
                <a:latin typeface="+mj-lt"/>
              </a:rPr>
              <a:t>		</a:t>
            </a:r>
            <a:r>
              <a:rPr lang="en-US" sz="2800" dirty="0"/>
              <a:t> The lesions involving the </a:t>
            </a:r>
            <a:r>
              <a:rPr lang="en-US" sz="2800" dirty="0">
                <a:latin typeface="+mj-lt"/>
              </a:rPr>
              <a:t>cervical third of all teeth, including the proximal surface of posterior teeth where the marginal ridge is not included in the cavity preparation.</a:t>
            </a:r>
            <a:r>
              <a:rPr lang="en-US" sz="2800" dirty="0">
                <a:solidFill>
                  <a:srgbClr val="002060"/>
                </a:solidFill>
                <a:latin typeface="+mj-lt"/>
              </a:rPr>
              <a:t>	</a:t>
            </a:r>
            <a:endParaRPr lang="en-US" sz="2800" dirty="0" smtClean="0">
              <a:solidFill>
                <a:srgbClr val="002060"/>
              </a:solidFill>
              <a:latin typeface="+mj-lt"/>
            </a:endParaRPr>
          </a:p>
          <a:p>
            <a:pPr algn="just"/>
            <a:endParaRPr lang="en-US" sz="2800" dirty="0" smtClean="0">
              <a:solidFill>
                <a:srgbClr val="002060"/>
              </a:solidFill>
              <a:latin typeface="+mj-lt"/>
            </a:endParaRPr>
          </a:p>
          <a:p>
            <a:pPr algn="just"/>
            <a:r>
              <a:rPr lang="en-US" sz="2800" u="sng" dirty="0" smtClean="0">
                <a:solidFill>
                  <a:srgbClr val="002060"/>
                </a:solidFill>
                <a:latin typeface="+mj-lt"/>
              </a:rPr>
              <a:t>CLASS VI</a:t>
            </a:r>
            <a:endParaRPr lang="en-US" sz="2800" dirty="0" smtClean="0">
              <a:solidFill>
                <a:srgbClr val="002060"/>
              </a:solidFill>
              <a:latin typeface="+mj-lt"/>
            </a:endParaRPr>
          </a:p>
          <a:p>
            <a:pPr algn="just"/>
            <a:r>
              <a:rPr lang="en-US" sz="2800" dirty="0">
                <a:solidFill>
                  <a:srgbClr val="002060"/>
                </a:solidFill>
                <a:latin typeface="+mj-lt"/>
              </a:rPr>
              <a:t>	</a:t>
            </a:r>
            <a:r>
              <a:rPr lang="en-US" sz="2800" dirty="0" smtClean="0">
                <a:solidFill>
                  <a:srgbClr val="002060"/>
                </a:solidFill>
                <a:latin typeface="+mj-lt"/>
              </a:rPr>
              <a:t>	</a:t>
            </a:r>
            <a:r>
              <a:rPr lang="en-US" sz="2800" dirty="0" smtClean="0">
                <a:latin typeface="+mj-lt"/>
              </a:rPr>
              <a:t>The lesions involving the </a:t>
            </a:r>
            <a:r>
              <a:rPr lang="en-US" sz="2800" dirty="0" err="1" smtClean="0">
                <a:latin typeface="+mj-lt"/>
              </a:rPr>
              <a:t>incisal</a:t>
            </a:r>
            <a:r>
              <a:rPr lang="en-US" sz="2800" dirty="0" smtClean="0">
                <a:latin typeface="+mj-lt"/>
              </a:rPr>
              <a:t> edges or the cusp tips.</a:t>
            </a:r>
            <a:endParaRPr lang="en-US" sz="2800" dirty="0">
              <a:latin typeface="+mj-lt"/>
            </a:endParaRPr>
          </a:p>
        </p:txBody>
      </p:sp>
      <p:sp>
        <p:nvSpPr>
          <p:cNvPr id="3" name="Slide Number Placeholder 2"/>
          <p:cNvSpPr>
            <a:spLocks noGrp="1"/>
          </p:cNvSpPr>
          <p:nvPr>
            <p:ph type="sldNum" sz="quarter" idx="12"/>
          </p:nvPr>
        </p:nvSpPr>
        <p:spPr/>
        <p:txBody>
          <a:bodyPr/>
          <a:lstStyle/>
          <a:p>
            <a:fld id="{FE8FBE87-5FDD-41B5-B16F-397C95B5F7BF}" type="slidenum">
              <a:rPr lang="en-US" smtClean="0"/>
              <a:pPr/>
              <a:t>6</a:t>
            </a:fld>
            <a:endParaRPr lang="en-US"/>
          </a:p>
        </p:txBody>
      </p:sp>
    </p:spTree>
    <p:extLst>
      <p:ext uri="{BB962C8B-B14F-4D97-AF65-F5344CB8AC3E}">
        <p14:creationId xmlns:p14="http://schemas.microsoft.com/office/powerpoint/2010/main" val="400263509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68" y="1285861"/>
            <a:ext cx="9001172" cy="3816429"/>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ACCORDING TO SITE INVOLVED</a:t>
            </a:r>
          </a:p>
          <a:p>
            <a:pPr algn="just"/>
            <a:endParaRPr lang="en-US" sz="2800" b="1" dirty="0">
              <a:effectLst>
                <a:outerShdw blurRad="38100" dist="38100" dir="2700000" algn="tl">
                  <a:srgbClr val="000000">
                    <a:alpha val="43137"/>
                  </a:srgbClr>
                </a:outerShdw>
              </a:effectLst>
            </a:endParaRPr>
          </a:p>
          <a:p>
            <a:pPr algn="just"/>
            <a:r>
              <a:rPr lang="en-US" sz="2800" dirty="0"/>
              <a:t>Site 1 . Pits, fissures and enamel defects on occlusal surfaces of posterior teeth or other smooth surfaces.</a:t>
            </a:r>
          </a:p>
          <a:p>
            <a:pPr algn="just"/>
            <a:r>
              <a:rPr lang="en-US" sz="2800" dirty="0"/>
              <a:t>Site 2 . </a:t>
            </a:r>
            <a:r>
              <a:rPr lang="en-US" sz="2800" dirty="0" err="1"/>
              <a:t>Approximal</a:t>
            </a:r>
            <a:r>
              <a:rPr lang="en-US" sz="2800" dirty="0"/>
              <a:t> enamel in relation to areas in contact with adjacent teeth.</a:t>
            </a:r>
          </a:p>
          <a:p>
            <a:pPr algn="just"/>
            <a:r>
              <a:rPr lang="en-US" sz="2800" dirty="0"/>
              <a:t>Site 3 . The cervical one third of the crown or, following gingival recession, the exposed root surface.</a:t>
            </a:r>
          </a:p>
          <a:p>
            <a:pPr algn="just"/>
            <a:endParaRPr lang="en-US" dirty="0"/>
          </a:p>
        </p:txBody>
      </p:sp>
      <p:sp>
        <p:nvSpPr>
          <p:cNvPr id="3" name="Slide Number Placeholder 2"/>
          <p:cNvSpPr>
            <a:spLocks noGrp="1"/>
          </p:cNvSpPr>
          <p:nvPr>
            <p:ph type="sldNum" sz="quarter" idx="12"/>
          </p:nvPr>
        </p:nvSpPr>
        <p:spPr/>
        <p:txBody>
          <a:bodyPr/>
          <a:lstStyle/>
          <a:p>
            <a:fld id="{FE8FBE87-5FDD-41B5-B16F-397C95B5F7BF}" type="slidenum">
              <a:rPr lang="en-US" smtClean="0"/>
              <a:pPr/>
              <a:t>7</a:t>
            </a:fld>
            <a:endParaRPr lang="en-US"/>
          </a:p>
        </p:txBody>
      </p:sp>
    </p:spTree>
    <p:extLst>
      <p:ext uri="{BB962C8B-B14F-4D97-AF65-F5344CB8AC3E}">
        <p14:creationId xmlns:p14="http://schemas.microsoft.com/office/powerpoint/2010/main" val="35676450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6876" y="1056579"/>
            <a:ext cx="8858280" cy="5632311"/>
          </a:xfrm>
          <a:prstGeom prst="rect">
            <a:avLst/>
          </a:prstGeom>
        </p:spPr>
        <p:txBody>
          <a:bodyPr wrap="square">
            <a:spAutoFit/>
          </a:bodyPr>
          <a:lstStyle/>
          <a:p>
            <a:pPr algn="ctr"/>
            <a:r>
              <a:rPr lang="en-US" sz="2400" b="1" dirty="0">
                <a:effectLst>
                  <a:outerShdw blurRad="38100" dist="38100" dir="2700000" algn="tl">
                    <a:srgbClr val="000000">
                      <a:alpha val="43137"/>
                    </a:srgbClr>
                  </a:outerShdw>
                </a:effectLst>
              </a:rPr>
              <a:t>ACCORDING TO THE SIZE AND EXTENT OF THE LESION AT THE TIME OF IDENTIFICATION</a:t>
            </a:r>
          </a:p>
          <a:p>
            <a:endParaRPr lang="en-US" sz="2400" dirty="0"/>
          </a:p>
          <a:p>
            <a:pPr algn="just"/>
            <a:r>
              <a:rPr lang="en-US" sz="2400" dirty="0"/>
              <a:t>Size 0 . The earliest lesion that can be identified as the </a:t>
            </a:r>
            <a:r>
              <a:rPr lang="en-US" sz="2400" b="1" dirty="0"/>
              <a:t>initial stages </a:t>
            </a:r>
            <a:r>
              <a:rPr lang="en-US" sz="2400" dirty="0"/>
              <a:t>of </a:t>
            </a:r>
            <a:r>
              <a:rPr lang="en-US" sz="2400" dirty="0" err="1"/>
              <a:t>demineralisation</a:t>
            </a:r>
            <a:r>
              <a:rPr lang="en-US" sz="2400" dirty="0"/>
              <a:t>. This needs to be recorded but will be treated by eliminating the cause and should therefore not require further treatment,</a:t>
            </a:r>
          </a:p>
          <a:p>
            <a:pPr algn="just"/>
            <a:r>
              <a:rPr lang="en-US" sz="2400" dirty="0"/>
              <a:t>Size 1 . </a:t>
            </a:r>
            <a:r>
              <a:rPr lang="en-US" sz="2400" b="1" dirty="0"/>
              <a:t>Minimal surface </a:t>
            </a:r>
            <a:r>
              <a:rPr lang="en-US" sz="2400" b="1" dirty="0" err="1"/>
              <a:t>cavitation</a:t>
            </a:r>
            <a:r>
              <a:rPr lang="en-US" sz="2400" b="1" dirty="0"/>
              <a:t> </a:t>
            </a:r>
            <a:r>
              <a:rPr lang="en-US" sz="2400" dirty="0"/>
              <a:t>with involvement of dentine just beyond treatment by </a:t>
            </a:r>
            <a:r>
              <a:rPr lang="en-US" sz="2400" dirty="0" err="1"/>
              <a:t>remineralisation</a:t>
            </a:r>
            <a:r>
              <a:rPr lang="en-US" sz="2400" dirty="0"/>
              <a:t> alone. Some form of restoration is required to restore the smooth surface and prevent further plaque accumulation,</a:t>
            </a:r>
          </a:p>
          <a:p>
            <a:pPr algn="just"/>
            <a:r>
              <a:rPr lang="en-US" sz="2400" dirty="0"/>
              <a:t>Size 2 . </a:t>
            </a:r>
            <a:r>
              <a:rPr lang="en-US" sz="2400" b="1" dirty="0"/>
              <a:t>Moderate involvement </a:t>
            </a:r>
            <a:r>
              <a:rPr lang="en-US" sz="2400" dirty="0"/>
              <a:t>of dentine following cavity preparation. Remaining enamel is sound, well supported by dentine and not likely to fail under normal occlusal load. The remaining tooth is sufficiently strong to support the restoration,</a:t>
            </a:r>
          </a:p>
        </p:txBody>
      </p:sp>
      <p:sp>
        <p:nvSpPr>
          <p:cNvPr id="3" name="Slide Number Placeholder 2"/>
          <p:cNvSpPr>
            <a:spLocks noGrp="1"/>
          </p:cNvSpPr>
          <p:nvPr>
            <p:ph type="sldNum" sz="quarter" idx="12"/>
          </p:nvPr>
        </p:nvSpPr>
        <p:spPr/>
        <p:txBody>
          <a:bodyPr/>
          <a:lstStyle/>
          <a:p>
            <a:fld id="{FE8FBE87-5FDD-41B5-B16F-397C95B5F7BF}" type="slidenum">
              <a:rPr lang="en-US" smtClean="0"/>
              <a:pPr/>
              <a:t>8</a:t>
            </a:fld>
            <a:endParaRPr lang="en-US"/>
          </a:p>
        </p:txBody>
      </p:sp>
    </p:spTree>
    <p:extLst>
      <p:ext uri="{BB962C8B-B14F-4D97-AF65-F5344CB8AC3E}">
        <p14:creationId xmlns:p14="http://schemas.microsoft.com/office/powerpoint/2010/main" val="8684110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6860" y="1596458"/>
            <a:ext cx="8572544" cy="3046988"/>
          </a:xfrm>
          <a:prstGeom prst="rect">
            <a:avLst/>
          </a:prstGeom>
        </p:spPr>
        <p:txBody>
          <a:bodyPr wrap="square">
            <a:spAutoFit/>
          </a:bodyPr>
          <a:lstStyle/>
          <a:p>
            <a:pPr algn="just"/>
            <a:r>
              <a:rPr lang="en-US" sz="2400" dirty="0"/>
              <a:t>Size 3 . The </a:t>
            </a:r>
            <a:r>
              <a:rPr lang="en-US" sz="2400" b="1" dirty="0"/>
              <a:t>lesion is enlarged beyond moderate</a:t>
            </a:r>
            <a:r>
              <a:rPr lang="en-US" sz="2400" dirty="0"/>
              <a:t>. Remaining tooth structure is weakened to the extent that cusps or incisal edges are split, or are likely to fail if left exposed to occlusal load. The cavity needs to be further enlarged so that the restoration can be designed to provide support to the remaining tooth structure,</a:t>
            </a:r>
          </a:p>
          <a:p>
            <a:pPr algn="just"/>
            <a:endParaRPr lang="en-US" sz="2400" dirty="0"/>
          </a:p>
          <a:p>
            <a:pPr algn="just"/>
            <a:r>
              <a:rPr lang="en-US" sz="2400" dirty="0"/>
              <a:t>Size 4 </a:t>
            </a:r>
            <a:r>
              <a:rPr lang="en-US" sz="2400" b="1" dirty="0"/>
              <a:t>. Extensive caries </a:t>
            </a:r>
            <a:r>
              <a:rPr lang="en-US" sz="2400" dirty="0"/>
              <a:t>or bulk loss of tooth structure e.g. loss of a complete cusp or incisal edge has already occurred.</a:t>
            </a:r>
          </a:p>
        </p:txBody>
      </p:sp>
      <p:sp>
        <p:nvSpPr>
          <p:cNvPr id="3" name="Slide Number Placeholder 2"/>
          <p:cNvSpPr>
            <a:spLocks noGrp="1"/>
          </p:cNvSpPr>
          <p:nvPr>
            <p:ph type="sldNum" sz="quarter" idx="12"/>
          </p:nvPr>
        </p:nvSpPr>
        <p:spPr/>
        <p:txBody>
          <a:bodyPr/>
          <a:lstStyle/>
          <a:p>
            <a:fld id="{FE8FBE87-5FDD-41B5-B16F-397C95B5F7BF}" type="slidenum">
              <a:rPr lang="en-US" smtClean="0"/>
              <a:pPr/>
              <a:t>9</a:t>
            </a:fld>
            <a:endParaRPr lang="en-US"/>
          </a:p>
        </p:txBody>
      </p:sp>
    </p:spTree>
    <p:extLst>
      <p:ext uri="{BB962C8B-B14F-4D97-AF65-F5344CB8AC3E}">
        <p14:creationId xmlns:p14="http://schemas.microsoft.com/office/powerpoint/2010/main" val="203586995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2171</Words>
  <Application>Microsoft Office PowerPoint</Application>
  <PresentationFormat>Widescreen</PresentationFormat>
  <Paragraphs>279</Paragraphs>
  <Slides>50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MS UI Gothic</vt:lpstr>
      <vt:lpstr>Arial</vt:lpstr>
      <vt:lpstr>Calibri</vt:lpstr>
      <vt:lpstr>Calibri Light</vt:lpstr>
      <vt:lpstr>Copperplate Gothic Bold</vt:lpstr>
      <vt:lpstr>Papyrus</vt:lpstr>
      <vt:lpstr>Perpetua</vt:lpstr>
      <vt:lpstr>Tahoma</vt:lpstr>
      <vt:lpstr>Times New Roman</vt:lpstr>
      <vt:lpstr>Wingdings</vt:lpstr>
      <vt:lpstr>Office Theme</vt:lpstr>
      <vt:lpstr>Cavity Preparation for Composites</vt:lpstr>
      <vt:lpstr>DEFINITION OF CAVITY PREPARATION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Composite Cavity Preparation</vt:lpstr>
      <vt:lpstr>Conventional cavity preparation </vt:lpstr>
      <vt:lpstr>PowerPoint Presentation</vt:lpstr>
      <vt:lpstr>PowerPoint Presentation</vt:lpstr>
      <vt:lpstr>PowerPoint Presentation</vt:lpstr>
      <vt:lpstr>Conventional Bevelled </vt:lpstr>
      <vt:lpstr>PowerPoint Presentation</vt:lpstr>
      <vt:lpstr>Conventional Bevelled </vt:lpstr>
      <vt:lpstr>White Lines </vt:lpstr>
      <vt:lpstr>PowerPoint Presentation</vt:lpstr>
      <vt:lpstr>Bevels</vt:lpstr>
      <vt:lpstr>PowerPoint Presentation</vt:lpstr>
      <vt:lpstr>PowerPoint Presentation</vt:lpstr>
      <vt:lpstr>PowerPoint Presentation</vt:lpstr>
      <vt:lpstr>Modified</vt:lpstr>
      <vt:lpstr>PowerPoint Presentation</vt:lpstr>
      <vt:lpstr>Modified or scooped technique</vt:lpstr>
      <vt:lpstr>Modified or scooped technique</vt:lpstr>
      <vt:lpstr>Box Only Prep </vt:lpstr>
      <vt:lpstr>PowerPoint Presentation</vt:lpstr>
      <vt:lpstr>Facial or Lingual Slot Preparation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Cavity Preparation for Composites</dc:title>
  <dc:creator>Dr Suhrab</dc:creator>
  <cp:lastModifiedBy>Dr Suhrab</cp:lastModifiedBy>
  <cp:revision>23</cp:revision>
  <dcterms:created xsi:type="dcterms:W3CDTF">2016-06-17T15:18:59Z</dcterms:created>
  <dcterms:modified xsi:type="dcterms:W3CDTF">2016-06-18T05:15:58Z</dcterms:modified>
</cp:coreProperties>
</file>