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7" r:id="rId3"/>
    <p:sldId id="258" r:id="rId4"/>
    <p:sldId id="259" r:id="rId5"/>
    <p:sldId id="266" r:id="rId6"/>
    <p:sldId id="267"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270" r:id="rId24"/>
    <p:sldId id="271" r:id="rId25"/>
    <p:sldId id="289" r:id="rId26"/>
    <p:sldId id="272" r:id="rId27"/>
    <p:sldId id="290" r:id="rId28"/>
    <p:sldId id="291" r:id="rId29"/>
    <p:sldId id="292" r:id="rId30"/>
    <p:sldId id="293" r:id="rId31"/>
    <p:sldId id="295" r:id="rId32"/>
    <p:sldId id="296" r:id="rId33"/>
    <p:sldId id="297" r:id="rId34"/>
    <p:sldId id="298" r:id="rId35"/>
    <p:sldId id="299" r:id="rId36"/>
    <p:sldId id="300" r:id="rId37"/>
    <p:sldId id="301" r:id="rId38"/>
    <p:sldId id="302" r:id="rId39"/>
    <p:sldId id="274" r:id="rId40"/>
    <p:sldId id="278" r:id="rId41"/>
    <p:sldId id="279" r:id="rId42"/>
    <p:sldId id="280" r:id="rId43"/>
    <p:sldId id="281" r:id="rId44"/>
    <p:sldId id="282" r:id="rId45"/>
    <p:sldId id="283" r:id="rId46"/>
    <p:sldId id="284" r:id="rId47"/>
    <p:sldId id="285" r:id="rId48"/>
    <p:sldId id="286" r:id="rId49"/>
    <p:sldId id="287" r:id="rId50"/>
    <p:sldId id="288" r:id="rId51"/>
    <p:sldId id="275" r:id="rId52"/>
    <p:sldId id="276" r:id="rId53"/>
    <p:sldId id="277" r:id="rId54"/>
    <p:sldId id="319" r:id="rId55"/>
    <p:sldId id="320" r:id="rId56"/>
    <p:sldId id="321" r:id="rId57"/>
    <p:sldId id="322" r:id="rId58"/>
    <p:sldId id="323" r:id="rId59"/>
    <p:sldId id="324" r:id="rId60"/>
    <p:sldId id="325" r:id="rId61"/>
    <p:sldId id="328" r:id="rId62"/>
    <p:sldId id="326" r:id="rId63"/>
    <p:sldId id="327" r:id="rId64"/>
    <p:sldId id="329" r:id="rId65"/>
    <p:sldId id="260" r:id="rId66"/>
    <p:sldId id="261" r:id="rId67"/>
    <p:sldId id="262" r:id="rId68"/>
    <p:sldId id="263" r:id="rId69"/>
    <p:sldId id="264" r:id="rId70"/>
    <p:sldId id="265" r:id="rId71"/>
    <p:sldId id="330" r:id="rId72"/>
    <p:sldId id="331" r:id="rId73"/>
    <p:sldId id="332" r:id="rId74"/>
    <p:sldId id="333" r:id="rId75"/>
    <p:sldId id="335" r:id="rId76"/>
    <p:sldId id="334" r:id="rId77"/>
    <p:sldId id="341" r:id="rId78"/>
    <p:sldId id="342" r:id="rId79"/>
    <p:sldId id="336" r:id="rId80"/>
    <p:sldId id="337" r:id="rId81"/>
    <p:sldId id="338" r:id="rId82"/>
    <p:sldId id="339" r:id="rId83"/>
    <p:sldId id="340" r:id="rId84"/>
    <p:sldId id="343" r:id="rId85"/>
    <p:sldId id="344" r:id="rId86"/>
    <p:sldId id="345" r:id="rId87"/>
    <p:sldId id="346" r:id="rId88"/>
    <p:sldId id="347" r:id="rId89"/>
    <p:sldId id="348" r:id="rId90"/>
    <p:sldId id="349" r:id="rId91"/>
    <p:sldId id="350"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6E05C-67B4-4D25-95E2-D513AD2BF05A}" type="datetimeFigureOut">
              <a:rPr lang="en-US" smtClean="0"/>
              <a:pPr/>
              <a:t>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3F73E-7F24-4BF4-823D-E6D2D7C406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33F73E-7F24-4BF4-823D-E6D2D7C406F9}" type="slidenum">
              <a:rPr lang="en-US" smtClean="0"/>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A5913-9E05-470F-AD1E-1813EA52DF59}" type="slidenum">
              <a:rPr lang="en-US" smtClean="0"/>
              <a:pPr fontAlgn="base">
                <a:spcBef>
                  <a:spcPct val="0"/>
                </a:spcBef>
                <a:spcAft>
                  <a:spcPct val="0"/>
                </a:spcAft>
                <a:defRPr/>
              </a:pPr>
              <a:t>89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02EA531-0931-42D9-B311-2BB507CDF6E5}" type="datetimeFigureOut">
              <a:rPr lang="en-US" smtClean="0"/>
              <a:pPr/>
              <a:t>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13A7A3C-DF8F-45F4-B282-495CDA956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EA531-0931-42D9-B311-2BB507CDF6E5}"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EA531-0931-42D9-B311-2BB507CDF6E5}"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2EA531-0931-42D9-B311-2BB507CDF6E5}"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2EA531-0931-42D9-B311-2BB507CDF6E5}" type="datetimeFigureOut">
              <a:rPr lang="en-US" smtClean="0"/>
              <a:pPr/>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7A3C-DF8F-45F4-B282-495CDA956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2EA531-0931-42D9-B311-2BB507CDF6E5}"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2EA531-0931-42D9-B311-2BB507CDF6E5}" type="datetimeFigureOut">
              <a:rPr lang="en-US" smtClean="0"/>
              <a:pPr/>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2EA531-0931-42D9-B311-2BB507CDF6E5}" type="datetimeFigureOut">
              <a:rPr lang="en-US" smtClean="0"/>
              <a:pPr/>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EA531-0931-42D9-B311-2BB507CDF6E5}" type="datetimeFigureOut">
              <a:rPr lang="en-US" smtClean="0"/>
              <a:pPr/>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2EA531-0931-42D9-B311-2BB507CDF6E5}"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A7A3C-DF8F-45F4-B282-495CDA956F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2EA531-0931-42D9-B311-2BB507CDF6E5}" type="datetimeFigureOut">
              <a:rPr lang="en-US" smtClean="0"/>
              <a:pPr/>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13A7A3C-DF8F-45F4-B282-495CDA956F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2EA531-0931-42D9-B311-2BB507CDF6E5}" type="datetimeFigureOut">
              <a:rPr lang="en-US" smtClean="0"/>
              <a:pPr/>
              <a:t>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3A7A3C-DF8F-45F4-B282-495CDA956F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Dental_ceme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Dental material, basic equipment and management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28600" y="457200"/>
            <a:ext cx="8610600" cy="5410200"/>
          </a:xfrm>
          <a:prstGeom prst="rect">
            <a:avLst/>
          </a:prstGeom>
          <a:noFill/>
          <a:ln w="9525">
            <a:noFill/>
            <a:miter lim="800000"/>
            <a:headEnd/>
            <a:tailEnd/>
          </a:ln>
        </p:spPr>
        <p:txBody>
          <a:bodyPr>
            <a:spAutoFit/>
          </a:bodyPr>
          <a:lstStyle/>
          <a:p>
            <a:pPr>
              <a:lnSpc>
                <a:spcPct val="110000"/>
              </a:lnSpc>
              <a:spcBef>
                <a:spcPct val="50000"/>
              </a:spcBef>
            </a:pPr>
            <a:r>
              <a:rPr lang="en-US" sz="2600">
                <a:latin typeface="Times New Roman" pitchFamily="18" charset="0"/>
                <a:cs typeface="Times New Roman" pitchFamily="18" charset="0"/>
              </a:rPr>
              <a:t>6. Type VI 	- 	Core build up material </a:t>
            </a:r>
          </a:p>
          <a:p>
            <a:pPr>
              <a:lnSpc>
                <a:spcPct val="110000"/>
              </a:lnSpc>
              <a:spcBef>
                <a:spcPct val="50000"/>
              </a:spcBef>
            </a:pPr>
            <a:r>
              <a:rPr lang="en-US" sz="2600">
                <a:latin typeface="Times New Roman" pitchFamily="18" charset="0"/>
                <a:cs typeface="Times New Roman" pitchFamily="18" charset="0"/>
              </a:rPr>
              <a:t> </a:t>
            </a:r>
          </a:p>
          <a:p>
            <a:pPr>
              <a:lnSpc>
                <a:spcPct val="110000"/>
              </a:lnSpc>
              <a:spcBef>
                <a:spcPct val="50000"/>
              </a:spcBef>
            </a:pPr>
            <a:r>
              <a:rPr lang="en-US" sz="2600">
                <a:latin typeface="Times New Roman" pitchFamily="18" charset="0"/>
                <a:cs typeface="Times New Roman" pitchFamily="18" charset="0"/>
              </a:rPr>
              <a:t>7. Type VII 	- 	High fluoride releasing command set GIC</a:t>
            </a:r>
          </a:p>
          <a:p>
            <a:pPr>
              <a:lnSpc>
                <a:spcPct val="110000"/>
              </a:lnSpc>
              <a:spcBef>
                <a:spcPct val="50000"/>
              </a:spcBef>
            </a:pPr>
            <a:r>
              <a:rPr lang="en-US" sz="2600">
                <a:latin typeface="Times New Roman" pitchFamily="18" charset="0"/>
                <a:cs typeface="Times New Roman" pitchFamily="18" charset="0"/>
              </a:rPr>
              <a:t> </a:t>
            </a:r>
          </a:p>
          <a:p>
            <a:pPr>
              <a:lnSpc>
                <a:spcPct val="110000"/>
              </a:lnSpc>
              <a:spcBef>
                <a:spcPct val="50000"/>
              </a:spcBef>
            </a:pPr>
            <a:r>
              <a:rPr lang="en-US" sz="2600">
                <a:latin typeface="Times New Roman" pitchFamily="18" charset="0"/>
                <a:cs typeface="Times New Roman" pitchFamily="18" charset="0"/>
              </a:rPr>
              <a:t>8. Type VIII 	- 	GIC for Atraumatic Restorative Treatment 				(ART)</a:t>
            </a:r>
          </a:p>
          <a:p>
            <a:pPr>
              <a:lnSpc>
                <a:spcPct val="110000"/>
              </a:lnSpc>
              <a:spcBef>
                <a:spcPct val="50000"/>
              </a:spcBef>
            </a:pPr>
            <a:r>
              <a:rPr lang="en-US" sz="2600">
                <a:latin typeface="Times New Roman" pitchFamily="18" charset="0"/>
                <a:cs typeface="Times New Roman" pitchFamily="18" charset="0"/>
              </a:rPr>
              <a:t> </a:t>
            </a:r>
          </a:p>
          <a:p>
            <a:pPr>
              <a:lnSpc>
                <a:spcPct val="110000"/>
              </a:lnSpc>
              <a:spcBef>
                <a:spcPct val="50000"/>
              </a:spcBef>
            </a:pPr>
            <a:r>
              <a:rPr lang="en-US" sz="2600">
                <a:latin typeface="Times New Roman" pitchFamily="18" charset="0"/>
                <a:cs typeface="Times New Roman" pitchFamily="18" charset="0"/>
              </a:rPr>
              <a:t>9. Type IX 	- 	Geriatric and Paediatric GIC</a:t>
            </a:r>
          </a:p>
          <a:p>
            <a:pPr>
              <a:lnSpc>
                <a:spcPct val="110000"/>
              </a:lnSpc>
              <a:spcBef>
                <a:spcPct val="50000"/>
              </a:spcBef>
            </a:pPr>
            <a:endParaRPr lang="en-US" sz="26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505200" y="304800"/>
            <a:ext cx="5410200" cy="6297108"/>
          </a:xfrm>
          <a:prstGeom prst="rect">
            <a:avLst/>
          </a:prstGeom>
          <a:noFill/>
          <a:ln w="9525">
            <a:noFill/>
            <a:miter lim="800000"/>
            <a:headEnd/>
            <a:tailEnd/>
          </a:ln>
        </p:spPr>
        <p:txBody>
          <a:bodyPr>
            <a:spAutoFit/>
          </a:bodyPr>
          <a:lstStyle/>
          <a:p>
            <a:pPr>
              <a:lnSpc>
                <a:spcPct val="140000"/>
              </a:lnSpc>
            </a:pPr>
            <a:r>
              <a:rPr lang="en-US" sz="2400" b="1" i="1" dirty="0">
                <a:solidFill>
                  <a:srgbClr val="FF0000"/>
                </a:solidFill>
                <a:latin typeface="Times New Roman" pitchFamily="18" charset="0"/>
              </a:rPr>
              <a:t>INDICATIONS:</a:t>
            </a:r>
            <a:r>
              <a:rPr lang="en-US" sz="2400" dirty="0">
                <a:solidFill>
                  <a:srgbClr val="FF0000"/>
                </a:solidFill>
                <a:latin typeface="Times New Roman" pitchFamily="18" charset="0"/>
              </a:rPr>
              <a:t> </a:t>
            </a:r>
          </a:p>
          <a:p>
            <a:pPr>
              <a:lnSpc>
                <a:spcPct val="140000"/>
              </a:lnSpc>
            </a:pPr>
            <a:endParaRPr lang="en-US" sz="2400" dirty="0">
              <a:solidFill>
                <a:srgbClr val="FF9933"/>
              </a:solidFill>
              <a:latin typeface="Times New Roman" pitchFamily="18" charset="0"/>
            </a:endParaRPr>
          </a:p>
          <a:p>
            <a:pPr>
              <a:lnSpc>
                <a:spcPct val="140000"/>
              </a:lnSpc>
              <a:buFontTx/>
              <a:buAutoNum type="arabicPeriod"/>
            </a:pPr>
            <a:r>
              <a:rPr lang="en-US" sz="2400" i="1" dirty="0">
                <a:solidFill>
                  <a:srgbClr val="FF0000"/>
                </a:solidFill>
                <a:latin typeface="Times New Roman" pitchFamily="18" charset="0"/>
              </a:rPr>
              <a:t>  RESTORATIVE MATERIALS:</a:t>
            </a:r>
          </a:p>
          <a:p>
            <a:pPr>
              <a:lnSpc>
                <a:spcPct val="140000"/>
              </a:lnSpc>
            </a:pPr>
            <a:endParaRPr lang="en-US" sz="2400" i="1" dirty="0">
              <a:solidFill>
                <a:srgbClr val="FFFF99"/>
              </a:solidFill>
              <a:latin typeface="Times New Roman" pitchFamily="18" charset="0"/>
            </a:endParaRPr>
          </a:p>
          <a:p>
            <a:pPr>
              <a:lnSpc>
                <a:spcPct val="140000"/>
              </a:lnSpc>
              <a:buFontTx/>
              <a:buChar char="•"/>
            </a:pPr>
            <a:r>
              <a:rPr lang="en-US" sz="2400" dirty="0">
                <a:latin typeface="Times New Roman" pitchFamily="18" charset="0"/>
              </a:rPr>
              <a:t> 	Restoring of erosion/ abrasion 	lesions without cavity preparation.</a:t>
            </a:r>
          </a:p>
          <a:p>
            <a:pPr>
              <a:lnSpc>
                <a:spcPct val="140000"/>
              </a:lnSpc>
              <a:buFontTx/>
              <a:buChar char="•"/>
            </a:pPr>
            <a:r>
              <a:rPr lang="en-US" sz="2400" dirty="0">
                <a:latin typeface="Times New Roman" pitchFamily="18" charset="0"/>
              </a:rPr>
              <a:t> 	Sealing and filling of </a:t>
            </a:r>
            <a:r>
              <a:rPr lang="en-US" sz="2400" dirty="0" err="1">
                <a:latin typeface="Times New Roman" pitchFamily="18" charset="0"/>
              </a:rPr>
              <a:t>occlusal</a:t>
            </a:r>
            <a:r>
              <a:rPr lang="en-US" sz="2400" dirty="0">
                <a:latin typeface="Times New Roman" pitchFamily="18" charset="0"/>
              </a:rPr>
              <a:t> pits 	and fissures</a:t>
            </a:r>
          </a:p>
          <a:p>
            <a:pPr>
              <a:lnSpc>
                <a:spcPct val="140000"/>
              </a:lnSpc>
              <a:buFontTx/>
              <a:buChar char="•"/>
            </a:pPr>
            <a:r>
              <a:rPr lang="en-US" sz="2400" dirty="0">
                <a:latin typeface="Times New Roman" pitchFamily="18" charset="0"/>
              </a:rPr>
              <a:t> 	Restoration of deciduous teeth.</a:t>
            </a:r>
          </a:p>
          <a:p>
            <a:pPr>
              <a:lnSpc>
                <a:spcPct val="140000"/>
              </a:lnSpc>
              <a:buFontTx/>
              <a:buChar char="•"/>
            </a:pPr>
            <a:r>
              <a:rPr lang="en-US" sz="2400" dirty="0">
                <a:latin typeface="Times New Roman" pitchFamily="18" charset="0"/>
              </a:rPr>
              <a:t> 	Restoration of class III lesions, 	preferably using a lingual  	approach with labial plate intact. </a:t>
            </a:r>
          </a:p>
        </p:txBody>
      </p:sp>
      <p:pic>
        <p:nvPicPr>
          <p:cNvPr id="150531" name="Picture 4" descr="C:\My PageManager\Inbox\docu0012.JPG"/>
          <p:cNvPicPr>
            <a:picLocks noChangeAspect="1" noChangeArrowheads="1"/>
          </p:cNvPicPr>
          <p:nvPr/>
        </p:nvPicPr>
        <p:blipFill>
          <a:blip r:embed="rId2">
            <a:lum contrast="18000"/>
          </a:blip>
          <a:srcRect l="14706" t="17271" r="56407" b="67467"/>
          <a:stretch>
            <a:fillRect/>
          </a:stretch>
        </p:blipFill>
        <p:spPr bwMode="auto">
          <a:xfrm>
            <a:off x="152400" y="2047875"/>
            <a:ext cx="3352800" cy="1524000"/>
          </a:xfrm>
          <a:prstGeom prst="rect">
            <a:avLst/>
          </a:prstGeom>
          <a:noFill/>
          <a:ln w="28575">
            <a:solidFill>
              <a:schemeClr val="bg2"/>
            </a:solidFill>
            <a:miter lim="800000"/>
            <a:headEnd/>
            <a:tailEnd/>
          </a:ln>
        </p:spPr>
      </p:pic>
      <p:pic>
        <p:nvPicPr>
          <p:cNvPr id="150532" name="Picture 5" descr="C:\My PageManager\Inbox\docu0012.JPG"/>
          <p:cNvPicPr>
            <a:picLocks noChangeAspect="1" noChangeArrowheads="1"/>
          </p:cNvPicPr>
          <p:nvPr/>
        </p:nvPicPr>
        <p:blipFill>
          <a:blip r:embed="rId2">
            <a:lum contrast="6000"/>
          </a:blip>
          <a:srcRect l="14706" t="57298" r="55882" b="27567"/>
          <a:stretch>
            <a:fillRect/>
          </a:stretch>
        </p:blipFill>
        <p:spPr bwMode="auto">
          <a:xfrm>
            <a:off x="152400" y="4151313"/>
            <a:ext cx="3276600" cy="1492250"/>
          </a:xfrm>
          <a:prstGeom prst="rect">
            <a:avLst/>
          </a:prstGeom>
          <a:noFill/>
          <a:ln w="2857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3048000" y="228600"/>
            <a:ext cx="5791200" cy="4967288"/>
          </a:xfrm>
          <a:prstGeom prst="rect">
            <a:avLst/>
          </a:prstGeom>
          <a:noFill/>
          <a:ln w="9525">
            <a:noFill/>
            <a:miter lim="800000"/>
            <a:headEnd/>
            <a:tailEnd/>
          </a:ln>
        </p:spPr>
        <p:txBody>
          <a:bodyPr>
            <a:spAutoFit/>
          </a:bodyPr>
          <a:lstStyle/>
          <a:p>
            <a:pPr>
              <a:lnSpc>
                <a:spcPct val="140000"/>
              </a:lnSpc>
              <a:spcBef>
                <a:spcPct val="50000"/>
              </a:spcBef>
              <a:buFontTx/>
              <a:buChar char="•"/>
            </a:pPr>
            <a:r>
              <a:rPr lang="en-US" sz="2400">
                <a:latin typeface="Times New Roman" pitchFamily="18" charset="0"/>
              </a:rPr>
              <a:t> 	Repair  of defective margins in 	restorations</a:t>
            </a:r>
          </a:p>
          <a:p>
            <a:pPr>
              <a:lnSpc>
                <a:spcPct val="140000"/>
              </a:lnSpc>
              <a:spcBef>
                <a:spcPct val="50000"/>
              </a:spcBef>
              <a:buFontTx/>
              <a:buChar char="•"/>
            </a:pPr>
            <a:r>
              <a:rPr lang="en-US" sz="2400">
                <a:latin typeface="Times New Roman" pitchFamily="18" charset="0"/>
              </a:rPr>
              <a:t>  	</a:t>
            </a:r>
            <a:r>
              <a:rPr lang="en-US" sz="2400">
                <a:solidFill>
                  <a:schemeClr val="accent1"/>
                </a:solidFill>
                <a:latin typeface="Times New Roman" pitchFamily="18" charset="0"/>
              </a:rPr>
              <a:t>‘</a:t>
            </a:r>
            <a:r>
              <a:rPr lang="en-US" sz="2400">
                <a:solidFill>
                  <a:srgbClr val="3399FF"/>
                </a:solidFill>
                <a:latin typeface="Times New Roman" pitchFamily="18" charset="0"/>
              </a:rPr>
              <a:t>Minimal cavity preparations’</a:t>
            </a:r>
            <a:r>
              <a:rPr lang="en-US" sz="2400">
                <a:latin typeface="Times New Roman" pitchFamily="18" charset="0"/>
              </a:rPr>
              <a:t> – 	proximal lesions –buccal and</a:t>
            </a:r>
          </a:p>
          <a:p>
            <a:pPr>
              <a:lnSpc>
                <a:spcPct val="140000"/>
              </a:lnSpc>
              <a:spcBef>
                <a:spcPct val="50000"/>
              </a:spcBef>
            </a:pPr>
            <a:r>
              <a:rPr lang="en-US" sz="2400">
                <a:latin typeface="Times New Roman" pitchFamily="18" charset="0"/>
              </a:rPr>
              <a:t>     	occlusal approach (tunnel preparation)</a:t>
            </a:r>
          </a:p>
          <a:p>
            <a:pPr>
              <a:lnSpc>
                <a:spcPct val="140000"/>
              </a:lnSpc>
              <a:spcBef>
                <a:spcPct val="50000"/>
              </a:spcBef>
              <a:buFontTx/>
              <a:buChar char="•"/>
            </a:pPr>
            <a:r>
              <a:rPr lang="en-US" sz="2400">
                <a:latin typeface="Times New Roman" pitchFamily="18" charset="0"/>
              </a:rPr>
              <a:t>  	Core build-up</a:t>
            </a:r>
          </a:p>
          <a:p>
            <a:pPr>
              <a:lnSpc>
                <a:spcPct val="140000"/>
              </a:lnSpc>
              <a:spcBef>
                <a:spcPct val="50000"/>
              </a:spcBef>
              <a:buFontTx/>
              <a:buChar char="•"/>
            </a:pPr>
            <a:r>
              <a:rPr lang="en-US" sz="2400">
                <a:latin typeface="Times New Roman" pitchFamily="18" charset="0"/>
              </a:rPr>
              <a:t>  	Sealing of root surfaces for over 	dentures.</a:t>
            </a:r>
          </a:p>
        </p:txBody>
      </p:sp>
      <p:pic>
        <p:nvPicPr>
          <p:cNvPr id="151555" name="Picture 2" descr="C:\My PageManager\Inbox\docu0014.JPG"/>
          <p:cNvPicPr>
            <a:picLocks noChangeAspect="1" noChangeArrowheads="1"/>
          </p:cNvPicPr>
          <p:nvPr/>
        </p:nvPicPr>
        <p:blipFill>
          <a:blip r:embed="rId2"/>
          <a:srcRect l="32159" t="73698" r="35588" b="10829"/>
          <a:stretch>
            <a:fillRect/>
          </a:stretch>
        </p:blipFill>
        <p:spPr bwMode="auto">
          <a:xfrm>
            <a:off x="214313" y="3276600"/>
            <a:ext cx="2857500" cy="1938338"/>
          </a:xfrm>
          <a:prstGeom prst="rect">
            <a:avLst/>
          </a:prstGeom>
          <a:noFill/>
          <a:ln w="2857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My PageManager\Inbox\docu0031.JPG"/>
          <p:cNvPicPr>
            <a:picLocks noChangeAspect="1" noChangeArrowheads="1"/>
          </p:cNvPicPr>
          <p:nvPr/>
        </p:nvPicPr>
        <p:blipFill>
          <a:blip r:embed="rId2">
            <a:lum contrast="36000"/>
          </a:blip>
          <a:srcRect l="15851" t="20497" r="46167" b="59258"/>
          <a:stretch>
            <a:fillRect/>
          </a:stretch>
        </p:blipFill>
        <p:spPr bwMode="auto">
          <a:xfrm>
            <a:off x="304800" y="1371600"/>
            <a:ext cx="3200400" cy="2362200"/>
          </a:xfrm>
          <a:prstGeom prst="rect">
            <a:avLst/>
          </a:prstGeom>
          <a:noFill/>
          <a:ln w="28575">
            <a:solidFill>
              <a:schemeClr val="bg2"/>
            </a:solidFill>
            <a:miter lim="800000"/>
            <a:headEnd/>
            <a:tailEnd/>
          </a:ln>
        </p:spPr>
      </p:pic>
      <p:pic>
        <p:nvPicPr>
          <p:cNvPr id="152579" name="Picture 4" descr="C:\My PageManager\Inbox\docu0031.JPG"/>
          <p:cNvPicPr>
            <a:picLocks noChangeAspect="1" noChangeArrowheads="1"/>
          </p:cNvPicPr>
          <p:nvPr/>
        </p:nvPicPr>
        <p:blipFill>
          <a:blip r:embed="rId2">
            <a:lum contrast="18000"/>
          </a:blip>
          <a:srcRect l="17871" t="56702" r="45262" b="23618"/>
          <a:stretch>
            <a:fillRect/>
          </a:stretch>
        </p:blipFill>
        <p:spPr bwMode="auto">
          <a:xfrm>
            <a:off x="381000" y="3962400"/>
            <a:ext cx="3200400" cy="2362200"/>
          </a:xfrm>
          <a:prstGeom prst="rect">
            <a:avLst/>
          </a:prstGeom>
          <a:noFill/>
          <a:ln w="38100">
            <a:solidFill>
              <a:schemeClr val="bg2"/>
            </a:solidFill>
            <a:miter lim="800000"/>
            <a:headEnd/>
            <a:tailEnd/>
          </a:ln>
        </p:spPr>
      </p:pic>
      <p:sp>
        <p:nvSpPr>
          <p:cNvPr id="152580" name="Text Box 6"/>
          <p:cNvSpPr txBox="1">
            <a:spLocks noChangeArrowheads="1"/>
          </p:cNvSpPr>
          <p:nvPr/>
        </p:nvSpPr>
        <p:spPr bwMode="auto">
          <a:xfrm>
            <a:off x="533400" y="41274"/>
            <a:ext cx="7924799" cy="1200329"/>
          </a:xfrm>
          <a:prstGeom prst="rect">
            <a:avLst/>
          </a:prstGeom>
          <a:noFill/>
          <a:ln w="9525">
            <a:noFill/>
            <a:miter lim="800000"/>
            <a:headEnd/>
            <a:tailEnd/>
          </a:ln>
        </p:spPr>
        <p:txBody>
          <a:bodyPr wrap="square">
            <a:spAutoFit/>
          </a:bodyPr>
          <a:lstStyle/>
          <a:p>
            <a:r>
              <a:rPr lang="en-US" sz="3600" dirty="0">
                <a:solidFill>
                  <a:srgbClr val="FF0000"/>
                </a:solidFill>
                <a:latin typeface="Times New Roman" pitchFamily="18" charset="0"/>
              </a:rPr>
              <a:t>GLASS IONOMER AS LINER AND BASE</a:t>
            </a:r>
          </a:p>
        </p:txBody>
      </p:sp>
      <p:sp>
        <p:nvSpPr>
          <p:cNvPr id="152581" name="Text Box 7"/>
          <p:cNvSpPr txBox="1">
            <a:spLocks noChangeArrowheads="1"/>
          </p:cNvSpPr>
          <p:nvPr/>
        </p:nvSpPr>
        <p:spPr bwMode="auto">
          <a:xfrm>
            <a:off x="3886200" y="1371600"/>
            <a:ext cx="4953000" cy="2629631"/>
          </a:xfrm>
          <a:prstGeom prst="rect">
            <a:avLst/>
          </a:prstGeom>
          <a:noFill/>
          <a:ln w="9525">
            <a:noFill/>
            <a:miter lim="800000"/>
            <a:headEnd/>
            <a:tailEnd/>
          </a:ln>
        </p:spPr>
        <p:txBody>
          <a:bodyPr>
            <a:spAutoFit/>
          </a:bodyPr>
          <a:lstStyle/>
          <a:p>
            <a:pPr algn="just">
              <a:lnSpc>
                <a:spcPct val="140000"/>
              </a:lnSpc>
              <a:spcBef>
                <a:spcPct val="50000"/>
              </a:spcBef>
            </a:pPr>
            <a:r>
              <a:rPr lang="en-US" sz="2400" dirty="0"/>
              <a:t>Glass-</a:t>
            </a:r>
            <a:r>
              <a:rPr lang="en-US" sz="2400" dirty="0" err="1"/>
              <a:t>ionomer</a:t>
            </a:r>
            <a:r>
              <a:rPr lang="en-US" sz="2400" dirty="0"/>
              <a:t> cement as a lining. A lining is used to protect the pulp from temperature change so the lining needs to be only 0.5mm thick overall.</a:t>
            </a:r>
          </a:p>
        </p:txBody>
      </p:sp>
      <p:sp>
        <p:nvSpPr>
          <p:cNvPr id="152582" name="Text Box 8"/>
          <p:cNvSpPr txBox="1">
            <a:spLocks noChangeArrowheads="1"/>
          </p:cNvSpPr>
          <p:nvPr/>
        </p:nvSpPr>
        <p:spPr bwMode="auto">
          <a:xfrm>
            <a:off x="3733800" y="5181600"/>
            <a:ext cx="5105400" cy="589072"/>
          </a:xfrm>
          <a:prstGeom prst="rect">
            <a:avLst/>
          </a:prstGeom>
          <a:noFill/>
          <a:ln w="9525">
            <a:noFill/>
            <a:miter lim="800000"/>
            <a:headEnd/>
            <a:tailEnd/>
          </a:ln>
        </p:spPr>
        <p:txBody>
          <a:bodyPr>
            <a:spAutoFit/>
          </a:bodyPr>
          <a:lstStyle/>
          <a:p>
            <a:pPr algn="just">
              <a:lnSpc>
                <a:spcPct val="150000"/>
              </a:lnSpc>
              <a:spcBef>
                <a:spcPct val="50000"/>
              </a:spcBef>
            </a:pPr>
            <a:r>
              <a:rPr lang="en-US" sz="2400" dirty="0"/>
              <a:t>Glass-</a:t>
            </a:r>
            <a:r>
              <a:rPr lang="en-US" sz="2400" dirty="0" err="1"/>
              <a:t>ionomer</a:t>
            </a:r>
            <a:r>
              <a:rPr lang="en-US" sz="2400" dirty="0"/>
              <a:t> cement as a base.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895600" y="152400"/>
            <a:ext cx="5959475" cy="6334042"/>
          </a:xfrm>
          <a:prstGeom prst="rect">
            <a:avLst/>
          </a:prstGeom>
          <a:noFill/>
          <a:ln w="9525">
            <a:noFill/>
            <a:miter lim="800000"/>
            <a:headEnd/>
            <a:tailEnd/>
          </a:ln>
        </p:spPr>
        <p:txBody>
          <a:bodyPr>
            <a:spAutoFit/>
          </a:bodyPr>
          <a:lstStyle/>
          <a:p>
            <a:pPr algn="just">
              <a:lnSpc>
                <a:spcPct val="190000"/>
              </a:lnSpc>
            </a:pPr>
            <a:r>
              <a:rPr lang="en-US" sz="2400" dirty="0">
                <a:solidFill>
                  <a:srgbClr val="FF0000"/>
                </a:solidFill>
                <a:latin typeface="Times New Roman" pitchFamily="18" charset="0"/>
              </a:rPr>
              <a:t>CONTRAINDICATIONS:</a:t>
            </a:r>
          </a:p>
          <a:p>
            <a:pPr algn="just">
              <a:lnSpc>
                <a:spcPct val="150000"/>
              </a:lnSpc>
              <a:buFont typeface="Wingdings" pitchFamily="2" charset="2"/>
              <a:buChar char="Ø"/>
            </a:pPr>
            <a:r>
              <a:rPr lang="en-US" sz="2400" dirty="0">
                <a:latin typeface="Times New Roman" pitchFamily="18" charset="0"/>
              </a:rPr>
              <a:t>  	Class IV carious lesions of fractured 	incisors.</a:t>
            </a:r>
          </a:p>
          <a:p>
            <a:pPr algn="just">
              <a:lnSpc>
                <a:spcPct val="150000"/>
              </a:lnSpc>
              <a:buFont typeface="Wingdings" pitchFamily="2" charset="2"/>
              <a:buChar char="Ø"/>
            </a:pPr>
            <a:r>
              <a:rPr lang="en-US" sz="2400" dirty="0">
                <a:latin typeface="Times New Roman" pitchFamily="18" charset="0"/>
              </a:rPr>
              <a:t>   	Lesions involving large areas of labial 	enamel where 	esthetics is of major 	importance </a:t>
            </a:r>
          </a:p>
          <a:p>
            <a:pPr algn="just">
              <a:lnSpc>
                <a:spcPct val="150000"/>
              </a:lnSpc>
              <a:buFont typeface="Wingdings" pitchFamily="2" charset="2"/>
              <a:buChar char="Ø"/>
            </a:pPr>
            <a:r>
              <a:rPr lang="en-US" sz="2400" dirty="0">
                <a:latin typeface="Times New Roman" pitchFamily="18" charset="0"/>
              </a:rPr>
              <a:t>  	Class II carious lesions where 	conventional cavities are prepared; 	replacement of existing amalgam 	restorations.</a:t>
            </a:r>
          </a:p>
          <a:p>
            <a:pPr algn="just">
              <a:lnSpc>
                <a:spcPct val="150000"/>
              </a:lnSpc>
              <a:buFont typeface="Wingdings" pitchFamily="2" charset="2"/>
              <a:buChar char="Ø"/>
            </a:pPr>
            <a:r>
              <a:rPr lang="en-US" sz="2400" dirty="0">
                <a:latin typeface="Times New Roman" pitchFamily="18" charset="0"/>
              </a:rPr>
              <a:t>   	Lost cusp areas.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a:defRPr/>
            </a:pPr>
            <a:r>
              <a:rPr lang="en-US" sz="2400" dirty="0" smtClean="0"/>
              <a:t>Mixing</a:t>
            </a:r>
          </a:p>
          <a:p>
            <a:pPr>
              <a:defRPr/>
            </a:pPr>
            <a:r>
              <a:rPr lang="en-US" sz="2400" dirty="0" smtClean="0"/>
              <a:t>P/L ratio: 3:1 by wt</a:t>
            </a:r>
          </a:p>
          <a:p>
            <a:pPr>
              <a:defRPr/>
            </a:pPr>
            <a:endParaRPr lang="en-US" sz="2400" dirty="0" smtClean="0"/>
          </a:p>
          <a:p>
            <a:pPr>
              <a:defRPr/>
            </a:pPr>
            <a:r>
              <a:rPr lang="en-US" sz="2400" dirty="0" smtClean="0"/>
              <a:t>Low P/L ratio reduces mechanical properties and increases the chances of cement degradation.</a:t>
            </a:r>
          </a:p>
          <a:p>
            <a:pPr>
              <a:defRPr/>
            </a:pPr>
            <a:endParaRPr lang="en-US" sz="2400" dirty="0" smtClean="0"/>
          </a:p>
          <a:p>
            <a:pPr>
              <a:defRPr/>
            </a:pPr>
            <a:r>
              <a:rPr lang="en-US" sz="2400" dirty="0" smtClean="0"/>
              <a:t>Moisture contamination alters the acid water balance.</a:t>
            </a:r>
          </a:p>
          <a:p>
            <a:pPr>
              <a:defRPr/>
            </a:pPr>
            <a:endParaRPr lang="en-US" sz="2400" dirty="0" smtClean="0"/>
          </a:p>
          <a:p>
            <a:pPr>
              <a:defRPr/>
            </a:pPr>
            <a:r>
              <a:rPr lang="en-US" sz="2400" dirty="0" smtClean="0"/>
              <a:t>Manufacture provides a plastic scoop which is useful for measure.</a:t>
            </a:r>
          </a:p>
          <a:p>
            <a:pPr>
              <a:defRPr/>
            </a:pPr>
            <a:endParaRPr lang="en-US" sz="2400" dirty="0" smtClean="0"/>
          </a:p>
          <a:p>
            <a:pPr>
              <a:defRPr/>
            </a:pPr>
            <a:r>
              <a:rPr lang="en-US" sz="2400" dirty="0" smtClean="0"/>
              <a:t>Spatula used:  Agate or plastic</a:t>
            </a:r>
          </a:p>
          <a:p>
            <a:pPr>
              <a:defRPr/>
            </a:pPr>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defRPr/>
            </a:pPr>
            <a:r>
              <a:rPr lang="en-US" sz="2400" dirty="0" smtClean="0"/>
              <a:t>Manual mixing :</a:t>
            </a:r>
          </a:p>
          <a:p>
            <a:pPr>
              <a:defRPr/>
            </a:pPr>
            <a:r>
              <a:rPr lang="en-US" sz="2400" dirty="0" smtClean="0"/>
              <a:t> the powder and liquid is dispensed just prior to mixing.</a:t>
            </a:r>
          </a:p>
          <a:p>
            <a:pPr>
              <a:defRPr/>
            </a:pPr>
            <a:endParaRPr lang="en-US" sz="2400" dirty="0" smtClean="0"/>
          </a:p>
          <a:p>
            <a:pPr>
              <a:defRPr/>
            </a:pPr>
            <a:r>
              <a:rPr lang="en-US" sz="2400" dirty="0" smtClean="0"/>
              <a:t>A cool dry glass slab is preferred</a:t>
            </a:r>
          </a:p>
          <a:p>
            <a:endParaRPr lang="en-US" dirty="0"/>
          </a:p>
        </p:txBody>
      </p:sp>
      <p:pic>
        <p:nvPicPr>
          <p:cNvPr id="4" name="Picture 2" descr="fig 8"/>
          <p:cNvPicPr>
            <a:picLocks noChangeAspect="1" noChangeArrowheads="1"/>
          </p:cNvPicPr>
          <p:nvPr/>
        </p:nvPicPr>
        <p:blipFill>
          <a:blip r:embed="rId2"/>
          <a:srcRect/>
          <a:stretch>
            <a:fillRect/>
          </a:stretch>
        </p:blipFill>
        <p:spPr bwMode="auto">
          <a:xfrm>
            <a:off x="2438400" y="2971800"/>
            <a:ext cx="3733800" cy="2971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30925"/>
          </a:xfrm>
        </p:spPr>
        <p:txBody>
          <a:bodyPr>
            <a:normAutofit lnSpcReduction="10000"/>
          </a:bodyPr>
          <a:lstStyle/>
          <a:p>
            <a:pPr>
              <a:defRPr/>
            </a:pPr>
            <a:r>
              <a:rPr lang="en-US" sz="2800" dirty="0" smtClean="0"/>
              <a:t>Powder is divided into 2 equal increments. The first increment is incorporated into the liquid rapidly with stiff bladed spatula to produce a homogenous milky consistency.</a:t>
            </a:r>
          </a:p>
          <a:p>
            <a:pPr>
              <a:defRPr/>
            </a:pPr>
            <a:endParaRPr lang="en-US" sz="2800" dirty="0" smtClean="0"/>
          </a:p>
          <a:p>
            <a:pPr>
              <a:defRPr/>
            </a:pPr>
            <a:r>
              <a:rPr lang="en-US" sz="2800" dirty="0" smtClean="0"/>
              <a:t>The remainder of powder is then added. The mixing is done in a folding method in order to preserve the gel structure.</a:t>
            </a:r>
          </a:p>
          <a:p>
            <a:pPr>
              <a:defRPr/>
            </a:pPr>
            <a:endParaRPr lang="en-US" sz="2800" dirty="0" smtClean="0"/>
          </a:p>
          <a:p>
            <a:pPr>
              <a:defRPr/>
            </a:pPr>
            <a:r>
              <a:rPr lang="en-US" sz="2800" dirty="0" smtClean="0"/>
              <a:t>Mixing time : 45 sec</a:t>
            </a:r>
          </a:p>
          <a:p>
            <a:pPr>
              <a:defRPr/>
            </a:pPr>
            <a:endParaRPr lang="en-US" sz="2800" dirty="0" smtClean="0"/>
          </a:p>
          <a:p>
            <a:pPr>
              <a:defRPr/>
            </a:pPr>
            <a:r>
              <a:rPr lang="en-US" sz="2800" dirty="0" smtClean="0"/>
              <a:t>Insertion: mix is immediately packed into the cavity with a plastic instrument </a:t>
            </a:r>
          </a:p>
          <a:p>
            <a:pPr>
              <a:defRPr/>
            </a:pPr>
            <a:endParaRPr lang="en-US"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defRPr/>
            </a:pPr>
            <a:r>
              <a:rPr lang="en-GB" dirty="0">
                <a:solidFill>
                  <a:srgbClr val="996600"/>
                </a:solidFill>
              </a:rPr>
              <a:t>CLINICAL PROCEDURE (DISPENSING)</a:t>
            </a:r>
          </a:p>
        </p:txBody>
      </p:sp>
      <p:pic>
        <p:nvPicPr>
          <p:cNvPr id="160771" name="Picture 4" descr="scan0001"/>
          <p:cNvPicPr>
            <a:picLocks noGrp="1" noChangeAspect="1" noChangeArrowheads="1"/>
          </p:cNvPicPr>
          <p:nvPr>
            <p:ph idx="1"/>
          </p:nvPr>
        </p:nvPicPr>
        <p:blipFill>
          <a:blip r:embed="rId2"/>
          <a:srcRect/>
          <a:stretch>
            <a:fillRect/>
          </a:stretch>
        </p:blipFill>
        <p:spPr>
          <a:xfrm>
            <a:off x="611188" y="2060575"/>
            <a:ext cx="2808287" cy="4464050"/>
          </a:xfrm>
          <a:noFill/>
        </p:spPr>
      </p:pic>
      <p:sp>
        <p:nvSpPr>
          <p:cNvPr id="160772" name="Rectangle 6"/>
          <p:cNvSpPr>
            <a:spLocks noChangeArrowheads="1"/>
          </p:cNvSpPr>
          <p:nvPr/>
        </p:nvSpPr>
        <p:spPr bwMode="auto">
          <a:xfrm>
            <a:off x="3851275" y="2492375"/>
            <a:ext cx="4897438" cy="431800"/>
          </a:xfrm>
          <a:prstGeom prst="rect">
            <a:avLst/>
          </a:prstGeom>
          <a:solidFill>
            <a:schemeClr val="accent1"/>
          </a:solidFill>
          <a:ln w="9525">
            <a:solidFill>
              <a:schemeClr val="tx1"/>
            </a:solidFill>
            <a:miter lim="800000"/>
            <a:headEnd/>
            <a:tailEnd/>
          </a:ln>
        </p:spPr>
        <p:txBody>
          <a:bodyPr wrap="none" anchor="ctr"/>
          <a:lstStyle/>
          <a:p>
            <a:pPr algn="ctr"/>
            <a:r>
              <a:rPr lang="en-GB"/>
              <a:t>STANDARDIZE POWDER IN SPOON</a:t>
            </a:r>
          </a:p>
        </p:txBody>
      </p:sp>
      <p:sp>
        <p:nvSpPr>
          <p:cNvPr id="160773" name="Rectangle 7"/>
          <p:cNvSpPr>
            <a:spLocks noChangeArrowheads="1"/>
          </p:cNvSpPr>
          <p:nvPr/>
        </p:nvSpPr>
        <p:spPr bwMode="auto">
          <a:xfrm>
            <a:off x="3924300" y="3860800"/>
            <a:ext cx="4824413" cy="504825"/>
          </a:xfrm>
          <a:prstGeom prst="rect">
            <a:avLst/>
          </a:prstGeom>
          <a:solidFill>
            <a:schemeClr val="accent1"/>
          </a:solidFill>
          <a:ln w="9525">
            <a:solidFill>
              <a:schemeClr val="tx1"/>
            </a:solidFill>
            <a:miter lim="800000"/>
            <a:headEnd/>
            <a:tailEnd/>
          </a:ln>
        </p:spPr>
        <p:txBody>
          <a:bodyPr wrap="none" anchor="ctr"/>
          <a:lstStyle/>
          <a:p>
            <a:pPr algn="ctr"/>
            <a:r>
              <a:rPr lang="en-GB"/>
              <a:t>DISPENSE LIQUID TO AVOID AIR BUBBLES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1" name="Rectangle 5"/>
          <p:cNvSpPr>
            <a:spLocks noGrp="1" noChangeArrowheads="1"/>
          </p:cNvSpPr>
          <p:nvPr>
            <p:ph type="title"/>
          </p:nvPr>
        </p:nvSpPr>
        <p:spPr/>
        <p:txBody>
          <a:bodyPr/>
          <a:lstStyle/>
          <a:p>
            <a:pPr>
              <a:defRPr/>
            </a:pPr>
            <a:r>
              <a:rPr lang="en-GB" dirty="0">
                <a:solidFill>
                  <a:srgbClr val="996600"/>
                </a:solidFill>
              </a:rPr>
              <a:t>MIXING</a:t>
            </a:r>
          </a:p>
        </p:txBody>
      </p:sp>
      <p:pic>
        <p:nvPicPr>
          <p:cNvPr id="161795" name="Picture 4" descr="scan0002"/>
          <p:cNvPicPr>
            <a:picLocks noGrp="1" noChangeAspect="1" noChangeArrowheads="1"/>
          </p:cNvPicPr>
          <p:nvPr>
            <p:ph idx="1"/>
          </p:nvPr>
        </p:nvPicPr>
        <p:blipFill>
          <a:blip r:embed="rId2"/>
          <a:srcRect/>
          <a:stretch>
            <a:fillRect/>
          </a:stretch>
        </p:blipFill>
        <p:spPr>
          <a:xfrm>
            <a:off x="71438" y="2205038"/>
            <a:ext cx="2447925" cy="4114800"/>
          </a:xfrm>
          <a:noFill/>
        </p:spPr>
      </p:pic>
      <p:sp>
        <p:nvSpPr>
          <p:cNvPr id="161796" name="Rectangle 7"/>
          <p:cNvSpPr>
            <a:spLocks noChangeArrowheads="1"/>
          </p:cNvSpPr>
          <p:nvPr/>
        </p:nvSpPr>
        <p:spPr bwMode="auto">
          <a:xfrm>
            <a:off x="2857500" y="2349500"/>
            <a:ext cx="6286500" cy="792163"/>
          </a:xfrm>
          <a:prstGeom prst="rect">
            <a:avLst/>
          </a:prstGeom>
          <a:solidFill>
            <a:schemeClr val="accent1"/>
          </a:solidFill>
          <a:ln w="9525">
            <a:solidFill>
              <a:schemeClr val="tx1"/>
            </a:solidFill>
            <a:miter lim="800000"/>
            <a:headEnd/>
            <a:tailEnd/>
          </a:ln>
        </p:spPr>
        <p:txBody>
          <a:bodyPr wrap="none" anchor="ctr"/>
          <a:lstStyle/>
          <a:p>
            <a:pPr algn="ctr"/>
            <a:r>
              <a:rPr lang="en-GB"/>
              <a:t>MIXING POWDER AND LIQUID USING PLASTIC SPATULA</a:t>
            </a:r>
          </a:p>
        </p:txBody>
      </p:sp>
      <p:sp>
        <p:nvSpPr>
          <p:cNvPr id="161797" name="Rectangle 8"/>
          <p:cNvSpPr>
            <a:spLocks noChangeArrowheads="1"/>
          </p:cNvSpPr>
          <p:nvPr/>
        </p:nvSpPr>
        <p:spPr bwMode="auto">
          <a:xfrm>
            <a:off x="3419475" y="4652963"/>
            <a:ext cx="5400675" cy="647700"/>
          </a:xfrm>
          <a:prstGeom prst="rect">
            <a:avLst/>
          </a:prstGeom>
          <a:solidFill>
            <a:schemeClr val="accent1"/>
          </a:solidFill>
          <a:ln w="9525">
            <a:solidFill>
              <a:schemeClr val="tx1"/>
            </a:solidFill>
            <a:miter lim="800000"/>
            <a:headEnd/>
            <a:tailEnd/>
          </a:ln>
        </p:spPr>
        <p:txBody>
          <a:bodyPr wrap="none" anchor="ctr"/>
          <a:lstStyle/>
          <a:p>
            <a:pPr algn="ctr"/>
            <a:r>
              <a:rPr lang="en-GB"/>
              <a:t>FOLDING TECHNIQUE FOR MIXING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science of dental materials must include a knowledge and appreciation of certain biological considerations that are associated with selection and use of materials designed for the oral cavity.</a:t>
            </a:r>
          </a:p>
          <a:p>
            <a:endParaRPr lang="en-US" dirty="0" smtClean="0"/>
          </a:p>
          <a:p>
            <a:r>
              <a:rPr lang="en-US" dirty="0" smtClean="0"/>
              <a:t>Strength and resistance to corrosion are unimportant if the material injures the pulp or soft tissue.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Metal modified GIC</a:t>
            </a:r>
            <a:endParaRPr lang="en-US" dirty="0"/>
          </a:p>
        </p:txBody>
      </p:sp>
      <p:sp>
        <p:nvSpPr>
          <p:cNvPr id="3" name="Content Placeholder 2"/>
          <p:cNvSpPr>
            <a:spLocks noGrp="1"/>
          </p:cNvSpPr>
          <p:nvPr>
            <p:ph idx="1"/>
          </p:nvPr>
        </p:nvSpPr>
        <p:spPr/>
        <p:txBody>
          <a:bodyPr/>
          <a:lstStyle/>
          <a:p>
            <a:pPr>
              <a:defRPr/>
            </a:pPr>
            <a:r>
              <a:rPr lang="en-US" sz="2800" dirty="0" smtClean="0"/>
              <a:t>The metal modified GIC’s were introduced to improve the strength, fracture toughness and resistance to wear and yet maintain the potential for adhesion and </a:t>
            </a:r>
            <a:r>
              <a:rPr lang="en-US" sz="2800" dirty="0" err="1" smtClean="0"/>
              <a:t>anticariogenic</a:t>
            </a:r>
            <a:r>
              <a:rPr lang="en-US" sz="2800" dirty="0" smtClean="0"/>
              <a:t> property.</a:t>
            </a:r>
          </a:p>
          <a:p>
            <a:pPr>
              <a:defRPr/>
            </a:pPr>
            <a:endParaRPr lang="en-US" sz="2800" dirty="0" smtClean="0"/>
          </a:p>
          <a:p>
            <a:pPr>
              <a:defRPr/>
            </a:pPr>
            <a:r>
              <a:rPr lang="en-US" sz="2800" dirty="0" smtClean="0"/>
              <a:t>Types : </a:t>
            </a:r>
          </a:p>
          <a:p>
            <a:pPr>
              <a:defRPr/>
            </a:pPr>
            <a:r>
              <a:rPr lang="en-US" sz="2800" dirty="0" smtClean="0"/>
              <a:t>Silver alloy admix - amalgam alloys are interpreted into the glass powder. (miracle mix)</a:t>
            </a:r>
          </a:p>
          <a:p>
            <a:pPr>
              <a:buFont typeface="Wingdings" pitchFamily="2" charset="2"/>
              <a:buNone/>
              <a:defRPr/>
            </a:pPr>
            <a:endParaRPr lang="en-US" sz="28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defRPr/>
            </a:pPr>
            <a:r>
              <a:rPr lang="en-US" sz="2800" dirty="0" err="1" smtClean="0"/>
              <a:t>Cermet</a:t>
            </a:r>
            <a:r>
              <a:rPr lang="en-US" sz="2800" dirty="0" smtClean="0"/>
              <a:t> : silver particles are bonded to glass particles. This is done by sintering of a mixture of the two powders at a high temperature.</a:t>
            </a:r>
          </a:p>
          <a:p>
            <a:pPr>
              <a:defRPr/>
            </a:pPr>
            <a:endParaRPr lang="en-US" sz="2800" dirty="0" smtClean="0"/>
          </a:p>
          <a:p>
            <a:pPr>
              <a:defRPr/>
            </a:pPr>
            <a:r>
              <a:rPr lang="en-US" sz="2800" dirty="0" smtClean="0"/>
              <a:t>Uses: </a:t>
            </a:r>
          </a:p>
          <a:p>
            <a:pPr>
              <a:defRPr/>
            </a:pPr>
            <a:r>
              <a:rPr lang="en-US" sz="2800" dirty="0" smtClean="0"/>
              <a:t>Restoration of small class I cavities as an alterative to amalgam or composite.</a:t>
            </a:r>
          </a:p>
          <a:p>
            <a:pPr>
              <a:defRPr/>
            </a:pPr>
            <a:r>
              <a:rPr lang="en-US" sz="2800" dirty="0" smtClean="0"/>
              <a:t>For core build up of grossly destructed teeth.</a:t>
            </a:r>
          </a:p>
          <a:p>
            <a:pPr>
              <a:buClr>
                <a:schemeClr val="tx1"/>
              </a:buClr>
              <a:defRPr/>
            </a:pPr>
            <a:r>
              <a:rPr lang="en-US" sz="2800" dirty="0" smtClean="0">
                <a:latin typeface="Times New Roman" pitchFamily="18" charset="0"/>
                <a:cs typeface="Times New Roman" pitchFamily="18" charset="0"/>
              </a:rPr>
              <a:t>Drawbacks of miracle mix:</a:t>
            </a:r>
          </a:p>
          <a:p>
            <a:pPr>
              <a:buClr>
                <a:srgbClr val="3399FF"/>
              </a:buClr>
              <a:buFont typeface="Wingdings" pitchFamily="2" charset="2"/>
              <a:buChar char="ü"/>
              <a:defRPr/>
            </a:pPr>
            <a:r>
              <a:rPr lang="en-US" sz="2800" dirty="0" smtClean="0">
                <a:latin typeface="Times New Roman" pitchFamily="18" charset="0"/>
                <a:cs typeface="Times New Roman" pitchFamily="18" charset="0"/>
              </a:rPr>
              <a:t>Poor esthetics</a:t>
            </a:r>
          </a:p>
          <a:p>
            <a:pPr>
              <a:buClr>
                <a:srgbClr val="3399FF"/>
              </a:buClr>
              <a:buFont typeface="Wingdings" pitchFamily="2" charset="2"/>
              <a:buChar char="ü"/>
              <a:defRPr/>
            </a:pPr>
            <a:r>
              <a:rPr lang="en-US" sz="2800" dirty="0" smtClean="0">
                <a:latin typeface="Times New Roman" pitchFamily="18" charset="0"/>
                <a:cs typeface="Times New Roman" pitchFamily="18" charset="0"/>
              </a:rPr>
              <a:t>Cannot be burnished </a:t>
            </a:r>
          </a:p>
          <a:p>
            <a:pPr>
              <a:buClr>
                <a:srgbClr val="3399FF"/>
              </a:buClr>
              <a:buFont typeface="Wingdings" pitchFamily="2" charset="2"/>
              <a:buChar char="ü"/>
              <a:defRPr/>
            </a:pPr>
            <a:r>
              <a:rPr lang="en-US" sz="2800" dirty="0" smtClean="0">
                <a:latin typeface="Times New Roman" pitchFamily="18" charset="0"/>
                <a:cs typeface="Times New Roman" pitchFamily="18" charset="0"/>
              </a:rPr>
              <a:t>Poor resistance to abrasion</a:t>
            </a:r>
            <a:endParaRPr lang="en-US" sz="28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sz="3000" dirty="0">
                <a:solidFill>
                  <a:srgbClr val="FFC000"/>
                </a:solidFill>
                <a:latin typeface="Times New Roman" pitchFamily="18" charset="0"/>
                <a:cs typeface="Times New Roman" pitchFamily="18" charset="0"/>
              </a:rPr>
              <a:t>Advantages of cermets</a:t>
            </a:r>
          </a:p>
        </p:txBody>
      </p:sp>
      <p:sp>
        <p:nvSpPr>
          <p:cNvPr id="45059" name="Rectangle 3"/>
          <p:cNvSpPr>
            <a:spLocks noGrp="1" noChangeArrowheads="1"/>
          </p:cNvSpPr>
          <p:nvPr>
            <p:ph type="body" idx="1"/>
          </p:nvPr>
        </p:nvSpPr>
        <p:spPr/>
        <p:txBody>
          <a:bodyPr/>
          <a:lstStyle/>
          <a:p>
            <a:pPr>
              <a:lnSpc>
                <a:spcPct val="90000"/>
              </a:lnSpc>
              <a:defRPr/>
            </a:pPr>
            <a:r>
              <a:rPr lang="en-US" sz="2400" dirty="0" err="1">
                <a:latin typeface="Times New Roman" pitchFamily="18" charset="0"/>
                <a:cs typeface="Times New Roman" pitchFamily="18" charset="0"/>
              </a:rPr>
              <a:t>Burnishable</a:t>
            </a:r>
            <a:r>
              <a:rPr lang="en-US" sz="2400" dirty="0">
                <a:latin typeface="Times New Roman" pitchFamily="18" charset="0"/>
                <a:cs typeface="Times New Roman" pitchFamily="18" charset="0"/>
              </a:rPr>
              <a:t> surface</a:t>
            </a:r>
          </a:p>
          <a:p>
            <a:pPr>
              <a:lnSpc>
                <a:spcPct val="90000"/>
              </a:lnSpc>
              <a:defRPr/>
            </a:pPr>
            <a:r>
              <a:rPr lang="en-US" sz="2400" dirty="0">
                <a:latin typeface="Times New Roman" pitchFamily="18" charset="0"/>
                <a:cs typeface="Times New Roman" pitchFamily="18" charset="0"/>
              </a:rPr>
              <a:t>Improved abrasion resistance</a:t>
            </a:r>
          </a:p>
          <a:p>
            <a:pPr>
              <a:lnSpc>
                <a:spcPct val="90000"/>
              </a:lnSpc>
              <a:defRPr/>
            </a:pPr>
            <a:r>
              <a:rPr lang="en-US" sz="2400" dirty="0">
                <a:latin typeface="Times New Roman" pitchFamily="18" charset="0"/>
                <a:cs typeface="Times New Roman" pitchFamily="18" charset="0"/>
              </a:rPr>
              <a:t>Sintered metal powder lowers the coefficient of friction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90000"/>
              </a:lnSpc>
              <a:defRPr/>
            </a:pPr>
            <a:r>
              <a:rPr lang="en-US" sz="2400" dirty="0">
                <a:latin typeface="Times New Roman" pitchFamily="18" charset="0"/>
                <a:cs typeface="Times New Roman" pitchFamily="18" charset="0"/>
              </a:rPr>
              <a:t>Silver has a lubricating effect on the </a:t>
            </a:r>
            <a:r>
              <a:rPr lang="en-US" sz="2400" dirty="0" smtClean="0">
                <a:latin typeface="Times New Roman" pitchFamily="18" charset="0"/>
                <a:cs typeface="Times New Roman" pitchFamily="18" charset="0"/>
              </a:rPr>
              <a:t>surface.</a:t>
            </a:r>
            <a:endParaRPr lang="en-US" sz="2400" dirty="0">
              <a:latin typeface="Times New Roman" pitchFamily="18" charset="0"/>
              <a:cs typeface="Times New Roman" pitchFamily="18" charset="0"/>
            </a:endParaRPr>
          </a:p>
          <a:p>
            <a:pPr>
              <a:lnSpc>
                <a:spcPct val="90000"/>
              </a:lnSpc>
              <a:defRPr/>
            </a:pPr>
            <a:r>
              <a:rPr lang="en-US" sz="2400" dirty="0">
                <a:latin typeface="Times New Roman" pitchFamily="18" charset="0"/>
                <a:cs typeface="Times New Roman" pitchFamily="18" charset="0"/>
              </a:rPr>
              <a:t>Slightly better flexural strength than conventional GICs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hydroxide (</a:t>
            </a:r>
            <a:r>
              <a:rPr lang="en-US" dirty="0" err="1" smtClean="0"/>
              <a:t>dycal</a:t>
            </a:r>
            <a:r>
              <a:rPr lang="en-US" dirty="0" smtClean="0"/>
              <a:t>)</a:t>
            </a:r>
            <a:endParaRPr lang="en-US" dirty="0"/>
          </a:p>
        </p:txBody>
      </p:sp>
      <p:sp>
        <p:nvSpPr>
          <p:cNvPr id="3" name="Content Placeholder 2"/>
          <p:cNvSpPr>
            <a:spLocks noGrp="1"/>
          </p:cNvSpPr>
          <p:nvPr>
            <p:ph idx="1"/>
          </p:nvPr>
        </p:nvSpPr>
        <p:spPr/>
        <p:txBody>
          <a:bodyPr/>
          <a:lstStyle/>
          <a:p>
            <a:r>
              <a:rPr lang="en-US" dirty="0" smtClean="0"/>
              <a:t>Light cured and self curing</a:t>
            </a:r>
          </a:p>
          <a:p>
            <a:endParaRPr lang="en-US" dirty="0" smtClean="0"/>
          </a:p>
          <a:p>
            <a:r>
              <a:rPr lang="en-US" dirty="0" smtClean="0"/>
              <a:t>Uses and characteristics:</a:t>
            </a:r>
          </a:p>
          <a:p>
            <a:r>
              <a:rPr lang="en-US" dirty="0" smtClean="0"/>
              <a:t>Pulp protector – used when pulp exposure expected.</a:t>
            </a:r>
          </a:p>
          <a:p>
            <a:endParaRPr lang="en-US" dirty="0" smtClean="0"/>
          </a:p>
          <a:p>
            <a:r>
              <a:rPr lang="en-US" dirty="0" smtClean="0"/>
              <a:t>Used under any restorative material</a:t>
            </a:r>
          </a:p>
          <a:p>
            <a:endParaRPr lang="en-US" dirty="0" smtClean="0"/>
          </a:p>
          <a:p>
            <a:r>
              <a:rPr lang="en-US" dirty="0" smtClean="0"/>
              <a:t>Dentist will apply </a:t>
            </a:r>
            <a:r>
              <a:rPr lang="en-US" dirty="0" err="1" smtClean="0"/>
              <a:t>dycal</a:t>
            </a:r>
            <a:r>
              <a:rPr lang="en-US" dirty="0" smtClean="0"/>
              <a:t> only to relatively dry cavity preparation.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smtClean="0"/>
              <a:t>Once </a:t>
            </a:r>
            <a:r>
              <a:rPr lang="en-US" dirty="0" err="1" smtClean="0"/>
              <a:t>dycal</a:t>
            </a:r>
            <a:r>
              <a:rPr lang="en-US" dirty="0" smtClean="0"/>
              <a:t> is mixed, their is a need to dry cavity preparation before it is placed.</a:t>
            </a:r>
          </a:p>
          <a:p>
            <a:endParaRPr lang="en-US" dirty="0" smtClean="0"/>
          </a:p>
          <a:p>
            <a:r>
              <a:rPr lang="en-US" dirty="0" smtClean="0"/>
              <a:t>Preparation</a:t>
            </a:r>
          </a:p>
          <a:p>
            <a:r>
              <a:rPr lang="en-US" dirty="0" smtClean="0"/>
              <a:t>Dispense equal amounts of base and catalyst.</a:t>
            </a:r>
          </a:p>
          <a:p>
            <a:r>
              <a:rPr lang="en-US" dirty="0" smtClean="0"/>
              <a:t>Mixing time is 10 sec.</a:t>
            </a:r>
          </a:p>
          <a:p>
            <a:r>
              <a:rPr lang="en-US" dirty="0" smtClean="0"/>
              <a:t>Mix it </a:t>
            </a:r>
            <a:r>
              <a:rPr lang="en-US" dirty="0" err="1" smtClean="0"/>
              <a:t>untill</a:t>
            </a:r>
            <a:r>
              <a:rPr lang="en-US" dirty="0" smtClean="0"/>
              <a:t> uniform in color.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rgbClr val="00B0F0"/>
                </a:solidFill>
              </a:rPr>
              <a:t>ZINC OXIDE EUGENOL CEMENT(</a:t>
            </a:r>
            <a:r>
              <a:rPr lang="en-US" i="1" dirty="0" err="1" smtClean="0">
                <a:solidFill>
                  <a:srgbClr val="00B0F0"/>
                </a:solidFill>
              </a:rPr>
              <a:t>Tempec</a:t>
            </a:r>
            <a:r>
              <a:rPr lang="en-US" i="1" dirty="0" smtClean="0">
                <a:solidFill>
                  <a:srgbClr val="00B0F0"/>
                </a:solidFill>
              </a:rPr>
              <a:t>/</a:t>
            </a:r>
            <a:r>
              <a:rPr lang="en-US" i="1" dirty="0" err="1" smtClean="0">
                <a:solidFill>
                  <a:srgbClr val="00B0F0"/>
                </a:solidFill>
              </a:rPr>
              <a:t>Tempbond</a:t>
            </a:r>
            <a:r>
              <a:rPr lang="en-US" i="1" dirty="0" smtClean="0">
                <a:solidFill>
                  <a:srgbClr val="00B0F0"/>
                </a:solidFill>
              </a:rPr>
              <a:t>)</a:t>
            </a:r>
          </a:p>
        </p:txBody>
      </p:sp>
      <p:sp>
        <p:nvSpPr>
          <p:cNvPr id="5" name="Content Placeholder 4"/>
          <p:cNvSpPr>
            <a:spLocks noGrp="1"/>
          </p:cNvSpPr>
          <p:nvPr>
            <p:ph idx="1"/>
          </p:nvPr>
        </p:nvSpPr>
        <p:spPr/>
        <p:txBody>
          <a:bodyPr/>
          <a:lstStyle/>
          <a:p>
            <a:endParaRPr lang="en-US"/>
          </a:p>
        </p:txBody>
      </p:sp>
      <p:pic>
        <p:nvPicPr>
          <p:cNvPr id="93187" name="Picture 3"/>
          <p:cNvPicPr>
            <a:picLocks noChangeAspect="1" noChangeArrowheads="1"/>
          </p:cNvPicPr>
          <p:nvPr/>
        </p:nvPicPr>
        <p:blipFill>
          <a:blip r:embed="rId2"/>
          <a:srcRect/>
          <a:stretch>
            <a:fillRect/>
          </a:stretch>
        </p:blipFill>
        <p:spPr bwMode="auto">
          <a:xfrm>
            <a:off x="1371600" y="2667000"/>
            <a:ext cx="601980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Temporary sedative filling material and cements</a:t>
            </a:r>
            <a:endParaRPr lang="en-US" dirty="0"/>
          </a:p>
        </p:txBody>
      </p:sp>
      <p:sp>
        <p:nvSpPr>
          <p:cNvPr id="3" name="Content Placeholder 2"/>
          <p:cNvSpPr>
            <a:spLocks noGrp="1"/>
          </p:cNvSpPr>
          <p:nvPr>
            <p:ph idx="1"/>
          </p:nvPr>
        </p:nvSpPr>
        <p:spPr/>
        <p:txBody>
          <a:bodyPr/>
          <a:lstStyle/>
          <a:p>
            <a:r>
              <a:rPr lang="en-US" dirty="0" smtClean="0"/>
              <a:t>Intermediate restorative material(IRM)</a:t>
            </a:r>
          </a:p>
          <a:p>
            <a:endParaRPr lang="en-US" dirty="0" smtClean="0"/>
          </a:p>
          <a:p>
            <a:r>
              <a:rPr lang="en-US" dirty="0" smtClean="0"/>
              <a:t>A reinforced </a:t>
            </a:r>
            <a:r>
              <a:rPr lang="en-US" dirty="0" err="1" smtClean="0"/>
              <a:t>eugenol</a:t>
            </a:r>
            <a:r>
              <a:rPr lang="en-US" dirty="0" smtClean="0"/>
              <a:t> composition</a:t>
            </a:r>
          </a:p>
          <a:p>
            <a:endParaRPr lang="en-US" dirty="0" smtClean="0"/>
          </a:p>
          <a:p>
            <a:pPr>
              <a:defRPr/>
            </a:pPr>
            <a:r>
              <a:rPr lang="en-US" dirty="0" smtClean="0"/>
              <a:t>Zinc oxide </a:t>
            </a:r>
            <a:r>
              <a:rPr lang="en-US" dirty="0" err="1" smtClean="0"/>
              <a:t>eugenol</a:t>
            </a:r>
            <a:r>
              <a:rPr lang="en-US" dirty="0" smtClean="0"/>
              <a:t> cement have been used extensively in dentistry since 1890,s</a:t>
            </a:r>
          </a:p>
          <a:p>
            <a:pPr>
              <a:defRPr/>
            </a:pPr>
            <a:endParaRPr lang="en-US" dirty="0" smtClean="0"/>
          </a:p>
          <a:p>
            <a:pPr>
              <a:defRPr/>
            </a:pPr>
            <a:r>
              <a:rPr lang="en-US" dirty="0" smtClean="0"/>
              <a:t>Cements of low strength</a:t>
            </a:r>
          </a:p>
          <a:p>
            <a:endParaRPr lang="en-US" dirty="0" smtClean="0"/>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609600"/>
            <a:ext cx="8229600" cy="6096000"/>
          </a:xfrm>
        </p:spPr>
        <p:txBody>
          <a:bodyPr/>
          <a:lstStyle/>
          <a:p>
            <a:pPr>
              <a:buNone/>
              <a:defRPr/>
            </a:pPr>
            <a:endParaRPr lang="en-US" dirty="0" smtClean="0"/>
          </a:p>
          <a:p>
            <a:pPr>
              <a:defRPr/>
            </a:pPr>
            <a:r>
              <a:rPr lang="en-US" dirty="0" smtClean="0"/>
              <a:t>Least irritating </a:t>
            </a:r>
            <a:r>
              <a:rPr lang="en-US" dirty="0" err="1" smtClean="0"/>
              <a:t>af</a:t>
            </a:r>
            <a:r>
              <a:rPr lang="en-US" dirty="0" smtClean="0"/>
              <a:t> all dental cements(</a:t>
            </a:r>
            <a:r>
              <a:rPr lang="en-US" i="1" dirty="0" smtClean="0"/>
              <a:t>Biocompatible</a:t>
            </a:r>
            <a:r>
              <a:rPr lang="en-US" dirty="0" smtClean="0"/>
              <a:t>)</a:t>
            </a:r>
          </a:p>
          <a:p>
            <a:pPr>
              <a:defRPr/>
            </a:pPr>
            <a:endParaRPr lang="en-US" dirty="0" smtClean="0"/>
          </a:p>
          <a:p>
            <a:pPr>
              <a:defRPr/>
            </a:pPr>
            <a:r>
              <a:rPr lang="en-US" dirty="0" smtClean="0"/>
              <a:t>OBTUNDENT (sedative)&amp;anti-inflammatory effect on exposed dentin</a:t>
            </a:r>
          </a:p>
          <a:p>
            <a:pPr>
              <a:defRPr/>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defRPr/>
            </a:pPr>
            <a:r>
              <a:rPr lang="en-US" dirty="0" smtClean="0">
                <a:solidFill>
                  <a:srgbClr val="00B0F0"/>
                </a:solidFill>
              </a:rPr>
              <a:t>APPLICATIONS</a:t>
            </a:r>
            <a:endParaRPr lang="en-US" dirty="0">
              <a:solidFill>
                <a:srgbClr val="00B0F0"/>
              </a:solidFill>
            </a:endParaRPr>
          </a:p>
        </p:txBody>
      </p:sp>
      <p:sp>
        <p:nvSpPr>
          <p:cNvPr id="3" name="Content Placeholder 2"/>
          <p:cNvSpPr>
            <a:spLocks noGrp="1"/>
          </p:cNvSpPr>
          <p:nvPr>
            <p:ph idx="1"/>
          </p:nvPr>
        </p:nvSpPr>
        <p:spPr>
          <a:xfrm>
            <a:off x="457200" y="1143000"/>
            <a:ext cx="8229600" cy="5410200"/>
          </a:xfrm>
        </p:spPr>
        <p:txBody>
          <a:bodyPr/>
          <a:lstStyle/>
          <a:p>
            <a:pPr>
              <a:defRPr/>
            </a:pPr>
            <a:r>
              <a:rPr lang="en-US" dirty="0" smtClean="0">
                <a:solidFill>
                  <a:srgbClr val="FF0000"/>
                </a:solidFill>
              </a:rPr>
              <a:t>Thermal insulating base</a:t>
            </a:r>
          </a:p>
          <a:p>
            <a:pPr>
              <a:defRPr/>
            </a:pPr>
            <a:r>
              <a:rPr lang="en-US" dirty="0" smtClean="0">
                <a:solidFill>
                  <a:srgbClr val="FF0000"/>
                </a:solidFill>
              </a:rPr>
              <a:t>Temporary restoration</a:t>
            </a:r>
          </a:p>
          <a:p>
            <a:pPr>
              <a:defRPr/>
            </a:pPr>
            <a:r>
              <a:rPr lang="en-US" dirty="0" smtClean="0">
                <a:solidFill>
                  <a:srgbClr val="FF0000"/>
                </a:solidFill>
              </a:rPr>
              <a:t>Permanent cementation</a:t>
            </a:r>
          </a:p>
          <a:p>
            <a:pPr>
              <a:defRPr/>
            </a:pPr>
            <a:r>
              <a:rPr lang="en-US" dirty="0" smtClean="0">
                <a:solidFill>
                  <a:srgbClr val="FF0000"/>
                </a:solidFill>
              </a:rPr>
              <a:t>Provisional restorations</a:t>
            </a:r>
          </a:p>
          <a:p>
            <a:pPr>
              <a:defRPr/>
            </a:pPr>
            <a:r>
              <a:rPr lang="en-US" dirty="0" smtClean="0">
                <a:solidFill>
                  <a:srgbClr val="FF0000"/>
                </a:solidFill>
              </a:rPr>
              <a:t> Soft tissue packs in oral surgery &amp; </a:t>
            </a:r>
            <a:r>
              <a:rPr lang="en-US" dirty="0" err="1" smtClean="0">
                <a:solidFill>
                  <a:srgbClr val="FF0000"/>
                </a:solidFill>
              </a:rPr>
              <a:t>periodontics</a:t>
            </a:r>
            <a:r>
              <a:rPr lang="en-US" dirty="0" smtClean="0"/>
              <a:t>(obtunds </a:t>
            </a:r>
            <a:r>
              <a:rPr lang="en-US" dirty="0" err="1" smtClean="0"/>
              <a:t>surgerized</a:t>
            </a:r>
            <a:r>
              <a:rPr lang="en-US" dirty="0" smtClean="0"/>
              <a:t> </a:t>
            </a:r>
            <a:r>
              <a:rPr lang="en-US" dirty="0" err="1" smtClean="0"/>
              <a:t>tissue,promotes</a:t>
            </a:r>
            <a:r>
              <a:rPr lang="en-US" dirty="0" smtClean="0"/>
              <a:t> </a:t>
            </a:r>
            <a:r>
              <a:rPr lang="en-US" dirty="0" err="1" smtClean="0"/>
              <a:t>epi</a:t>
            </a:r>
            <a:r>
              <a:rPr lang="en-US" dirty="0" smtClean="0"/>
              <a:t> growth)</a:t>
            </a:r>
          </a:p>
          <a:p>
            <a:pPr>
              <a:defRPr/>
            </a:pPr>
            <a:r>
              <a:rPr lang="en-US" dirty="0" smtClean="0">
                <a:solidFill>
                  <a:srgbClr val="FF0000"/>
                </a:solidFill>
              </a:rPr>
              <a:t>Root canal sealers</a:t>
            </a:r>
            <a:r>
              <a:rPr lang="en-US" dirty="0" smtClean="0"/>
              <a:t>(</a:t>
            </a:r>
            <a:r>
              <a:rPr lang="en-US" dirty="0" err="1" smtClean="0"/>
              <a:t>viscosity,radiopacity,dimensional</a:t>
            </a:r>
            <a:r>
              <a:rPr lang="en-US" dirty="0" smtClean="0"/>
              <a:t> change)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228600" y="73025"/>
            <a:ext cx="8915400" cy="6771084"/>
          </a:xfrm>
          <a:prstGeom prst="rect">
            <a:avLst/>
          </a:prstGeom>
          <a:noFill/>
          <a:ln w="9525">
            <a:noFill/>
            <a:miter lim="800000"/>
            <a:headEnd/>
            <a:tailEnd/>
          </a:ln>
        </p:spPr>
        <p:txBody>
          <a:bodyPr wrap="square" tIns="0" bIns="0" anchor="ctr">
            <a:spAutoFit/>
          </a:bodyPr>
          <a:lstStyle/>
          <a:p>
            <a:pPr algn="ctr"/>
            <a:r>
              <a:rPr lang="en-US" sz="4800" b="1" dirty="0">
                <a:solidFill>
                  <a:srgbClr val="00B0F0"/>
                </a:solidFill>
              </a:rPr>
              <a:t>Classification</a:t>
            </a:r>
            <a:endParaRPr lang="en-US" sz="3600" dirty="0"/>
          </a:p>
          <a:p>
            <a:pPr algn="ctr"/>
            <a:endParaRPr lang="en-US" sz="3600" dirty="0"/>
          </a:p>
          <a:p>
            <a:pPr algn="ctr"/>
            <a:r>
              <a:rPr lang="en-US" sz="3200" dirty="0">
                <a:solidFill>
                  <a:srgbClr val="FF0000"/>
                </a:solidFill>
              </a:rPr>
              <a:t> </a:t>
            </a:r>
            <a:r>
              <a:rPr lang="en-US" sz="3200" b="1" dirty="0">
                <a:solidFill>
                  <a:srgbClr val="FF0000"/>
                </a:solidFill>
              </a:rPr>
              <a:t>TYPE I</a:t>
            </a:r>
            <a:r>
              <a:rPr lang="en-US" sz="3200" b="1" dirty="0"/>
              <a:t> </a:t>
            </a:r>
            <a:r>
              <a:rPr lang="en-US" sz="3200" dirty="0"/>
              <a:t>– FOR TEMPORARY RESTORATION</a:t>
            </a:r>
          </a:p>
          <a:p>
            <a:pPr algn="ctr"/>
            <a:endParaRPr lang="en-US" sz="3200" dirty="0"/>
          </a:p>
          <a:p>
            <a:pPr algn="ctr"/>
            <a:r>
              <a:rPr lang="en-US" sz="3200" dirty="0">
                <a:solidFill>
                  <a:srgbClr val="FF0000"/>
                </a:solidFill>
              </a:rPr>
              <a:t>  </a:t>
            </a:r>
            <a:r>
              <a:rPr lang="en-US" sz="3200" b="1" dirty="0">
                <a:solidFill>
                  <a:srgbClr val="FF0000"/>
                </a:solidFill>
              </a:rPr>
              <a:t>TYPE II </a:t>
            </a:r>
            <a:r>
              <a:rPr lang="en-US" sz="3200" dirty="0"/>
              <a:t>– FOR PERMANENT CEMENTATION OF FIXED PROSTHESIS</a:t>
            </a:r>
          </a:p>
          <a:p>
            <a:pPr algn="ctr"/>
            <a:endParaRPr lang="en-US" sz="3200" dirty="0"/>
          </a:p>
          <a:p>
            <a:pPr algn="ctr"/>
            <a:r>
              <a:rPr lang="en-US" sz="3200" dirty="0">
                <a:solidFill>
                  <a:srgbClr val="33CC33"/>
                </a:solidFill>
              </a:rPr>
              <a:t>  </a:t>
            </a:r>
            <a:r>
              <a:rPr lang="en-US" sz="3200" b="1" dirty="0">
                <a:solidFill>
                  <a:srgbClr val="FF0000"/>
                </a:solidFill>
              </a:rPr>
              <a:t>TYPE III</a:t>
            </a:r>
            <a:r>
              <a:rPr lang="en-US" sz="3200" b="1" dirty="0">
                <a:solidFill>
                  <a:srgbClr val="FFFF00"/>
                </a:solidFill>
              </a:rPr>
              <a:t> </a:t>
            </a:r>
            <a:r>
              <a:rPr lang="en-US" sz="3200" dirty="0"/>
              <a:t>– TEMPORARY FILLING &amp; THERMAL INSULATING </a:t>
            </a:r>
            <a:r>
              <a:rPr lang="en-US" sz="3200" dirty="0" smtClean="0"/>
              <a:t>BASES</a:t>
            </a:r>
          </a:p>
          <a:p>
            <a:r>
              <a:rPr lang="en-US" sz="3200" b="1" dirty="0" smtClean="0"/>
              <a:t>   </a:t>
            </a:r>
          </a:p>
          <a:p>
            <a:r>
              <a:rPr lang="en-US" sz="3200" b="1" dirty="0" smtClean="0">
                <a:solidFill>
                  <a:srgbClr val="FF0000"/>
                </a:solidFill>
              </a:rPr>
              <a:t>      TYPE </a:t>
            </a:r>
            <a:r>
              <a:rPr lang="en-US" sz="3200" b="1" dirty="0">
                <a:solidFill>
                  <a:srgbClr val="FF0000"/>
                </a:solidFill>
              </a:rPr>
              <a:t>IV </a:t>
            </a:r>
            <a:r>
              <a:rPr lang="en-US" sz="3200" dirty="0"/>
              <a:t>- USED AS CAVITY </a:t>
            </a:r>
            <a:r>
              <a:rPr lang="en-US" sz="3200" dirty="0" smtClean="0"/>
              <a:t>           LINERS(INTERMEDIATE </a:t>
            </a:r>
            <a:r>
              <a:rPr lang="en-US" sz="3200" dirty="0"/>
              <a:t>RESTORATIONS)</a:t>
            </a:r>
          </a:p>
          <a:p>
            <a:pPr algn="ctr" eaLnBrk="0" hangingPunct="0"/>
            <a:endParaRPr lang="en-US"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requirements of dental material</a:t>
            </a:r>
            <a:endParaRPr lang="en-US" dirty="0"/>
          </a:p>
        </p:txBody>
      </p:sp>
      <p:sp>
        <p:nvSpPr>
          <p:cNvPr id="3" name="Content Placeholder 2"/>
          <p:cNvSpPr>
            <a:spLocks noGrp="1"/>
          </p:cNvSpPr>
          <p:nvPr>
            <p:ph idx="1"/>
          </p:nvPr>
        </p:nvSpPr>
        <p:spPr/>
        <p:txBody>
          <a:bodyPr/>
          <a:lstStyle/>
          <a:p>
            <a:r>
              <a:rPr lang="en-US" dirty="0" smtClean="0"/>
              <a:t>A dental material should </a:t>
            </a:r>
          </a:p>
          <a:p>
            <a:r>
              <a:rPr lang="en-US" dirty="0" smtClean="0"/>
              <a:t>Be non toxic to the body.</a:t>
            </a:r>
          </a:p>
          <a:p>
            <a:r>
              <a:rPr lang="en-US" dirty="0" smtClean="0"/>
              <a:t>Be non irritant to the oral or other tissues</a:t>
            </a:r>
          </a:p>
          <a:p>
            <a:r>
              <a:rPr lang="en-US" dirty="0" smtClean="0"/>
              <a:t>Not produce allergic reactions</a:t>
            </a:r>
          </a:p>
          <a:p>
            <a:r>
              <a:rPr lang="en-US" dirty="0" smtClean="0"/>
              <a:t>Not be mutagenic or carcinogenic</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AVAILABLE AS- </a:t>
            </a:r>
            <a:endParaRPr lang="en-US" dirty="0">
              <a:solidFill>
                <a:srgbClr val="00B0F0"/>
              </a:solidFill>
            </a:endParaRPr>
          </a:p>
        </p:txBody>
      </p:sp>
      <p:sp>
        <p:nvSpPr>
          <p:cNvPr id="3" name="Content Placeholder 2"/>
          <p:cNvSpPr>
            <a:spLocks noGrp="1"/>
          </p:cNvSpPr>
          <p:nvPr>
            <p:ph idx="1"/>
          </p:nvPr>
        </p:nvSpPr>
        <p:spPr>
          <a:xfrm>
            <a:off x="533400" y="2209800"/>
            <a:ext cx="8229600" cy="4419600"/>
          </a:xfrm>
        </p:spPr>
        <p:txBody>
          <a:bodyPr/>
          <a:lstStyle/>
          <a:p>
            <a:pPr>
              <a:defRPr/>
            </a:pPr>
            <a:r>
              <a:rPr lang="en-US" dirty="0" smtClean="0"/>
              <a:t>POWDER &amp; LIQUID </a:t>
            </a:r>
          </a:p>
          <a:p>
            <a:pPr>
              <a:defRPr/>
            </a:pPr>
            <a:endParaRPr lang="en-US" dirty="0" smtClean="0"/>
          </a:p>
          <a:p>
            <a:pPr>
              <a:defRPr/>
            </a:pPr>
            <a:r>
              <a:rPr lang="en-US" dirty="0" smtClean="0"/>
              <a:t>TWO PASTE SYSTEM</a:t>
            </a:r>
          </a:p>
          <a:p>
            <a:pPr>
              <a:buFont typeface="Wingdings" pitchFamily="2" charset="2"/>
              <a:buNone/>
              <a:defRPr/>
            </a:pPr>
            <a:endParaRPr lang="en-US" dirty="0" smtClean="0"/>
          </a:p>
          <a:p>
            <a:pPr>
              <a:buFont typeface="Wingdings" pitchFamily="2" charset="2"/>
              <a:buNone/>
              <a:defRPr/>
            </a:pPr>
            <a:r>
              <a:rPr lang="en-US" dirty="0" smtClean="0">
                <a:solidFill>
                  <a:srgbClr val="FF0000"/>
                </a:solidFill>
              </a:rPr>
              <a:t>Zinc oxide </a:t>
            </a:r>
            <a:r>
              <a:rPr lang="en-US" dirty="0" err="1" smtClean="0">
                <a:solidFill>
                  <a:srgbClr val="FF0000"/>
                </a:solidFill>
              </a:rPr>
              <a:t>eugenol</a:t>
            </a:r>
            <a:r>
              <a:rPr lang="en-US" dirty="0" smtClean="0">
                <a:solidFill>
                  <a:srgbClr val="FF0000"/>
                </a:solidFill>
              </a:rPr>
              <a:t> cements differ from zinc oxide </a:t>
            </a:r>
            <a:r>
              <a:rPr lang="en-US" dirty="0" err="1" smtClean="0">
                <a:solidFill>
                  <a:srgbClr val="FF0000"/>
                </a:solidFill>
              </a:rPr>
              <a:t>eugenol</a:t>
            </a:r>
            <a:r>
              <a:rPr lang="en-US" dirty="0" smtClean="0">
                <a:solidFill>
                  <a:srgbClr val="FF0000"/>
                </a:solidFill>
              </a:rPr>
              <a:t> paste in that the latter contains </a:t>
            </a:r>
            <a:r>
              <a:rPr lang="en-US" dirty="0" err="1" smtClean="0">
                <a:solidFill>
                  <a:srgbClr val="FF0000"/>
                </a:solidFill>
              </a:rPr>
              <a:t>plastisizer</a:t>
            </a:r>
            <a:r>
              <a:rPr lang="en-US" dirty="0" smtClean="0">
                <a:solidFill>
                  <a:srgbClr val="FF0000"/>
                </a:solidFill>
              </a:rPr>
              <a:t> like linseed </a:t>
            </a:r>
            <a:r>
              <a:rPr lang="en-US" dirty="0" err="1" smtClean="0">
                <a:solidFill>
                  <a:srgbClr val="FF0000"/>
                </a:solidFill>
              </a:rPr>
              <a:t>oil,olive</a:t>
            </a:r>
            <a:r>
              <a:rPr lang="en-US" dirty="0" smtClean="0">
                <a:solidFill>
                  <a:srgbClr val="FF0000"/>
                </a:solidFill>
              </a:rPr>
              <a:t> </a:t>
            </a:r>
            <a:r>
              <a:rPr lang="en-US" dirty="0" err="1" smtClean="0">
                <a:solidFill>
                  <a:srgbClr val="FF0000"/>
                </a:solidFill>
              </a:rPr>
              <a:t>oil,mineral</a:t>
            </a:r>
            <a:r>
              <a:rPr lang="en-US" dirty="0" smtClean="0">
                <a:solidFill>
                  <a:srgbClr val="FF0000"/>
                </a:solidFill>
              </a:rPr>
              <a:t> oil etc which increases its flow</a:t>
            </a:r>
          </a:p>
          <a:p>
            <a:pPr>
              <a:buNone/>
              <a:defRPr/>
            </a:pPr>
            <a:r>
              <a:rPr lang="en-US" sz="2400" dirty="0" smtClean="0">
                <a:solidFill>
                  <a:srgbClr val="FF0000"/>
                </a:solidFill>
              </a:rPr>
              <a:t>                           SETTING TIME – 4-10 minutes</a:t>
            </a:r>
          </a:p>
          <a:p>
            <a:pPr>
              <a:buFont typeface="Wingdings" pitchFamily="2" charset="2"/>
              <a:buNone/>
              <a:defRPr/>
            </a:pPr>
            <a:endParaRPr lang="en-US" dirty="0" smtClean="0">
              <a:solidFill>
                <a:srgbClr val="FF0000"/>
              </a:solidFill>
            </a:endParaRP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defRPr/>
            </a:pPr>
            <a:r>
              <a:rPr lang="en-US" dirty="0" smtClean="0"/>
              <a:t>MANIPULATION</a:t>
            </a:r>
            <a:endParaRPr lang="en-US" dirty="0"/>
          </a:p>
        </p:txBody>
      </p:sp>
      <p:sp>
        <p:nvSpPr>
          <p:cNvPr id="3" name="Content Placeholder 2"/>
          <p:cNvSpPr>
            <a:spLocks noGrp="1"/>
          </p:cNvSpPr>
          <p:nvPr>
            <p:ph idx="1"/>
          </p:nvPr>
        </p:nvSpPr>
        <p:spPr>
          <a:xfrm>
            <a:off x="457200" y="1143000"/>
            <a:ext cx="8229600" cy="5715000"/>
          </a:xfrm>
        </p:spPr>
        <p:txBody>
          <a:bodyPr/>
          <a:lstStyle/>
          <a:p>
            <a:pPr>
              <a:defRPr/>
            </a:pPr>
            <a:r>
              <a:rPr lang="en-US" dirty="0" smtClean="0"/>
              <a:t>P/L RATIO – 4:1 by wt</a:t>
            </a:r>
          </a:p>
          <a:p>
            <a:pPr>
              <a:defRPr/>
            </a:pPr>
            <a:r>
              <a:rPr lang="en-US" dirty="0" smtClean="0"/>
              <a:t>Measured quantity of P &amp; L dispensed on paper mixing pad</a:t>
            </a:r>
          </a:p>
          <a:p>
            <a:pPr>
              <a:buFont typeface="Wingdings" pitchFamily="2" charset="2"/>
              <a:buNone/>
              <a:defRPr/>
            </a:pPr>
            <a:endParaRPr lang="en-US" dirty="0" smtClean="0"/>
          </a:p>
          <a:p>
            <a:pPr>
              <a:buFont typeface="Wingdings" pitchFamily="2" charset="2"/>
              <a:buNone/>
              <a:defRPr/>
            </a:pPr>
            <a:r>
              <a:rPr lang="en-US" dirty="0" smtClean="0"/>
              <a:t>Bulk of powder incorporated into liquid</a:t>
            </a:r>
          </a:p>
          <a:p>
            <a:pPr>
              <a:buFont typeface="Wingdings" pitchFamily="2" charset="2"/>
              <a:buNone/>
              <a:defRPr/>
            </a:pPr>
            <a:endParaRPr lang="en-US" dirty="0" smtClean="0"/>
          </a:p>
          <a:p>
            <a:pPr>
              <a:buFont typeface="Wingdings" pitchFamily="2" charset="2"/>
              <a:buNone/>
              <a:defRPr/>
            </a:pPr>
            <a:r>
              <a:rPr lang="en-US" dirty="0" smtClean="0"/>
              <a:t> </a:t>
            </a:r>
            <a:r>
              <a:rPr lang="en-US" dirty="0" err="1" smtClean="0"/>
              <a:t>Spatulated</a:t>
            </a:r>
            <a:r>
              <a:rPr lang="en-US" dirty="0" smtClean="0"/>
              <a:t> in circular motion with stiff stainless steel spatula</a:t>
            </a:r>
          </a:p>
          <a:p>
            <a:pPr>
              <a:buFont typeface="Wingdings" pitchFamily="2" charset="2"/>
              <a:buNone/>
              <a:defRPr/>
            </a:pPr>
            <a:r>
              <a:rPr lang="en-US" dirty="0" smtClean="0"/>
              <a:t>  </a:t>
            </a:r>
          </a:p>
          <a:p>
            <a:pPr>
              <a:buFont typeface="Wingdings" pitchFamily="2" charset="2"/>
              <a:buNone/>
              <a:defRPr/>
            </a:pPr>
            <a:r>
              <a:rPr lang="en-US" dirty="0" smtClean="0"/>
              <a:t>Small increments added to complete mix(putty like &amp;non sticky)</a:t>
            </a: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p:txBody>
      </p:sp>
      <p:sp>
        <p:nvSpPr>
          <p:cNvPr id="4" name="Down Arrow 3"/>
          <p:cNvSpPr/>
          <p:nvPr/>
        </p:nvSpPr>
        <p:spPr>
          <a:xfrm>
            <a:off x="3733800" y="22860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3733800" y="3429000"/>
            <a:ext cx="17938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3733800" y="45720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9925"/>
          </a:xfrm>
        </p:spPr>
        <p:txBody>
          <a:bodyPr/>
          <a:lstStyle/>
          <a:p>
            <a:pPr>
              <a:defRPr/>
            </a:pPr>
            <a:endParaRPr lang="en-US" dirty="0">
              <a:solidFill>
                <a:srgbClr val="FFFF00"/>
              </a:solidFill>
            </a:endParaRPr>
          </a:p>
        </p:txBody>
      </p:sp>
      <p:sp>
        <p:nvSpPr>
          <p:cNvPr id="108547" name="Rectangle 3"/>
          <p:cNvSpPr>
            <a:spLocks noChangeArrowheads="1"/>
          </p:cNvSpPr>
          <p:nvPr/>
        </p:nvSpPr>
        <p:spPr bwMode="auto">
          <a:xfrm>
            <a:off x="381000" y="990600"/>
            <a:ext cx="8610600" cy="4832350"/>
          </a:xfrm>
          <a:prstGeom prst="rect">
            <a:avLst/>
          </a:prstGeom>
          <a:noFill/>
          <a:ln w="9525">
            <a:noFill/>
            <a:miter lim="800000"/>
            <a:headEnd/>
            <a:tailEnd/>
          </a:ln>
        </p:spPr>
        <p:txBody>
          <a:bodyPr>
            <a:spAutoFit/>
          </a:bodyPr>
          <a:lstStyle/>
          <a:p>
            <a:r>
              <a:rPr lang="en-US" sz="4400" i="1">
                <a:solidFill>
                  <a:srgbClr val="FF0000"/>
                </a:solidFill>
              </a:rPr>
              <a:t>Advantages</a:t>
            </a:r>
          </a:p>
          <a:p>
            <a:r>
              <a:rPr lang="en-US" sz="4400"/>
              <a:t>Obtundent effect on the pulp Good short-term sealing</a:t>
            </a:r>
          </a:p>
          <a:p>
            <a:r>
              <a:rPr lang="en-US" sz="4400"/>
              <a:t>Bacteriostatic</a:t>
            </a:r>
          </a:p>
          <a:p>
            <a:endParaRPr lang="en-US" sz="4400" i="1">
              <a:solidFill>
                <a:srgbClr val="FF0000"/>
              </a:solidFill>
            </a:endParaRPr>
          </a:p>
          <a:p>
            <a:r>
              <a:rPr lang="en-US" sz="4400" i="1">
                <a:solidFill>
                  <a:srgbClr val="FF0000"/>
                </a:solidFill>
              </a:rPr>
              <a:t>Disadvantages</a:t>
            </a:r>
          </a:p>
          <a:p>
            <a:r>
              <a:rPr lang="en-US" sz="4400"/>
              <a:t>weak, soluble</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FF0000"/>
                </a:solidFill>
              </a:rPr>
              <a:t>POLYMER REINFORCED ZOE(IRM)</a:t>
            </a:r>
            <a:endParaRPr lang="en-US" dirty="0">
              <a:solidFill>
                <a:srgbClr val="FF0000"/>
              </a:solidFill>
            </a:endParaRPr>
          </a:p>
        </p:txBody>
      </p:sp>
      <p:sp>
        <p:nvSpPr>
          <p:cNvPr id="3" name="Content Placeholder 2"/>
          <p:cNvSpPr>
            <a:spLocks noGrp="1"/>
          </p:cNvSpPr>
          <p:nvPr>
            <p:ph idx="1"/>
          </p:nvPr>
        </p:nvSpPr>
        <p:spPr/>
        <p:txBody>
          <a:bodyPr/>
          <a:lstStyle/>
          <a:p>
            <a:pPr>
              <a:buFont typeface="Wingdings" pitchFamily="2" charset="2"/>
              <a:buNone/>
              <a:defRPr/>
            </a:pPr>
            <a:r>
              <a:rPr lang="en-US" b="1" dirty="0" smtClean="0"/>
              <a:t>USES</a:t>
            </a:r>
          </a:p>
          <a:p>
            <a:pPr>
              <a:defRPr/>
            </a:pPr>
            <a:r>
              <a:rPr lang="en-US" b="1" dirty="0" smtClean="0"/>
              <a:t>Intermediate direct filling restorative material</a:t>
            </a:r>
          </a:p>
          <a:p>
            <a:pPr>
              <a:defRPr/>
            </a:pPr>
            <a:r>
              <a:rPr lang="en-US" dirty="0" smtClean="0"/>
              <a:t>LUTING AGENT</a:t>
            </a:r>
          </a:p>
          <a:p>
            <a:pPr>
              <a:defRPr/>
            </a:pPr>
            <a:r>
              <a:rPr lang="en-US" dirty="0" smtClean="0"/>
              <a:t>AS BASE</a:t>
            </a:r>
          </a:p>
          <a:p>
            <a:pPr>
              <a:defRPr/>
            </a:pPr>
            <a:r>
              <a:rPr lang="en-US" dirty="0" smtClean="0"/>
              <a:t>TEMPORARY FILLING MATERIAL</a:t>
            </a:r>
          </a:p>
          <a:p>
            <a:pPr>
              <a:defRPr/>
            </a:pPr>
            <a:r>
              <a:rPr lang="en-US" dirty="0" smtClean="0"/>
              <a:t>AS CAVITY LINER</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02325"/>
          </a:xfrm>
        </p:spPr>
        <p:txBody>
          <a:bodyPr/>
          <a:lstStyle/>
          <a:p>
            <a:pPr>
              <a:defRPr/>
            </a:pPr>
            <a:endParaRPr lang="en-US" b="1" dirty="0" smtClean="0"/>
          </a:p>
          <a:p>
            <a:pPr>
              <a:defRPr/>
            </a:pPr>
            <a:endParaRPr lang="en-US" b="1" dirty="0" smtClean="0"/>
          </a:p>
          <a:p>
            <a:pPr>
              <a:defRPr/>
            </a:pPr>
            <a:r>
              <a:rPr lang="en-US" b="1" dirty="0" smtClean="0"/>
              <a:t>SETTING TIME – 6-10 MIN</a:t>
            </a:r>
          </a:p>
          <a:p>
            <a:pPr>
              <a:defRPr/>
            </a:pPr>
            <a:endParaRPr lang="en-US" b="1" dirty="0" smtClean="0"/>
          </a:p>
          <a:p>
            <a:pPr>
              <a:defRPr/>
            </a:pPr>
            <a:r>
              <a:rPr lang="en-US" b="1" dirty="0" smtClean="0"/>
              <a:t>FACTORS AFFECTING ST</a:t>
            </a:r>
          </a:p>
          <a:p>
            <a:pPr>
              <a:buFont typeface="Wingdings" pitchFamily="2" charset="2"/>
              <a:buNone/>
              <a:defRPr/>
            </a:pPr>
            <a:r>
              <a:rPr lang="en-US" b="1" dirty="0" smtClean="0"/>
              <a:t>         </a:t>
            </a:r>
            <a:r>
              <a:rPr lang="en-US" dirty="0" smtClean="0"/>
              <a:t>Low P/L ratio increases ST</a:t>
            </a:r>
          </a:p>
          <a:p>
            <a:pPr>
              <a:buFont typeface="Wingdings" pitchFamily="2" charset="2"/>
              <a:buNone/>
              <a:defRPr/>
            </a:pPr>
            <a:r>
              <a:rPr lang="en-US" b="1" dirty="0" smtClean="0"/>
              <a:t>         </a:t>
            </a:r>
            <a:r>
              <a:rPr lang="en-US" dirty="0" smtClean="0"/>
              <a:t>Moisture- accelerates ST</a:t>
            </a:r>
          </a:p>
          <a:p>
            <a:pPr>
              <a:buFont typeface="Wingdings" pitchFamily="2" charset="2"/>
              <a:buNone/>
              <a:defRPr/>
            </a:pPr>
            <a:endParaRPr lang="en-US" b="1" dirty="0" smtClean="0"/>
          </a:p>
          <a:p>
            <a:pPr>
              <a:buFont typeface="Wingdings" pitchFamily="2" charset="2"/>
              <a:buNone/>
              <a:defRPr/>
            </a:pP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pPr>
              <a:defRPr/>
            </a:pPr>
            <a:r>
              <a:rPr lang="en-US" dirty="0" smtClean="0">
                <a:solidFill>
                  <a:schemeClr val="accent1"/>
                </a:solidFill>
              </a:rPr>
              <a:t>MANIPULATION</a:t>
            </a:r>
            <a:endParaRPr lang="en-US" dirty="0">
              <a:solidFill>
                <a:schemeClr val="accent1"/>
              </a:solidFill>
            </a:endParaRPr>
          </a:p>
        </p:txBody>
      </p:sp>
      <p:sp>
        <p:nvSpPr>
          <p:cNvPr id="3" name="Content Placeholder 2"/>
          <p:cNvSpPr>
            <a:spLocks noGrp="1"/>
          </p:cNvSpPr>
          <p:nvPr>
            <p:ph idx="1"/>
          </p:nvPr>
        </p:nvSpPr>
        <p:spPr>
          <a:xfrm>
            <a:off x="457200" y="1524000"/>
            <a:ext cx="8229600" cy="4606925"/>
          </a:xfrm>
        </p:spPr>
        <p:txBody>
          <a:bodyPr/>
          <a:lstStyle/>
          <a:p>
            <a:pPr>
              <a:defRPr/>
            </a:pPr>
            <a:r>
              <a:rPr lang="en-US" dirty="0" smtClean="0"/>
              <a:t>Proper P/L is dispensed on dry glass slab</a:t>
            </a:r>
          </a:p>
          <a:p>
            <a:pPr>
              <a:defRPr/>
            </a:pPr>
            <a:r>
              <a:rPr lang="en-US" dirty="0" smtClean="0"/>
              <a:t>Powder mixed into liquid in small portions with vigorous </a:t>
            </a:r>
            <a:r>
              <a:rPr lang="en-US" dirty="0" err="1" smtClean="0"/>
              <a:t>spatulations</a:t>
            </a:r>
            <a:endParaRPr lang="en-US" dirty="0" smtClean="0"/>
          </a:p>
          <a:p>
            <a:pPr>
              <a:defRPr/>
            </a:pPr>
            <a:endParaRPr lang="en-US" dirty="0" smtClean="0"/>
          </a:p>
          <a:p>
            <a:pPr>
              <a:defRPr/>
            </a:pPr>
            <a:r>
              <a:rPr lang="en-US" dirty="0" smtClean="0"/>
              <a:t>Working time:  These cements have a long working time.</a:t>
            </a:r>
          </a:p>
          <a:p>
            <a:pPr>
              <a:buFont typeface="Wingdings" pitchFamily="2" charset="2"/>
              <a:buNone/>
              <a:defRPr/>
            </a:pPr>
            <a:endParaRPr lang="en-US" dirty="0" smtClean="0"/>
          </a:p>
          <a:p>
            <a:pPr>
              <a:defRPr/>
            </a:pPr>
            <a:endParaRPr lang="en-US" dirty="0" smtClean="0"/>
          </a:p>
          <a:p>
            <a:pPr>
              <a:defRPr/>
            </a:pP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pPr>
              <a:defRPr/>
            </a:pPr>
            <a:r>
              <a:rPr lang="en-US" dirty="0" smtClean="0">
                <a:solidFill>
                  <a:srgbClr val="FF0000"/>
                </a:solidFill>
              </a:rPr>
              <a:t>NON-EUGENOL ZINC OXIDE</a:t>
            </a:r>
            <a:endParaRPr lang="en-US" dirty="0">
              <a:solidFill>
                <a:srgbClr val="FF0000"/>
              </a:solidFill>
            </a:endParaRPr>
          </a:p>
        </p:txBody>
      </p:sp>
      <p:sp>
        <p:nvSpPr>
          <p:cNvPr id="3" name="Content Placeholder 2"/>
          <p:cNvSpPr>
            <a:spLocks noGrp="1"/>
          </p:cNvSpPr>
          <p:nvPr>
            <p:ph idx="1"/>
          </p:nvPr>
        </p:nvSpPr>
        <p:spPr>
          <a:xfrm>
            <a:off x="457200" y="2133600"/>
            <a:ext cx="8229600" cy="4495800"/>
          </a:xfrm>
        </p:spPr>
        <p:txBody>
          <a:bodyPr/>
          <a:lstStyle/>
          <a:p>
            <a:pPr>
              <a:defRPr/>
            </a:pPr>
            <a:r>
              <a:rPr lang="en-US" i="1" dirty="0" smtClean="0">
                <a:solidFill>
                  <a:srgbClr val="FF0000"/>
                </a:solidFill>
              </a:rPr>
              <a:t>CAVIT-</a:t>
            </a:r>
            <a:r>
              <a:rPr lang="en-US" i="1" dirty="0" smtClean="0"/>
              <a:t>Premixed non-</a:t>
            </a:r>
            <a:r>
              <a:rPr lang="en-US" i="1" dirty="0" err="1" smtClean="0"/>
              <a:t>eugenol</a:t>
            </a:r>
            <a:r>
              <a:rPr lang="en-US" i="1" dirty="0" smtClean="0"/>
              <a:t> paste</a:t>
            </a:r>
            <a:endParaRPr lang="en-US" i="1" dirty="0" smtClean="0">
              <a:solidFill>
                <a:srgbClr val="FF0000"/>
              </a:solidFill>
            </a:endParaRPr>
          </a:p>
          <a:p>
            <a:pPr>
              <a:defRPr/>
            </a:pPr>
            <a:r>
              <a:rPr lang="en-US" dirty="0" smtClean="0"/>
              <a:t>Available for temporary restoration &amp; cavity base</a:t>
            </a:r>
          </a:p>
          <a:p>
            <a:pPr>
              <a:defRPr/>
            </a:pPr>
            <a:r>
              <a:rPr lang="en-US" dirty="0" smtClean="0"/>
              <a:t>Suitable for patients sensitive to </a:t>
            </a:r>
            <a:r>
              <a:rPr lang="en-US" dirty="0" err="1" smtClean="0"/>
              <a:t>eugenol</a:t>
            </a:r>
            <a:endParaRPr lang="en-US" dirty="0" smtClean="0"/>
          </a:p>
          <a:p>
            <a:pPr>
              <a:defRPr/>
            </a:pPr>
            <a:r>
              <a:rPr lang="en-US" dirty="0" smtClean="0"/>
              <a:t>Composition: </a:t>
            </a:r>
          </a:p>
          <a:p>
            <a:pPr>
              <a:defRPr/>
            </a:pPr>
            <a:r>
              <a:rPr lang="en-US" dirty="0" smtClean="0"/>
              <a:t>Zinc oxide </a:t>
            </a:r>
          </a:p>
          <a:p>
            <a:pPr>
              <a:defRPr/>
            </a:pPr>
            <a:r>
              <a:rPr lang="en-US" dirty="0" smtClean="0"/>
              <a:t>Zinc sulhate-1 hydrate</a:t>
            </a:r>
          </a:p>
          <a:p>
            <a:pPr>
              <a:defRPr/>
            </a:pPr>
            <a:r>
              <a:rPr lang="en-US" dirty="0" smtClean="0"/>
              <a:t>Calcium </a:t>
            </a:r>
            <a:r>
              <a:rPr lang="en-US" dirty="0" err="1" smtClean="0"/>
              <a:t>sulphate-hemihydrate</a:t>
            </a:r>
            <a:r>
              <a:rPr lang="en-US" dirty="0" smtClean="0"/>
              <a:t> </a:t>
            </a:r>
          </a:p>
          <a:p>
            <a:pPr>
              <a:defRPr/>
            </a:pPr>
            <a:r>
              <a:rPr lang="en-US" dirty="0" smtClean="0"/>
              <a:t>glycol </a:t>
            </a:r>
            <a:r>
              <a:rPr lang="en-US" dirty="0" err="1" smtClean="0"/>
              <a:t>acetate,polyvinyl</a:t>
            </a:r>
            <a:r>
              <a:rPr lang="en-US" dirty="0" smtClean="0"/>
              <a:t> acetate &amp; red pigments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92725"/>
          </a:xfrm>
        </p:spPr>
        <p:txBody>
          <a:bodyPr/>
          <a:lstStyle/>
          <a:p>
            <a:pPr>
              <a:defRPr/>
            </a:pPr>
            <a:r>
              <a:rPr lang="en-US" dirty="0" smtClean="0"/>
              <a:t>Setting reaction</a:t>
            </a:r>
          </a:p>
          <a:p>
            <a:pPr>
              <a:defRPr/>
            </a:pPr>
            <a:r>
              <a:rPr lang="en-US" dirty="0" smtClean="0"/>
              <a:t>The material sets by chemical reaction.</a:t>
            </a:r>
          </a:p>
          <a:p>
            <a:pPr>
              <a:defRPr/>
            </a:pPr>
            <a:r>
              <a:rPr lang="en-US" dirty="0" smtClean="0"/>
              <a:t> It sets by reacting with water which it absorbs from the mouth or from the cavity.</a:t>
            </a:r>
          </a:p>
          <a:p>
            <a:pPr>
              <a:defRPr/>
            </a:pPr>
            <a:r>
              <a:rPr lang="en-US" dirty="0" smtClean="0"/>
              <a:t>The setting occurs </a:t>
            </a:r>
            <a:r>
              <a:rPr lang="en-US" dirty="0" err="1" smtClean="0"/>
              <a:t>slowly.It</a:t>
            </a:r>
            <a:r>
              <a:rPr lang="en-US" dirty="0" smtClean="0"/>
              <a:t> expands on setting.</a:t>
            </a:r>
          </a:p>
          <a:p>
            <a:pPr>
              <a:defRPr/>
            </a:pPr>
            <a:r>
              <a:rPr lang="en-US" dirty="0" smtClean="0"/>
              <a:t>Setting time</a:t>
            </a:r>
          </a:p>
          <a:p>
            <a:pPr>
              <a:defRPr/>
            </a:pPr>
            <a:r>
              <a:rPr lang="en-US" dirty="0" smtClean="0"/>
              <a:t>20 – 30 min. complete hardness takes place in 2 – 3 hrs.</a:t>
            </a:r>
          </a:p>
          <a:p>
            <a:pPr>
              <a:buFont typeface="Wingdings" pitchFamily="2" charset="2"/>
              <a:buNone/>
              <a:defRPr/>
            </a:pPr>
            <a:endParaRPr lang="en-US" dirty="0" smtClean="0"/>
          </a:p>
          <a:p>
            <a:pPr>
              <a:defRPr/>
            </a:pPr>
            <a:endParaRPr lang="en-US" dirty="0" smtClean="0"/>
          </a:p>
          <a:p>
            <a:pPr>
              <a:defRPr/>
            </a:pPr>
            <a:endParaRPr lang="en-US" b="1"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6125"/>
          </a:xfrm>
        </p:spPr>
        <p:txBody>
          <a:bodyPr/>
          <a:lstStyle/>
          <a:p>
            <a:pPr>
              <a:buFont typeface="Wingdings" pitchFamily="2" charset="2"/>
              <a:buNone/>
              <a:defRPr/>
            </a:pPr>
            <a:r>
              <a:rPr lang="en-US" dirty="0" smtClean="0"/>
              <a:t>Properties: </a:t>
            </a:r>
          </a:p>
          <a:p>
            <a:pPr>
              <a:defRPr/>
            </a:pPr>
            <a:r>
              <a:rPr lang="en-US" sz="2800" dirty="0" smtClean="0"/>
              <a:t>It is white or pink colored. It has good initial sealing.</a:t>
            </a:r>
          </a:p>
          <a:p>
            <a:pPr>
              <a:defRPr/>
            </a:pPr>
            <a:r>
              <a:rPr lang="en-US" sz="2800" dirty="0" smtClean="0"/>
              <a:t>Since it expands on setting, the marginal seal is further improved. The seal gradually decreases with time.</a:t>
            </a:r>
          </a:p>
          <a:p>
            <a:pPr>
              <a:defRPr/>
            </a:pPr>
            <a:r>
              <a:rPr lang="en-US" sz="2800" dirty="0" smtClean="0"/>
              <a:t>The strength is low and its life is short. The material should be used for not more than 1 to 2 weeks.</a:t>
            </a:r>
          </a:p>
          <a:p>
            <a:pPr>
              <a:defRPr/>
            </a:pPr>
            <a:r>
              <a:rPr lang="en-US" sz="2800" dirty="0" smtClean="0"/>
              <a:t>It slowly disintegrates with time and is therefore not indicated for any long term temporary restoration.</a:t>
            </a:r>
          </a:p>
          <a:p>
            <a:pPr>
              <a:buFont typeface="Wingdings" pitchFamily="2" charset="2"/>
              <a:buNone/>
              <a:defRPr/>
            </a:pPr>
            <a:endParaRPr lang="en-US" sz="2800" dirty="0" smtClean="0"/>
          </a:p>
          <a:p>
            <a:pPr>
              <a:buFont typeface="Wingdings" pitchFamily="2" charset="2"/>
              <a:buNone/>
              <a:defRPr/>
            </a:pPr>
            <a:endParaRPr lang="en-US" sz="2800" dirty="0" smtClean="0"/>
          </a:p>
          <a:p>
            <a:pPr>
              <a:buFont typeface="Wingdings" pitchFamily="2" charset="2"/>
              <a:buNone/>
              <a:defRPr/>
            </a:pPr>
            <a:endParaRPr lang="en-US" sz="2800" dirty="0" smtClean="0"/>
          </a:p>
          <a:p>
            <a:pPr>
              <a:buFont typeface="Wingdings" pitchFamily="2" charset="2"/>
              <a:buNone/>
              <a:defRPr/>
            </a:pPr>
            <a:endParaRPr lang="en-US" dirty="0" smtClean="0"/>
          </a:p>
          <a:p>
            <a:pPr>
              <a:buFont typeface="Wingdings" pitchFamily="2" charset="2"/>
              <a:buNone/>
              <a:defRPr/>
            </a:pPr>
            <a:endParaRPr lang="en-US" dirty="0" smtClean="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phosphate cement</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a:xfrm>
            <a:off x="1524000" y="2057400"/>
            <a:ext cx="5638800" cy="3809999"/>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material from a biological perspective</a:t>
            </a:r>
            <a:endParaRPr lang="en-US" dirty="0"/>
          </a:p>
        </p:txBody>
      </p:sp>
      <p:sp>
        <p:nvSpPr>
          <p:cNvPr id="3" name="Content Placeholder 2"/>
          <p:cNvSpPr>
            <a:spLocks noGrp="1"/>
          </p:cNvSpPr>
          <p:nvPr>
            <p:ph idx="1"/>
          </p:nvPr>
        </p:nvSpPr>
        <p:spPr/>
        <p:txBody>
          <a:bodyPr/>
          <a:lstStyle/>
          <a:p>
            <a:r>
              <a:rPr lang="en-US" dirty="0" smtClean="0"/>
              <a:t>Those which contact the soft tissue within the mouth</a:t>
            </a:r>
          </a:p>
          <a:p>
            <a:r>
              <a:rPr lang="en-US" dirty="0" smtClean="0"/>
              <a:t>Those which could affect the health of the dental pulp</a:t>
            </a:r>
          </a:p>
          <a:p>
            <a:r>
              <a:rPr lang="en-US" dirty="0" smtClean="0"/>
              <a:t>Those which are used as root canal filling materials</a:t>
            </a:r>
          </a:p>
          <a:p>
            <a:r>
              <a:rPr lang="en-US" dirty="0" smtClean="0"/>
              <a:t>Those which affect the hard tissues of the teeth</a:t>
            </a:r>
          </a:p>
          <a:p>
            <a:r>
              <a:rPr lang="en-US" dirty="0" smtClean="0"/>
              <a:t>Those used in the dental laboratory which though not used in the mouth, are handled and may be accidentally ingested or inhaled.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219200"/>
            <a:ext cx="8229600" cy="5410200"/>
          </a:xfrm>
        </p:spPr>
        <p:txBody>
          <a:bodyPr>
            <a:normAutofit/>
          </a:bodyPr>
          <a:lstStyle/>
          <a:p>
            <a:pPr eaLnBrk="1" hangingPunct="1">
              <a:defRPr/>
            </a:pPr>
            <a:r>
              <a:rPr lang="en-US" sz="3900" dirty="0" smtClean="0"/>
              <a:t>zinc phosphate </a:t>
            </a:r>
            <a:r>
              <a:rPr lang="en-US" dirty="0" smtClean="0">
                <a:hlinkClick r:id="rId2" tooltip="Dental cement"/>
              </a:rPr>
              <a:t>dental cement</a:t>
            </a:r>
            <a:r>
              <a:rPr lang="en-US" dirty="0" smtClean="0"/>
              <a:t> is one of the oldest and widely used cements, and is commonly used for </a:t>
            </a:r>
            <a:r>
              <a:rPr lang="en-US" dirty="0" err="1" smtClean="0"/>
              <a:t>luting</a:t>
            </a:r>
            <a:r>
              <a:rPr lang="en-US" dirty="0" smtClean="0"/>
              <a:t> &amp; Base purposes.</a:t>
            </a:r>
          </a:p>
          <a:p>
            <a:pPr eaLnBrk="1" hangingPunct="1">
              <a:buFont typeface="Wingdings" pitchFamily="2" charset="2"/>
              <a:buChar char="q"/>
              <a:defRPr/>
            </a:pPr>
            <a:endParaRPr lang="en-US" dirty="0" smtClean="0"/>
          </a:p>
          <a:p>
            <a:pPr eaLnBrk="1" hangingPunct="1">
              <a:buFont typeface="Wingdings" pitchFamily="2" charset="2"/>
              <a:buChar char="q"/>
              <a:defRPr/>
            </a:pPr>
            <a:r>
              <a:rPr lang="en-US" i="1" dirty="0" smtClean="0"/>
              <a:t>‘CROWN &amp; BRIDGE’  AND  ‘ZINC OXYPHOSPHATE’</a:t>
            </a:r>
          </a:p>
          <a:p>
            <a:pPr eaLnBrk="1" hangingPunct="1">
              <a:buFont typeface="Wingdings" pitchFamily="2" charset="2"/>
              <a:buChar char="q"/>
              <a:defRPr/>
            </a:pPr>
            <a:endParaRPr lang="en-US" dirty="0" smtClean="0"/>
          </a:p>
          <a:p>
            <a:pPr eaLnBrk="1" hangingPunct="1">
              <a:buFont typeface="Wingdings" pitchFamily="2" charset="2"/>
              <a:buChar char="q"/>
              <a:defRPr/>
            </a:pPr>
            <a:r>
              <a:rPr lang="en-US" dirty="0" smtClean="0"/>
              <a:t>Developed 100 yrs ago and was extremely popular during 20</a:t>
            </a:r>
            <a:r>
              <a:rPr lang="en-US" baseline="30000" dirty="0" smtClean="0"/>
              <a:t>th</a:t>
            </a:r>
            <a:r>
              <a:rPr lang="en-US" dirty="0" smtClean="0"/>
              <a:t> century</a:t>
            </a:r>
          </a:p>
          <a:p>
            <a:pPr eaLnBrk="1" hangingPunct="1">
              <a:buFont typeface="Wingdings" pitchFamily="2" charset="2"/>
              <a:buNone/>
              <a:defRPr/>
            </a:pPr>
            <a:r>
              <a:rPr lang="en-US" dirty="0" smtClean="0"/>
              <a:t>                                              </a:t>
            </a:r>
          </a:p>
          <a:p>
            <a:pPr eaLnBrk="1" hangingPunct="1">
              <a:buFont typeface="Wingdings" pitchFamily="2" charset="2"/>
              <a:buChar char="q"/>
              <a:defRPr/>
            </a:pPr>
            <a:r>
              <a:rPr lang="en-US" dirty="0" smtClean="0"/>
              <a:t>‘Gold standard’ for all dental cements</a:t>
            </a:r>
          </a:p>
          <a:p>
            <a:pPr eaLnBrk="1" hangingPunct="1">
              <a:buFont typeface="Wingdings" pitchFamily="2" charset="2"/>
              <a:buChar char="q"/>
              <a:defRPr/>
            </a:pPr>
            <a:endParaRPr lang="en-US" dirty="0" smtClean="0"/>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solidFill>
                  <a:srgbClr val="FFCC00"/>
                </a:solidFill>
              </a:rPr>
              <a:t>APPLICATIONS</a:t>
            </a:r>
            <a:endParaRPr lang="en-US" dirty="0">
              <a:solidFill>
                <a:srgbClr val="FFCC00"/>
              </a:solidFill>
            </a:endParaRPr>
          </a:p>
        </p:txBody>
      </p:sp>
      <p:sp>
        <p:nvSpPr>
          <p:cNvPr id="3" name="Text Placeholder 2"/>
          <p:cNvSpPr>
            <a:spLocks noGrp="1"/>
          </p:cNvSpPr>
          <p:nvPr>
            <p:ph idx="1"/>
          </p:nvPr>
        </p:nvSpPr>
        <p:spPr/>
        <p:txBody>
          <a:bodyPr>
            <a:normAutofit/>
          </a:bodyPr>
          <a:lstStyle/>
          <a:p>
            <a:pPr marL="457200" indent="-457200" eaLnBrk="1" hangingPunct="1">
              <a:buNone/>
              <a:defRPr/>
            </a:pPr>
            <a:endParaRPr lang="en-US" sz="3600" dirty="0" smtClean="0"/>
          </a:p>
          <a:p>
            <a:pPr marL="457200" indent="-457200" eaLnBrk="1" hangingPunct="1">
              <a:buFont typeface="+mj-lt"/>
              <a:buAutoNum type="arabicPeriod"/>
              <a:defRPr/>
            </a:pPr>
            <a:r>
              <a:rPr lang="en-US" dirty="0" smtClean="0"/>
              <a:t>LUTING  Restorations</a:t>
            </a:r>
          </a:p>
          <a:p>
            <a:pPr marL="457200" indent="-457200" eaLnBrk="1" hangingPunct="1">
              <a:buFont typeface="+mj-lt"/>
              <a:buAutoNum type="arabicPeriod"/>
              <a:defRPr/>
            </a:pPr>
            <a:endParaRPr lang="en-US" dirty="0" smtClean="0"/>
          </a:p>
          <a:p>
            <a:pPr marL="457200" indent="-457200" eaLnBrk="1" hangingPunct="1">
              <a:buFont typeface="+mj-lt"/>
              <a:buAutoNum type="arabicPeriod"/>
              <a:defRPr/>
            </a:pPr>
            <a:r>
              <a:rPr lang="en-US" dirty="0" smtClean="0"/>
              <a:t>Base (high strength)</a:t>
            </a:r>
          </a:p>
          <a:p>
            <a:pPr marL="457200" indent="-457200" eaLnBrk="1" hangingPunct="1">
              <a:buFont typeface="+mj-lt"/>
              <a:buAutoNum type="arabicPeriod"/>
              <a:defRPr/>
            </a:pPr>
            <a:endParaRPr lang="en-US" dirty="0" smtClean="0"/>
          </a:p>
          <a:p>
            <a:pPr marL="457200" indent="-457200" eaLnBrk="1" hangingPunct="1">
              <a:buFont typeface="+mj-lt"/>
              <a:buAutoNum type="arabicPeriod"/>
              <a:defRPr/>
            </a:pPr>
            <a:r>
              <a:rPr lang="en-US" dirty="0" err="1" smtClean="0"/>
              <a:t>Luting</a:t>
            </a:r>
            <a:r>
              <a:rPr lang="en-US" dirty="0" smtClean="0"/>
              <a:t> of Orthodontic bands &amp; brackets</a:t>
            </a:r>
          </a:p>
          <a:p>
            <a:pPr marL="457200" indent="-457200" eaLnBrk="1" hangingPunct="1">
              <a:buFont typeface="+mj-lt"/>
              <a:buAutoNum type="arabicPeriod"/>
              <a:defRPr/>
            </a:pPr>
            <a:endParaRPr lang="en-US" dirty="0" smtClean="0"/>
          </a:p>
          <a:p>
            <a:pPr marL="457200" indent="-457200" eaLnBrk="1" hangingPunct="1">
              <a:buFont typeface="+mj-lt"/>
              <a:buAutoNum type="arabicPeriod"/>
              <a:defRPr/>
            </a:pPr>
            <a:r>
              <a:rPr lang="en-US" dirty="0" smtClean="0"/>
              <a:t>Temporary  Restorations</a:t>
            </a:r>
          </a:p>
          <a:p>
            <a:pPr marL="457200" indent="-457200" eaLnBrk="1" hangingPunct="1">
              <a:buFont typeface="+mj-lt"/>
              <a:buAutoNum type="arabicPeriod"/>
              <a:defRPr/>
            </a:pPr>
            <a:endParaRPr lang="en-US" dirty="0" smtClean="0"/>
          </a:p>
          <a:p>
            <a:pPr marL="457200" indent="-457200" eaLnBrk="1" hangingPunct="1">
              <a:buFont typeface="+mj-lt"/>
              <a:buAutoNum type="arabicPeriod"/>
              <a:defRPr/>
            </a:pPr>
            <a:endParaRPr lang="en-US" sz="7000" dirty="0" smtClean="0"/>
          </a:p>
          <a:p>
            <a:pPr marL="457200" indent="-457200" eaLnBrk="1" hangingPunct="1">
              <a:buFont typeface="+mj-lt"/>
              <a:buAutoNum type="arabicPeriod"/>
              <a:defRPr/>
            </a:pPr>
            <a:endParaRPr lang="en-US" sz="70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solidFill>
                  <a:srgbClr val="FFCC00"/>
                </a:solidFill>
              </a:rPr>
              <a:t> CLASSIFICATION</a:t>
            </a:r>
            <a:endParaRPr lang="en-US" dirty="0">
              <a:solidFill>
                <a:srgbClr val="FFCC00"/>
              </a:solidFill>
            </a:endParaRPr>
          </a:p>
        </p:txBody>
      </p:sp>
      <p:sp>
        <p:nvSpPr>
          <p:cNvPr id="3" name="Text Placeholder 2"/>
          <p:cNvSpPr>
            <a:spLocks noGrp="1"/>
          </p:cNvSpPr>
          <p:nvPr>
            <p:ph idx="1"/>
          </p:nvPr>
        </p:nvSpPr>
        <p:spPr/>
        <p:txBody>
          <a:bodyPr/>
          <a:lstStyle/>
          <a:p>
            <a:pPr eaLnBrk="1" hangingPunct="1">
              <a:defRPr/>
            </a:pPr>
            <a:r>
              <a:rPr lang="en-US" sz="2800" b="1" dirty="0" smtClean="0">
                <a:solidFill>
                  <a:srgbClr val="FF0000"/>
                </a:solidFill>
              </a:rPr>
              <a:t>TYPE  I</a:t>
            </a:r>
            <a:r>
              <a:rPr lang="en-US" sz="2800" b="1" dirty="0" smtClean="0"/>
              <a:t> </a:t>
            </a:r>
            <a:r>
              <a:rPr lang="en-US" sz="2800" dirty="0" smtClean="0"/>
              <a:t>-  LUTING (fine grained)</a:t>
            </a:r>
          </a:p>
          <a:p>
            <a:pPr eaLnBrk="1" hangingPunct="1">
              <a:defRPr/>
            </a:pPr>
            <a:endParaRPr lang="en-US" sz="2800" dirty="0" smtClean="0"/>
          </a:p>
          <a:p>
            <a:pPr eaLnBrk="1" hangingPunct="1">
              <a:defRPr/>
            </a:pPr>
            <a:r>
              <a:rPr lang="en-US" sz="2800" b="1" dirty="0" smtClean="0">
                <a:solidFill>
                  <a:srgbClr val="FF0000"/>
                </a:solidFill>
              </a:rPr>
              <a:t>TYPE  II </a:t>
            </a:r>
            <a:r>
              <a:rPr lang="en-US" sz="2800" dirty="0" smtClean="0"/>
              <a:t>– LUTING &amp; BASE(medium grained)</a:t>
            </a:r>
          </a:p>
          <a:p>
            <a:pPr eaLnBrk="1" hangingPunct="1">
              <a:defRPr/>
            </a:pPr>
            <a:endParaRPr lang="en-US" sz="28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8763000" cy="6477000"/>
          </a:xfrm>
        </p:spPr>
        <p:txBody>
          <a:bodyPr/>
          <a:lstStyle/>
          <a:p>
            <a:pPr eaLnBrk="1" hangingPunct="1">
              <a:defRPr/>
            </a:pPr>
            <a:r>
              <a:rPr lang="en-US" sz="2800" dirty="0" smtClean="0">
                <a:solidFill>
                  <a:srgbClr val="FFFF00"/>
                </a:solidFill>
              </a:rPr>
              <a:t>CONSISTENCY</a:t>
            </a:r>
          </a:p>
          <a:p>
            <a:pPr eaLnBrk="1" hangingPunct="1">
              <a:defRPr/>
            </a:pPr>
            <a:r>
              <a:rPr lang="en-US" sz="3600" dirty="0" err="1" smtClean="0">
                <a:solidFill>
                  <a:srgbClr val="FFFF00"/>
                </a:solidFill>
              </a:rPr>
              <a:t>Luting</a:t>
            </a:r>
            <a:r>
              <a:rPr lang="en-US" sz="3600" dirty="0" smtClean="0"/>
              <a:t> –for cementation of crown, inlays and orthodontic  bands.</a:t>
            </a:r>
          </a:p>
          <a:p>
            <a:pPr eaLnBrk="1" hangingPunct="1">
              <a:defRPr/>
            </a:pPr>
            <a:r>
              <a:rPr lang="en-US" sz="3600" dirty="0" smtClean="0">
                <a:solidFill>
                  <a:srgbClr val="FFFF00"/>
                </a:solidFill>
              </a:rPr>
              <a:t>Base</a:t>
            </a:r>
            <a:r>
              <a:rPr lang="en-US" sz="3600" dirty="0" smtClean="0"/>
              <a:t> –under metallic restorations(</a:t>
            </a:r>
            <a:r>
              <a:rPr lang="en-US" sz="3600" dirty="0" err="1" smtClean="0"/>
              <a:t>Amalgum</a:t>
            </a:r>
            <a:r>
              <a:rPr lang="en-US" sz="3600" dirty="0" smtClean="0"/>
              <a:t>)</a:t>
            </a:r>
          </a:p>
          <a:p>
            <a:pPr eaLnBrk="1" hangingPunct="1">
              <a:defRPr/>
            </a:pPr>
            <a:r>
              <a:rPr lang="en-US" sz="3600" dirty="0" smtClean="0"/>
              <a:t>         - thermal and chemical    insulation.</a:t>
            </a:r>
          </a:p>
          <a:p>
            <a:pPr eaLnBrk="1" hangingPunct="1">
              <a:defRPr/>
            </a:pPr>
            <a:r>
              <a:rPr lang="en-US" sz="3600" dirty="0" smtClean="0">
                <a:solidFill>
                  <a:srgbClr val="FFFF00"/>
                </a:solidFill>
              </a:rPr>
              <a:t>Restorative</a:t>
            </a:r>
          </a:p>
          <a:p>
            <a:pPr eaLnBrk="1" hangingPunct="1">
              <a:defRPr/>
            </a:pPr>
            <a:endParaRPr lang="en-US" sz="3600" dirty="0" smtClean="0">
              <a:solidFill>
                <a:srgbClr val="FFFF00"/>
              </a:solidFill>
            </a:endParaRPr>
          </a:p>
          <a:p>
            <a:pPr eaLnBrk="1" hangingPunct="1">
              <a:defRPr/>
            </a:pPr>
            <a:r>
              <a:rPr lang="en-US" sz="3600" dirty="0" smtClean="0">
                <a:solidFill>
                  <a:srgbClr val="FFFF00"/>
                </a:solidFill>
              </a:rPr>
              <a:t>                     </a:t>
            </a:r>
            <a:r>
              <a:rPr lang="en-US" sz="1600" dirty="0" smtClean="0"/>
              <a:t>LUTING</a:t>
            </a:r>
            <a:r>
              <a:rPr lang="en-US" sz="3600" dirty="0" smtClean="0">
                <a:solidFill>
                  <a:srgbClr val="FFFF00"/>
                </a:solidFill>
              </a:rPr>
              <a:t>                      </a:t>
            </a:r>
            <a:r>
              <a:rPr lang="en-US" sz="1800" dirty="0" smtClean="0"/>
              <a:t>BASE</a:t>
            </a:r>
            <a:endParaRPr lang="en-US" sz="3600" dirty="0" smtClean="0">
              <a:solidFill>
                <a:srgbClr val="FFFF00"/>
              </a:solidFill>
            </a:endParaRPr>
          </a:p>
          <a:p>
            <a:pPr eaLnBrk="1" hangingPunct="1">
              <a:defRPr/>
            </a:pPr>
            <a:r>
              <a:rPr lang="en-US" dirty="0" smtClean="0"/>
              <a:t>                                         </a:t>
            </a:r>
          </a:p>
          <a:p>
            <a:pPr eaLnBrk="1" hangingPunct="1">
              <a:defRPr/>
            </a:pPr>
            <a:endParaRPr lang="en-US" dirty="0"/>
          </a:p>
        </p:txBody>
      </p:sp>
      <p:pic>
        <p:nvPicPr>
          <p:cNvPr id="47107" name="Picture 5" descr="DSC00661"/>
          <p:cNvPicPr>
            <a:picLocks noChangeAspect="1" noChangeArrowheads="1"/>
          </p:cNvPicPr>
          <p:nvPr/>
        </p:nvPicPr>
        <p:blipFill>
          <a:blip r:embed="rId2"/>
          <a:srcRect l="12746" t="21480" r="14543" b="12601"/>
          <a:stretch>
            <a:fillRect/>
          </a:stretch>
        </p:blipFill>
        <p:spPr bwMode="auto">
          <a:xfrm>
            <a:off x="2895600" y="3886200"/>
            <a:ext cx="2590800" cy="1447800"/>
          </a:xfrm>
          <a:prstGeom prst="rect">
            <a:avLst/>
          </a:prstGeom>
          <a:noFill/>
          <a:ln w="28575">
            <a:solidFill>
              <a:srgbClr val="000000"/>
            </a:solidFill>
            <a:miter lim="800000"/>
            <a:headEnd/>
            <a:tailEnd/>
          </a:ln>
        </p:spPr>
      </p:pic>
      <p:pic>
        <p:nvPicPr>
          <p:cNvPr id="47108" name="Picture 4" descr="DSC00662"/>
          <p:cNvPicPr>
            <a:picLocks noChangeAspect="1" noChangeArrowheads="1"/>
          </p:cNvPicPr>
          <p:nvPr/>
        </p:nvPicPr>
        <p:blipFill>
          <a:blip r:embed="rId3"/>
          <a:srcRect l="10345" t="6897" r="18965" b="21838"/>
          <a:stretch>
            <a:fillRect/>
          </a:stretch>
        </p:blipFill>
        <p:spPr bwMode="auto">
          <a:xfrm>
            <a:off x="5791200" y="3886200"/>
            <a:ext cx="2590800" cy="1371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914400"/>
          </a:xfrm>
        </p:spPr>
        <p:txBody>
          <a:bodyPr/>
          <a:lstStyle/>
          <a:p>
            <a:pPr eaLnBrk="1" hangingPunct="1">
              <a:defRPr/>
            </a:pPr>
            <a:r>
              <a:rPr smtClean="0">
                <a:solidFill>
                  <a:srgbClr val="FFCC00"/>
                </a:solidFill>
              </a:rPr>
              <a:t>AVAILABLE  AS</a:t>
            </a:r>
            <a:endParaRPr lang="en-US" dirty="0">
              <a:solidFill>
                <a:srgbClr val="FFCC00"/>
              </a:solidFill>
            </a:endParaRPr>
          </a:p>
        </p:txBody>
      </p:sp>
      <p:sp>
        <p:nvSpPr>
          <p:cNvPr id="3" name="Text Placeholder 2"/>
          <p:cNvSpPr>
            <a:spLocks noGrp="1"/>
          </p:cNvSpPr>
          <p:nvPr>
            <p:ph type="body" idx="1"/>
          </p:nvPr>
        </p:nvSpPr>
        <p:spPr>
          <a:xfrm>
            <a:off x="762000" y="1600200"/>
            <a:ext cx="7772400" cy="4648200"/>
          </a:xfrm>
        </p:spPr>
        <p:txBody>
          <a:bodyPr/>
          <a:lstStyle/>
          <a:p>
            <a:pPr eaLnBrk="1" hangingPunct="1">
              <a:defRPr/>
            </a:pPr>
            <a:endParaRPr lang="en-US" dirty="0" smtClean="0"/>
          </a:p>
          <a:p>
            <a:pPr eaLnBrk="1" hangingPunct="1">
              <a:defRPr/>
            </a:pPr>
            <a:endParaRPr lang="en-US" dirty="0" smtClean="0"/>
          </a:p>
          <a:p>
            <a:pPr eaLnBrk="1" hangingPunct="1">
              <a:defRPr/>
            </a:pPr>
            <a:r>
              <a:rPr lang="en-US" sz="3600" dirty="0" smtClean="0"/>
              <a:t>POWDER   &amp;  LIQUID  </a:t>
            </a:r>
          </a:p>
          <a:p>
            <a:pPr eaLnBrk="1" hangingPunct="1">
              <a:defRPr/>
            </a:pPr>
            <a:r>
              <a:rPr lang="en-US" sz="3600" dirty="0" smtClean="0"/>
              <a:t>       (supplied in two separate bottles)</a:t>
            </a:r>
          </a:p>
          <a:p>
            <a:pPr eaLnBrk="1" hangingPunct="1">
              <a:defRPr/>
            </a:pPr>
            <a:endParaRPr lang="en-US" sz="3600" dirty="0" smtClean="0"/>
          </a:p>
          <a:p>
            <a:pPr eaLnBrk="1" hangingPunct="1">
              <a:defRPr/>
            </a:pPr>
            <a:r>
              <a:rPr lang="en-US" sz="3600" dirty="0" smtClean="0"/>
              <a:t>Capsules of pre-proportioned powder  &amp; liquid</a:t>
            </a:r>
            <a:endParaRPr lang="en-US" sz="3600" dirty="0"/>
          </a:p>
        </p:txBody>
      </p:sp>
      <p:grpSp>
        <p:nvGrpSpPr>
          <p:cNvPr id="4" name="Group 3"/>
          <p:cNvGrpSpPr>
            <a:grpSpLocks/>
          </p:cNvGrpSpPr>
          <p:nvPr/>
        </p:nvGrpSpPr>
        <p:grpSpPr bwMode="auto">
          <a:xfrm>
            <a:off x="6172200" y="609600"/>
            <a:ext cx="2205037" cy="2181225"/>
            <a:chOff x="482" y="1014"/>
            <a:chExt cx="1562" cy="1374"/>
          </a:xfrm>
        </p:grpSpPr>
        <p:pic>
          <p:nvPicPr>
            <p:cNvPr id="48133" name="Picture 4"/>
            <p:cNvPicPr>
              <a:picLocks noChangeArrowheads="1"/>
            </p:cNvPicPr>
            <p:nvPr/>
          </p:nvPicPr>
          <p:blipFill>
            <a:blip r:embed="rId2"/>
            <a:srcRect/>
            <a:stretch>
              <a:fillRect/>
            </a:stretch>
          </p:blipFill>
          <p:spPr bwMode="auto">
            <a:xfrm>
              <a:off x="482" y="1014"/>
              <a:ext cx="1562" cy="1039"/>
            </a:xfrm>
            <a:prstGeom prst="rect">
              <a:avLst/>
            </a:prstGeom>
            <a:noFill/>
            <a:ln w="9525">
              <a:noFill/>
              <a:miter lim="800000"/>
              <a:headEnd/>
              <a:tailEnd/>
            </a:ln>
          </p:spPr>
        </p:pic>
        <p:sp>
          <p:nvSpPr>
            <p:cNvPr id="48134" name="Rectangle 5"/>
            <p:cNvSpPr>
              <a:spLocks noChangeArrowheads="1"/>
            </p:cNvSpPr>
            <p:nvPr/>
          </p:nvSpPr>
          <p:spPr bwMode="auto">
            <a:xfrm>
              <a:off x="563" y="2138"/>
              <a:ext cx="1471" cy="250"/>
            </a:xfrm>
            <a:prstGeom prst="rect">
              <a:avLst/>
            </a:prstGeom>
            <a:noFill/>
            <a:ln w="9525">
              <a:noFill/>
              <a:miter lim="800000"/>
              <a:headEnd/>
              <a:tailEnd/>
            </a:ln>
          </p:spPr>
          <p:txBody>
            <a:bodyPr wrap="none" lIns="92075" tIns="46038" rIns="92075" bIns="46038">
              <a:spAutoFit/>
            </a:bodyPr>
            <a:lstStyle/>
            <a:p>
              <a:r>
                <a:rPr lang="en-US" sz="2000" b="1">
                  <a:latin typeface="Calibri" pitchFamily="34" charset="0"/>
                </a:rPr>
                <a:t>Zinc Phosphate</a:t>
              </a: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5410200"/>
          </a:xfrm>
        </p:spPr>
        <p:txBody>
          <a:bodyPr/>
          <a:lstStyle/>
          <a:p>
            <a:pPr eaLnBrk="1" hangingPunct="1">
              <a:defRPr/>
            </a:pPr>
            <a:r>
              <a:rPr lang="en-US" sz="3600" dirty="0" smtClean="0"/>
              <a:t/>
            </a:r>
            <a:br>
              <a:rPr lang="en-US" sz="3600" dirty="0" smtClean="0"/>
            </a:br>
            <a:r>
              <a:rPr lang="en-US" dirty="0" smtClean="0">
                <a:effectLst/>
              </a:rPr>
              <a:t>MIXING TIME:-60-90sec or 1min. 15 sec</a:t>
            </a:r>
            <a:br>
              <a:rPr lang="en-US" dirty="0" smtClean="0">
                <a:effectLst/>
              </a:rPr>
            </a:br>
            <a:r>
              <a:rPr lang="en-US" dirty="0" smtClean="0">
                <a:effectLst/>
              </a:rPr>
              <a:t/>
            </a:r>
            <a:br>
              <a:rPr lang="en-US" dirty="0" smtClean="0">
                <a:effectLst/>
              </a:rPr>
            </a:br>
            <a:r>
              <a:rPr lang="en-US" sz="3200" dirty="0" smtClean="0">
                <a:effectLst/>
              </a:rPr>
              <a:t>Working time is approximately 4 to 5 minutes</a:t>
            </a:r>
            <a:r>
              <a:rPr lang="en-US" sz="4400" dirty="0" smtClean="0"/>
              <a:t/>
            </a:r>
            <a:br>
              <a:rPr lang="en-US" sz="4400" dirty="0" smtClean="0"/>
            </a:br>
            <a:r>
              <a:rPr lang="en-US" sz="4400" dirty="0" smtClean="0"/>
              <a:t/>
            </a:r>
            <a:br>
              <a:rPr lang="en-US" sz="4400" dirty="0" smtClean="0"/>
            </a:br>
            <a:r>
              <a:rPr lang="en-US" sz="3600" dirty="0" smtClean="0">
                <a:effectLst/>
              </a:rPr>
              <a:t>SETTING TIME – </a:t>
            </a:r>
            <a:r>
              <a:rPr lang="en-US" sz="4400" dirty="0" smtClean="0">
                <a:effectLst/>
              </a:rPr>
              <a:t>2.5 </a:t>
            </a:r>
            <a:r>
              <a:rPr lang="en-US" sz="3600" dirty="0" smtClean="0">
                <a:effectLst/>
              </a:rPr>
              <a:t>-</a:t>
            </a:r>
            <a:r>
              <a:rPr lang="en-US" sz="4400" dirty="0" smtClean="0">
                <a:effectLst/>
              </a:rPr>
              <a:t>8</a:t>
            </a:r>
            <a:r>
              <a:rPr lang="en-US" sz="3600" dirty="0" smtClean="0">
                <a:effectLst/>
              </a:rPr>
              <a:t>  min(ADA SPEC. NO.96)</a:t>
            </a:r>
            <a:r>
              <a:rPr lang="en-US" sz="3600" dirty="0" smtClean="0"/>
              <a:t/>
            </a:r>
            <a:br>
              <a:rPr lang="en-US" sz="3600" dirty="0" smtClean="0"/>
            </a:br>
            <a:endParaRPr lang="en-US" sz="3600" dirty="0" smtClean="0"/>
          </a:p>
        </p:txBody>
      </p:sp>
      <p:sp>
        <p:nvSpPr>
          <p:cNvPr id="3" name="Text Placeholder 2"/>
          <p:cNvSpPr>
            <a:spLocks noGrp="1"/>
          </p:cNvSpPr>
          <p:nvPr>
            <p:ph type="body" idx="1"/>
          </p:nvPr>
        </p:nvSpPr>
        <p:spPr>
          <a:xfrm>
            <a:off x="838200" y="228600"/>
            <a:ext cx="7772400" cy="585788"/>
          </a:xfrm>
        </p:spPr>
        <p:txBody>
          <a:bodyPr>
            <a:normAutofit lnSpcReduction="10000"/>
          </a:bodyPr>
          <a:lstStyle/>
          <a:p>
            <a:pPr eaLnBrk="1" hangingPunct="1">
              <a:defRPr/>
            </a:pPr>
            <a:r>
              <a:rPr lang="en-US" sz="3600" dirty="0" smtClean="0">
                <a:solidFill>
                  <a:srgbClr val="FFCC00"/>
                </a:solidFill>
              </a:rPr>
              <a:t>MIXING  AND  SETTING TIME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62000"/>
          </a:xfrm>
        </p:spPr>
        <p:txBody>
          <a:bodyPr/>
          <a:lstStyle/>
          <a:p>
            <a:pPr eaLnBrk="1" hangingPunct="1">
              <a:defRPr/>
            </a:pPr>
            <a:r>
              <a:rPr smtClean="0">
                <a:solidFill>
                  <a:srgbClr val="FFCC00"/>
                </a:solidFill>
              </a:rPr>
              <a:t>MANIPULATION</a:t>
            </a:r>
            <a:endParaRPr lang="en-US" dirty="0">
              <a:solidFill>
                <a:srgbClr val="FFCC00"/>
              </a:solidFill>
            </a:endParaRPr>
          </a:p>
        </p:txBody>
      </p:sp>
      <p:sp>
        <p:nvSpPr>
          <p:cNvPr id="3" name="Text Placeholder 2"/>
          <p:cNvSpPr>
            <a:spLocks noGrp="1"/>
          </p:cNvSpPr>
          <p:nvPr>
            <p:ph type="body" idx="1"/>
          </p:nvPr>
        </p:nvSpPr>
        <p:spPr>
          <a:xfrm>
            <a:off x="457200" y="990600"/>
            <a:ext cx="7772400" cy="5715000"/>
          </a:xfrm>
        </p:spPr>
        <p:txBody>
          <a:bodyPr/>
          <a:lstStyle/>
          <a:p>
            <a:pPr eaLnBrk="1" hangingPunct="1">
              <a:defRPr/>
            </a:pPr>
            <a:r>
              <a:rPr lang="en-US" sz="2800" dirty="0" smtClean="0"/>
              <a:t>P/L RATIO – 1.4gm powder to 0.5ml liquid</a:t>
            </a:r>
          </a:p>
          <a:p>
            <a:pPr eaLnBrk="1" hangingPunct="1">
              <a:defRPr/>
            </a:pPr>
            <a:endParaRPr lang="en-US" sz="2800" dirty="0" smtClean="0"/>
          </a:p>
          <a:p>
            <a:pPr eaLnBrk="1" hangingPunct="1">
              <a:defRPr/>
            </a:pPr>
            <a:r>
              <a:rPr lang="en-US" sz="2800" dirty="0" smtClean="0"/>
              <a:t>STAINLESS STEEL SPATULA              </a:t>
            </a:r>
          </a:p>
          <a:p>
            <a:pPr eaLnBrk="1" hangingPunct="1">
              <a:defRPr/>
            </a:pPr>
            <a:endParaRPr lang="en-US" sz="2800" dirty="0" smtClean="0"/>
          </a:p>
          <a:p>
            <a:pPr eaLnBrk="1" hangingPunct="1">
              <a:defRPr/>
            </a:pPr>
            <a:r>
              <a:rPr lang="en-US" sz="2800" dirty="0" smtClean="0"/>
              <a:t>MIXING TIME – 1 min 15 sec</a:t>
            </a:r>
          </a:p>
          <a:p>
            <a:pPr eaLnBrk="1" hangingPunct="1">
              <a:defRPr/>
            </a:pPr>
            <a:endParaRPr lang="en-US" sz="2800" dirty="0" smtClean="0"/>
          </a:p>
          <a:p>
            <a:pPr eaLnBrk="1" hangingPunct="1">
              <a:defRPr/>
            </a:pPr>
            <a:r>
              <a:rPr lang="en-US" sz="2800" dirty="0" smtClean="0"/>
              <a:t>A COOL MIXING GLASS SLAB</a:t>
            </a:r>
          </a:p>
          <a:p>
            <a:pPr eaLnBrk="1" hangingPunct="1">
              <a:defRPr/>
            </a:pPr>
            <a:endParaRPr lang="en-US" sz="2800" dirty="0" smtClean="0"/>
          </a:p>
          <a:p>
            <a:pPr eaLnBrk="1" hangingPunct="1">
              <a:defRPr/>
            </a:pPr>
            <a:r>
              <a:rPr lang="en-US" sz="2800" dirty="0" smtClean="0"/>
              <a:t>DRY FIELD</a:t>
            </a:r>
            <a:endParaRPr lang="en-US" dirty="0" smtClean="0"/>
          </a:p>
          <a:p>
            <a:pPr eaLnBrk="1" hangingPunct="1">
              <a:defRPr/>
            </a:pPr>
            <a:endParaRPr lang="en-US" b="1" dirty="0" smtClean="0"/>
          </a:p>
          <a:p>
            <a:pPr eaLnBrk="1" hangingPunct="1">
              <a:defRPr/>
            </a:pPr>
            <a:endParaRPr lang="en-US" dirty="0"/>
          </a:p>
        </p:txBody>
      </p:sp>
      <p:pic>
        <p:nvPicPr>
          <p:cNvPr id="64516" name="Picture 4"/>
          <p:cNvPicPr>
            <a:picLocks noChangeAspect="1" noChangeArrowheads="1"/>
          </p:cNvPicPr>
          <p:nvPr/>
        </p:nvPicPr>
        <p:blipFill>
          <a:blip r:embed="rId2"/>
          <a:srcRect/>
          <a:stretch>
            <a:fillRect/>
          </a:stretch>
        </p:blipFill>
        <p:spPr bwMode="auto">
          <a:xfrm>
            <a:off x="6096000" y="2667000"/>
            <a:ext cx="152400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0"/>
            <a:ext cx="7772400" cy="6705600"/>
          </a:xfrm>
        </p:spPr>
        <p:txBody>
          <a:bodyPr>
            <a:normAutofit lnSpcReduction="10000"/>
          </a:bodyPr>
          <a:lstStyle/>
          <a:p>
            <a:pPr eaLnBrk="1" hangingPunct="1">
              <a:defRPr/>
            </a:pPr>
            <a:r>
              <a:rPr lang="en-US" sz="2800" b="1" dirty="0" smtClean="0">
                <a:solidFill>
                  <a:srgbClr val="FF0000"/>
                </a:solidFill>
              </a:rPr>
              <a:t>PROCEDURE</a:t>
            </a:r>
          </a:p>
          <a:p>
            <a:pPr eaLnBrk="1" hangingPunct="1">
              <a:defRPr/>
            </a:pPr>
            <a:endParaRPr lang="en-US" b="1" dirty="0" smtClean="0"/>
          </a:p>
          <a:p>
            <a:pPr eaLnBrk="1" hangingPunct="1">
              <a:defRPr/>
            </a:pPr>
            <a:r>
              <a:rPr lang="en-US" b="1" dirty="0" smtClean="0"/>
              <a:t>                      Powder divided into portions </a:t>
            </a:r>
          </a:p>
          <a:p>
            <a:pPr eaLnBrk="1" hangingPunct="1">
              <a:defRPr/>
            </a:pPr>
            <a:endParaRPr lang="en-US" b="1" dirty="0" smtClean="0"/>
          </a:p>
          <a:p>
            <a:pPr eaLnBrk="1" hangingPunct="1">
              <a:defRPr/>
            </a:pPr>
            <a:r>
              <a:rPr lang="en-US" b="1" dirty="0" smtClean="0"/>
              <a:t>                       </a:t>
            </a:r>
          </a:p>
          <a:p>
            <a:pPr eaLnBrk="1" hangingPunct="1">
              <a:defRPr/>
            </a:pPr>
            <a:r>
              <a:rPr lang="en-US" b="1" dirty="0" smtClean="0"/>
              <a:t>    mixing initiated by adding small amount of powder  using BRISK SPATULATION over a larger surface area  </a:t>
            </a:r>
          </a:p>
          <a:p>
            <a:pPr eaLnBrk="1" hangingPunct="1">
              <a:defRPr/>
            </a:pPr>
            <a:endParaRPr lang="en-US" b="1" dirty="0" smtClean="0"/>
          </a:p>
          <a:p>
            <a:pPr eaLnBrk="1" hangingPunct="1">
              <a:defRPr/>
            </a:pPr>
            <a:endParaRPr lang="en-US" b="1" dirty="0" smtClean="0"/>
          </a:p>
          <a:p>
            <a:pPr eaLnBrk="1" hangingPunct="1">
              <a:defRPr/>
            </a:pPr>
            <a:r>
              <a:rPr lang="en-US" b="1" dirty="0" smtClean="0"/>
              <a:t>        completion of mix requires around 1.5 – 2 min </a:t>
            </a:r>
          </a:p>
          <a:p>
            <a:pPr eaLnBrk="1" hangingPunct="1">
              <a:defRPr/>
            </a:pPr>
            <a:endParaRPr lang="en-US" b="1" dirty="0" smtClean="0"/>
          </a:p>
          <a:p>
            <a:pPr eaLnBrk="1" hangingPunct="1">
              <a:defRPr/>
            </a:pPr>
            <a:endParaRPr lang="en-US" b="1" dirty="0" smtClean="0"/>
          </a:p>
          <a:p>
            <a:pPr eaLnBrk="1" hangingPunct="1">
              <a:defRPr/>
            </a:pPr>
            <a:r>
              <a:rPr lang="en-US" b="1" dirty="0" smtClean="0"/>
              <a:t>Prosthesis seated immediately before matrix formation occurs and held under pressure until the cement sets</a:t>
            </a:r>
          </a:p>
          <a:p>
            <a:pPr eaLnBrk="1" hangingPunct="1">
              <a:defRPr/>
            </a:pPr>
            <a:endParaRPr lang="en-US" b="1" dirty="0" smtClean="0"/>
          </a:p>
          <a:p>
            <a:pPr eaLnBrk="1" hangingPunct="1">
              <a:defRPr/>
            </a:pPr>
            <a:endParaRPr lang="en-US" b="1" dirty="0" smtClean="0"/>
          </a:p>
          <a:p>
            <a:pPr eaLnBrk="1" hangingPunct="1">
              <a:defRPr/>
            </a:pPr>
            <a:r>
              <a:rPr lang="en-US" b="1" dirty="0" smtClean="0"/>
              <a:t>               Excessive cement removed after it has set</a:t>
            </a:r>
            <a:endParaRPr lang="en-US" b="1" dirty="0"/>
          </a:p>
        </p:txBody>
      </p:sp>
      <p:sp>
        <p:nvSpPr>
          <p:cNvPr id="4" name="Down Arrow 3"/>
          <p:cNvSpPr/>
          <p:nvPr/>
        </p:nvSpPr>
        <p:spPr>
          <a:xfrm>
            <a:off x="3733800" y="12954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3733800" y="2667000"/>
            <a:ext cx="1984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3733800" y="38100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3733800" y="52578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381000"/>
            <a:ext cx="8229600" cy="1143000"/>
          </a:xfrm>
        </p:spPr>
        <p:txBody>
          <a:bodyPr/>
          <a:lstStyle/>
          <a:p>
            <a:pPr>
              <a:defRPr/>
            </a:pPr>
            <a:r>
              <a:rPr lang="en-US" dirty="0" smtClean="0">
                <a:solidFill>
                  <a:srgbClr val="FFC000"/>
                </a:solidFill>
              </a:rPr>
              <a:t>MIXING PROCEDURES</a:t>
            </a:r>
            <a:endParaRPr lang="en-US" dirty="0">
              <a:solidFill>
                <a:srgbClr val="FFC000"/>
              </a:solidFill>
            </a:endParaRPr>
          </a:p>
        </p:txBody>
      </p:sp>
      <p:sp>
        <p:nvSpPr>
          <p:cNvPr id="10" name="Content Placeholder 9"/>
          <p:cNvSpPr>
            <a:spLocks noGrp="1"/>
          </p:cNvSpPr>
          <p:nvPr>
            <p:ph sz="half" idx="2"/>
          </p:nvPr>
        </p:nvSpPr>
        <p:spPr>
          <a:xfrm>
            <a:off x="4648200" y="1905000"/>
            <a:ext cx="4038600" cy="4530725"/>
          </a:xfrm>
        </p:spPr>
        <p:txBody>
          <a:bodyPr/>
          <a:lstStyle/>
          <a:p>
            <a:pPr>
              <a:lnSpc>
                <a:spcPct val="85000"/>
              </a:lnSpc>
              <a:defRPr/>
            </a:pPr>
            <a:r>
              <a:rPr lang="en-US" b="1" dirty="0" smtClean="0">
                <a:latin typeface="Calibri" pitchFamily="34" charset="0"/>
              </a:rPr>
              <a:t>Chilled glass slab</a:t>
            </a:r>
          </a:p>
          <a:p>
            <a:pPr>
              <a:lnSpc>
                <a:spcPct val="85000"/>
              </a:lnSpc>
              <a:buFont typeface="Wingdings" pitchFamily="2" charset="2"/>
              <a:buNone/>
              <a:defRPr/>
            </a:pPr>
            <a:r>
              <a:rPr lang="en-US" b="1" dirty="0" smtClean="0">
                <a:latin typeface="Calibri" pitchFamily="34" charset="0"/>
              </a:rPr>
              <a:t>and dispensing P.</a:t>
            </a:r>
          </a:p>
          <a:p>
            <a:pPr>
              <a:defRPr/>
            </a:pPr>
            <a:endParaRPr lang="en-US" dirty="0" smtClean="0"/>
          </a:p>
          <a:p>
            <a:pPr>
              <a:lnSpc>
                <a:spcPct val="85000"/>
              </a:lnSpc>
              <a:defRPr/>
            </a:pPr>
            <a:r>
              <a:rPr lang="en-US" b="1" dirty="0" smtClean="0">
                <a:latin typeface="Calibri" pitchFamily="34" charset="0"/>
              </a:rPr>
              <a:t>Dividing P portions</a:t>
            </a:r>
          </a:p>
          <a:p>
            <a:pPr>
              <a:lnSpc>
                <a:spcPct val="85000"/>
              </a:lnSpc>
              <a:buFont typeface="Wingdings" pitchFamily="2" charset="2"/>
              <a:buNone/>
              <a:defRPr/>
            </a:pPr>
            <a:r>
              <a:rPr lang="en-US" b="1" dirty="0" smtClean="0">
                <a:latin typeface="Calibri" pitchFamily="34" charset="0"/>
              </a:rPr>
              <a:t>and dispensing L.</a:t>
            </a:r>
          </a:p>
          <a:p>
            <a:pPr>
              <a:defRPr/>
            </a:pPr>
            <a:endParaRPr lang="en-US" dirty="0" smtClean="0"/>
          </a:p>
          <a:p>
            <a:pPr>
              <a:lnSpc>
                <a:spcPct val="85000"/>
              </a:lnSpc>
              <a:defRPr/>
            </a:pPr>
            <a:r>
              <a:rPr lang="en-US" b="1" dirty="0" smtClean="0">
                <a:latin typeface="Calibri" pitchFamily="34" charset="0"/>
              </a:rPr>
              <a:t>Incremental additions</a:t>
            </a:r>
          </a:p>
          <a:p>
            <a:pPr>
              <a:lnSpc>
                <a:spcPct val="85000"/>
              </a:lnSpc>
              <a:buFont typeface="Wingdings" pitchFamily="2" charset="2"/>
              <a:buNone/>
              <a:defRPr/>
            </a:pPr>
            <a:r>
              <a:rPr lang="en-US" b="1" dirty="0" smtClean="0">
                <a:latin typeface="Calibri" pitchFamily="34" charset="0"/>
              </a:rPr>
              <a:t>and stropping.</a:t>
            </a:r>
          </a:p>
          <a:p>
            <a:pPr>
              <a:defRPr/>
            </a:pPr>
            <a:endParaRPr lang="en-US" dirty="0"/>
          </a:p>
        </p:txBody>
      </p:sp>
      <p:grpSp>
        <p:nvGrpSpPr>
          <p:cNvPr id="2" name="Group 3"/>
          <p:cNvGrpSpPr>
            <a:grpSpLocks noGrp="1"/>
          </p:cNvGrpSpPr>
          <p:nvPr>
            <p:ph sz="half" idx="1"/>
          </p:nvPr>
        </p:nvGrpSpPr>
        <p:grpSpPr bwMode="auto">
          <a:xfrm>
            <a:off x="457200" y="1600200"/>
            <a:ext cx="4038600" cy="4530725"/>
            <a:chOff x="591" y="991"/>
            <a:chExt cx="2381" cy="3073"/>
          </a:xfrm>
        </p:grpSpPr>
        <p:sp>
          <p:nvSpPr>
            <p:cNvPr id="66565" name="Rectangle 4"/>
            <p:cNvSpPr>
              <a:spLocks noChangeArrowheads="1"/>
            </p:cNvSpPr>
            <p:nvPr/>
          </p:nvSpPr>
          <p:spPr bwMode="auto">
            <a:xfrm>
              <a:off x="591" y="991"/>
              <a:ext cx="2381" cy="3073"/>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pic>
          <p:nvPicPr>
            <p:cNvPr id="66566" name="Picture 5" descr="ZP-Mixing-Procedure-1"/>
            <p:cNvPicPr>
              <a:picLocks noChangeAspect="1" noChangeArrowheads="1"/>
            </p:cNvPicPr>
            <p:nvPr/>
          </p:nvPicPr>
          <p:blipFill>
            <a:blip r:embed="rId2"/>
            <a:srcRect/>
            <a:stretch>
              <a:fillRect/>
            </a:stretch>
          </p:blipFill>
          <p:spPr bwMode="auto">
            <a:xfrm>
              <a:off x="663" y="1063"/>
              <a:ext cx="2211" cy="1894"/>
            </a:xfrm>
            <a:prstGeom prst="rect">
              <a:avLst/>
            </a:prstGeom>
            <a:noFill/>
            <a:ln w="9525">
              <a:noFill/>
              <a:miter lim="800000"/>
              <a:headEnd/>
              <a:tailEnd/>
            </a:ln>
          </p:spPr>
        </p:pic>
        <p:pic>
          <p:nvPicPr>
            <p:cNvPr id="66567" name="Picture 6" descr="ZP-Mixing-Procedure-2"/>
            <p:cNvPicPr>
              <a:picLocks noChangeAspect="1" noChangeArrowheads="1"/>
            </p:cNvPicPr>
            <p:nvPr/>
          </p:nvPicPr>
          <p:blipFill>
            <a:blip r:embed="rId3"/>
            <a:srcRect/>
            <a:stretch>
              <a:fillRect/>
            </a:stretch>
          </p:blipFill>
          <p:spPr bwMode="auto">
            <a:xfrm>
              <a:off x="671" y="2997"/>
              <a:ext cx="2201" cy="99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838200"/>
            <a:ext cx="8229600" cy="4800600"/>
          </a:xfrm>
        </p:spPr>
        <p:txBody>
          <a:bodyPr/>
          <a:lstStyle/>
          <a:p>
            <a:pPr>
              <a:defRPr/>
            </a:pPr>
            <a:r>
              <a:rPr lang="en-US" dirty="0" smtClean="0">
                <a:solidFill>
                  <a:srgbClr val="FF0000"/>
                </a:solidFill>
              </a:rPr>
              <a:t>When using zinc phosphate </a:t>
            </a:r>
            <a:r>
              <a:rPr lang="en-US" dirty="0" err="1" smtClean="0">
                <a:solidFill>
                  <a:srgbClr val="FF0000"/>
                </a:solidFill>
              </a:rPr>
              <a:t>cement,dentin</a:t>
            </a:r>
            <a:r>
              <a:rPr lang="en-US" dirty="0" smtClean="0">
                <a:solidFill>
                  <a:srgbClr val="FF0000"/>
                </a:solidFill>
              </a:rPr>
              <a:t> is routinely protected with varnish or dentin sealer</a:t>
            </a:r>
          </a:p>
          <a:p>
            <a:pPr>
              <a:defRPr/>
            </a:pPr>
            <a:endParaRPr lang="en-US" dirty="0" smtClean="0">
              <a:solidFill>
                <a:srgbClr val="FFFF00"/>
              </a:solidFill>
            </a:endParaRPr>
          </a:p>
          <a:p>
            <a:pPr>
              <a:buFont typeface="Wingdings" pitchFamily="2" charset="2"/>
              <a:buNone/>
              <a:defRPr/>
            </a:pPr>
            <a:r>
              <a:rPr lang="en-US" sz="4000" b="1" i="1" dirty="0" smtClean="0">
                <a:solidFill>
                  <a:srgbClr val="FFC000"/>
                </a:solidFill>
              </a:rPr>
              <a:t>Advantages</a:t>
            </a:r>
          </a:p>
          <a:p>
            <a:pPr>
              <a:defRPr/>
            </a:pPr>
            <a:r>
              <a:rPr lang="en-US" dirty="0" smtClean="0"/>
              <a:t>Long record of clinical acceptability</a:t>
            </a:r>
          </a:p>
          <a:p>
            <a:pPr>
              <a:defRPr/>
            </a:pPr>
            <a:r>
              <a:rPr lang="en-US" dirty="0" smtClean="0"/>
              <a:t>High compressive strength</a:t>
            </a:r>
          </a:p>
          <a:p>
            <a:pPr>
              <a:buFont typeface="Wingdings" pitchFamily="2" charset="2"/>
              <a:buNone/>
              <a:defRPr/>
            </a:pPr>
            <a:endParaRPr lang="en-US" dirty="0" smtClean="0"/>
          </a:p>
          <a:p>
            <a:pPr>
              <a:defRPr/>
            </a:pPr>
            <a:endParaRPr lang="en-US" dirty="0" smtClean="0">
              <a:solidFill>
                <a:srgbClr val="FFFF00"/>
              </a:solidFill>
            </a:endParaRPr>
          </a:p>
          <a:p>
            <a:pPr>
              <a:defRPr/>
            </a:pP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equipments</a:t>
            </a:r>
            <a:endParaRPr lang="en-US" dirty="0"/>
          </a:p>
        </p:txBody>
      </p:sp>
      <p:sp>
        <p:nvSpPr>
          <p:cNvPr id="3" name="Content Placeholder 2"/>
          <p:cNvSpPr>
            <a:spLocks noGrp="1"/>
          </p:cNvSpPr>
          <p:nvPr>
            <p:ph idx="1"/>
          </p:nvPr>
        </p:nvSpPr>
        <p:spPr/>
        <p:txBody>
          <a:bodyPr/>
          <a:lstStyle/>
          <a:p>
            <a:r>
              <a:rPr lang="en-US" dirty="0" smtClean="0"/>
              <a:t>BASES AND DENTIN BONDING AGENTS</a:t>
            </a:r>
          </a:p>
          <a:p>
            <a:endParaRPr lang="en-US" dirty="0" smtClean="0"/>
          </a:p>
          <a:p>
            <a:r>
              <a:rPr lang="en-US" dirty="0" smtClean="0"/>
              <a:t>Function and purpose</a:t>
            </a:r>
          </a:p>
          <a:p>
            <a:r>
              <a:rPr lang="en-US" dirty="0" smtClean="0"/>
              <a:t>Placed in tooth after cavity preparation and just before placement of restorative material.</a:t>
            </a:r>
          </a:p>
          <a:p>
            <a:endParaRPr lang="en-US" dirty="0" smtClean="0"/>
          </a:p>
          <a:p>
            <a:r>
              <a:rPr lang="en-US" dirty="0" smtClean="0"/>
              <a:t>Function to reduce microscopic gap between surface of dentin and restorative material.</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lstStyle/>
          <a:p>
            <a:pPr>
              <a:buFont typeface="Wingdings" pitchFamily="2" charset="2"/>
              <a:buNone/>
              <a:defRPr/>
            </a:pPr>
            <a:endParaRPr lang="en-US" dirty="0" smtClean="0"/>
          </a:p>
          <a:p>
            <a:pPr>
              <a:buFont typeface="Wingdings" pitchFamily="2" charset="2"/>
              <a:buNone/>
              <a:defRPr/>
            </a:pPr>
            <a:r>
              <a:rPr lang="en-US" sz="3600" b="1" i="1" dirty="0" smtClean="0">
                <a:solidFill>
                  <a:srgbClr val="FFC000"/>
                </a:solidFill>
              </a:rPr>
              <a:t>Disadvantages</a:t>
            </a:r>
          </a:p>
          <a:p>
            <a:pPr>
              <a:defRPr/>
            </a:pPr>
            <a:r>
              <a:rPr lang="en-US" dirty="0" smtClean="0"/>
              <a:t>Low initial pH which may lead to post cementation sensitivity</a:t>
            </a:r>
          </a:p>
          <a:p>
            <a:pPr>
              <a:defRPr/>
            </a:pPr>
            <a:r>
              <a:rPr lang="en-US" dirty="0" smtClean="0"/>
              <a:t> Lack of an ability to bond chemically to tooth structure </a:t>
            </a:r>
          </a:p>
          <a:p>
            <a:pPr>
              <a:defRPr/>
            </a:pPr>
            <a:r>
              <a:rPr lang="en-US" dirty="0" smtClean="0"/>
              <a:t> Lack of an </a:t>
            </a:r>
            <a:r>
              <a:rPr lang="en-US" dirty="0" err="1" smtClean="0"/>
              <a:t>anticariogenic</a:t>
            </a:r>
            <a:r>
              <a:rPr lang="en-US" dirty="0" smtClean="0"/>
              <a:t> effect</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 MATERIALS</a:t>
            </a:r>
            <a:endParaRPr lang="en-US" dirty="0"/>
          </a:p>
        </p:txBody>
      </p:sp>
      <p:sp>
        <p:nvSpPr>
          <p:cNvPr id="3" name="Content Placeholder 2"/>
          <p:cNvSpPr>
            <a:spLocks noGrp="1"/>
          </p:cNvSpPr>
          <p:nvPr>
            <p:ph idx="1"/>
          </p:nvPr>
        </p:nvSpPr>
        <p:spPr/>
        <p:txBody>
          <a:bodyPr/>
          <a:lstStyle/>
          <a:p>
            <a:r>
              <a:rPr lang="en-US" dirty="0" smtClean="0"/>
              <a:t>ALGINATE impression material</a:t>
            </a:r>
          </a:p>
          <a:p>
            <a:endParaRPr lang="en-US" dirty="0" smtClean="0"/>
          </a:p>
          <a:p>
            <a:r>
              <a:rPr lang="en-US" dirty="0" smtClean="0"/>
              <a:t>Uses and characteristics</a:t>
            </a:r>
          </a:p>
          <a:p>
            <a:r>
              <a:rPr lang="en-US" dirty="0" smtClean="0"/>
              <a:t>Preliminary impressions for study casts (seldom used for final impressions)</a:t>
            </a:r>
          </a:p>
          <a:p>
            <a:endParaRPr lang="en-US" dirty="0" smtClean="0"/>
          </a:p>
          <a:p>
            <a:r>
              <a:rPr lang="en-US" dirty="0" smtClean="0"/>
              <a:t>Irreversible hydrocolloid</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en-US" dirty="0" smtClean="0"/>
              <a:t>Types:</a:t>
            </a:r>
          </a:p>
          <a:p>
            <a:r>
              <a:rPr lang="en-US" dirty="0" smtClean="0"/>
              <a:t>Regular set – working time - 2 min; </a:t>
            </a:r>
          </a:p>
          <a:p>
            <a:pPr>
              <a:buNone/>
            </a:pPr>
            <a:r>
              <a:rPr lang="en-US" dirty="0" smtClean="0"/>
              <a:t>                          setting time  -  41/2 minutes</a:t>
            </a:r>
          </a:p>
          <a:p>
            <a:r>
              <a:rPr lang="en-US" dirty="0" smtClean="0"/>
              <a:t>Fast set – working time  - 1 min</a:t>
            </a:r>
          </a:p>
          <a:p>
            <a:r>
              <a:rPr lang="en-US" dirty="0" smtClean="0"/>
              <a:t>Set time – 1 to 2 min</a:t>
            </a:r>
          </a:p>
          <a:p>
            <a:pPr>
              <a:buNone/>
            </a:pPr>
            <a:r>
              <a:rPr lang="en-US" dirty="0" smtClean="0"/>
              <a:t> </a:t>
            </a:r>
          </a:p>
          <a:p>
            <a:pPr>
              <a:buNone/>
            </a:pPr>
            <a:r>
              <a:rPr lang="en-US" dirty="0" smtClean="0"/>
              <a:t>Setting time is reduced by warmer water.</a:t>
            </a:r>
          </a:p>
          <a:p>
            <a:pPr>
              <a:buNone/>
            </a:pPr>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10000"/>
          </a:bodyPr>
          <a:lstStyle/>
          <a:p>
            <a:pPr>
              <a:buNone/>
            </a:pPr>
            <a:r>
              <a:rPr lang="en-US" dirty="0" smtClean="0"/>
              <a:t>Preparation:</a:t>
            </a:r>
          </a:p>
          <a:p>
            <a:r>
              <a:rPr lang="en-US" dirty="0" smtClean="0"/>
              <a:t>Measure water and place in rubber mixing bowl</a:t>
            </a:r>
          </a:p>
          <a:p>
            <a:endParaRPr lang="en-US" dirty="0" smtClean="0"/>
          </a:p>
          <a:p>
            <a:r>
              <a:rPr lang="en-US" dirty="0" smtClean="0"/>
              <a:t>Tumble alginate container</a:t>
            </a:r>
          </a:p>
          <a:p>
            <a:endParaRPr lang="en-US" dirty="0" smtClean="0"/>
          </a:p>
          <a:p>
            <a:r>
              <a:rPr lang="en-US" dirty="0" smtClean="0"/>
              <a:t>Measure powder and add to water</a:t>
            </a:r>
          </a:p>
          <a:p>
            <a:endParaRPr lang="en-US" dirty="0" smtClean="0"/>
          </a:p>
          <a:p>
            <a:r>
              <a:rPr lang="en-US" dirty="0" smtClean="0"/>
              <a:t>Stir in middle of bowl; then </a:t>
            </a:r>
            <a:r>
              <a:rPr lang="en-US" dirty="0" err="1" smtClean="0"/>
              <a:t>spatulate</a:t>
            </a:r>
            <a:r>
              <a:rPr lang="en-US" dirty="0" smtClean="0"/>
              <a:t> against sides of bowl.</a:t>
            </a:r>
          </a:p>
          <a:p>
            <a:endParaRPr lang="en-US" dirty="0" smtClean="0"/>
          </a:p>
          <a:p>
            <a:r>
              <a:rPr lang="en-US" dirty="0" smtClean="0"/>
              <a:t>Mix must have a smooth, creamy texture</a:t>
            </a:r>
          </a:p>
          <a:p>
            <a:endParaRPr lang="en-US" dirty="0" smtClean="0"/>
          </a:p>
          <a:p>
            <a:r>
              <a:rPr lang="en-US" dirty="0" smtClean="0"/>
              <a:t>Complete mix within 60 sec</a:t>
            </a:r>
          </a:p>
          <a:p>
            <a:endParaRPr lang="en-US" dirty="0" smtClean="0"/>
          </a:p>
          <a:p>
            <a:r>
              <a:rPr lang="en-US" dirty="0" smtClean="0"/>
              <a:t>Place mix into impression tray.</a:t>
            </a:r>
          </a:p>
          <a:p>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Vinyl </a:t>
            </a:r>
            <a:r>
              <a:rPr lang="en-US" dirty="0" err="1" smtClean="0"/>
              <a:t>polysiloxane</a:t>
            </a:r>
            <a:r>
              <a:rPr lang="en-US" dirty="0" smtClean="0"/>
              <a:t> impression material</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err="1" smtClean="0"/>
              <a:t>Reprosil</a:t>
            </a:r>
            <a:r>
              <a:rPr lang="en-US" dirty="0" smtClean="0"/>
              <a:t> </a:t>
            </a:r>
          </a:p>
          <a:p>
            <a:pPr>
              <a:buNone/>
            </a:pPr>
            <a:endParaRPr lang="en-US" dirty="0" smtClean="0"/>
          </a:p>
          <a:p>
            <a:pPr>
              <a:buNone/>
            </a:pPr>
            <a:r>
              <a:rPr lang="en-US" dirty="0" smtClean="0"/>
              <a:t>Uses and characteristics</a:t>
            </a:r>
          </a:p>
          <a:p>
            <a:r>
              <a:rPr lang="en-US" dirty="0" smtClean="0"/>
              <a:t>Extremely accurate impression material</a:t>
            </a:r>
          </a:p>
          <a:p>
            <a:r>
              <a:rPr lang="en-US" dirty="0" smtClean="0"/>
              <a:t>Crown and bridge impressions</a:t>
            </a:r>
          </a:p>
          <a:p>
            <a:r>
              <a:rPr lang="en-US" dirty="0" smtClean="0"/>
              <a:t>Precise duplication of models (diagnostic casts) in the dental laboratory.</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r>
              <a:rPr lang="en-US" dirty="0" smtClean="0"/>
              <a:t>Four types:</a:t>
            </a:r>
          </a:p>
          <a:p>
            <a:endParaRPr lang="en-US" dirty="0" smtClean="0"/>
          </a:p>
          <a:p>
            <a:r>
              <a:rPr lang="en-US" dirty="0" smtClean="0"/>
              <a:t>Light body(low viscosity): used in syringe or tray</a:t>
            </a:r>
          </a:p>
          <a:p>
            <a:endParaRPr lang="en-US" dirty="0" smtClean="0"/>
          </a:p>
          <a:p>
            <a:r>
              <a:rPr lang="en-US" dirty="0" smtClean="0"/>
              <a:t>Medium body: used in syringe or tray</a:t>
            </a:r>
          </a:p>
          <a:p>
            <a:endParaRPr lang="en-US" dirty="0" smtClean="0"/>
          </a:p>
          <a:p>
            <a:r>
              <a:rPr lang="en-US" dirty="0" smtClean="0"/>
              <a:t>Heavy body (high viscosity): used in tray</a:t>
            </a:r>
          </a:p>
          <a:p>
            <a:endParaRPr lang="en-US" dirty="0" smtClean="0"/>
          </a:p>
          <a:p>
            <a:r>
              <a:rPr lang="en-US" dirty="0" smtClean="0"/>
              <a:t>Putty – used in tray</a:t>
            </a:r>
          </a:p>
          <a:p>
            <a:endParaRPr lang="en-US" dirty="0" smtClean="0"/>
          </a:p>
          <a:p>
            <a:r>
              <a:rPr lang="en-US" dirty="0" smtClean="0"/>
              <a:t>Supplied as: the base and catalyst paste come in equal sized tubes.</a:t>
            </a:r>
          </a:p>
          <a:p>
            <a:r>
              <a:rPr lang="en-US" dirty="0" smtClean="0"/>
              <a:t>Putty jars: two equal sized plastic jars- one containing the base and </a:t>
            </a:r>
            <a:r>
              <a:rPr lang="en-US" smtClean="0"/>
              <a:t>other catalyst.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r>
              <a:rPr lang="en-US" dirty="0" smtClean="0"/>
              <a:t>Preparation </a:t>
            </a:r>
          </a:p>
          <a:p>
            <a:r>
              <a:rPr lang="en-US" dirty="0" smtClean="0"/>
              <a:t>Dispense equal lengths(4”) of materials from each tube on to a parchment pad.</a:t>
            </a:r>
          </a:p>
          <a:p>
            <a:endParaRPr lang="en-US" dirty="0" smtClean="0"/>
          </a:p>
          <a:p>
            <a:r>
              <a:rPr lang="en-US" dirty="0" smtClean="0"/>
              <a:t>Dispense in middle of pad close together, but not touching</a:t>
            </a:r>
          </a:p>
          <a:p>
            <a:endParaRPr lang="en-US" dirty="0" smtClean="0"/>
          </a:p>
          <a:p>
            <a:r>
              <a:rPr lang="en-US" dirty="0" smtClean="0"/>
              <a:t>Use two tongue blades to incorporate the two materials.</a:t>
            </a:r>
          </a:p>
          <a:p>
            <a:pPr>
              <a:buNone/>
            </a:pPr>
            <a:endParaRPr lang="en-US" dirty="0" smtClean="0"/>
          </a:p>
          <a:p>
            <a:r>
              <a:rPr lang="en-US" dirty="0" smtClean="0"/>
              <a:t>Use first tongue blade to begin the mix, at 30 sec, turn the mix with second tongue blade and complete the mix.</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r>
              <a:rPr lang="en-US" dirty="0" smtClean="0"/>
              <a:t>Mix must be complete within 60 sec.</a:t>
            </a:r>
          </a:p>
          <a:p>
            <a:endParaRPr lang="en-US" dirty="0" smtClean="0"/>
          </a:p>
          <a:p>
            <a:r>
              <a:rPr lang="en-US" dirty="0" smtClean="0"/>
              <a:t>Mix must be uniform in color, no streaks.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resin materials</a:t>
            </a:r>
            <a:endParaRPr lang="en-US" dirty="0"/>
          </a:p>
        </p:txBody>
      </p:sp>
      <p:sp>
        <p:nvSpPr>
          <p:cNvPr id="3" name="Content Placeholder 2"/>
          <p:cNvSpPr>
            <a:spLocks noGrp="1"/>
          </p:cNvSpPr>
          <p:nvPr>
            <p:ph idx="1"/>
          </p:nvPr>
        </p:nvSpPr>
        <p:spPr/>
        <p:txBody>
          <a:bodyPr/>
          <a:lstStyle/>
          <a:p>
            <a:r>
              <a:rPr lang="en-US" dirty="0" smtClean="0"/>
              <a:t>Acid etch- (37%  solution of phosphoric acid)</a:t>
            </a:r>
          </a:p>
          <a:p>
            <a:endParaRPr lang="en-US" dirty="0" smtClean="0"/>
          </a:p>
          <a:p>
            <a:r>
              <a:rPr lang="en-US" dirty="0" smtClean="0"/>
              <a:t>Purpose: increase bond between enamel and resin.</a:t>
            </a:r>
          </a:p>
          <a:p>
            <a:endParaRPr lang="en-US" dirty="0" smtClean="0"/>
          </a:p>
          <a:p>
            <a:r>
              <a:rPr lang="en-US" dirty="0" smtClean="0"/>
              <a:t>Provides added source of retention and marginal seal.</a:t>
            </a:r>
          </a:p>
          <a:p>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etching</a:t>
            </a:r>
            <a:endParaRPr lang="en-US" dirty="0"/>
          </a:p>
        </p:txBody>
      </p:sp>
      <p:sp>
        <p:nvSpPr>
          <p:cNvPr id="3" name="Content Placeholder 2"/>
          <p:cNvSpPr>
            <a:spLocks noGrp="1"/>
          </p:cNvSpPr>
          <p:nvPr>
            <p:ph idx="1"/>
          </p:nvPr>
        </p:nvSpPr>
        <p:spPr/>
        <p:txBody>
          <a:bodyPr/>
          <a:lstStyle/>
          <a:p>
            <a:r>
              <a:rPr lang="en-US" dirty="0" smtClean="0"/>
              <a:t>Acid used and its concentration: </a:t>
            </a:r>
          </a:p>
          <a:p>
            <a:r>
              <a:rPr lang="en-US" dirty="0" smtClean="0"/>
              <a:t>37%  concentration of phosphoric acid is preferred.</a:t>
            </a:r>
          </a:p>
          <a:p>
            <a:endParaRPr lang="en-US" dirty="0" smtClean="0"/>
          </a:p>
          <a:p>
            <a:r>
              <a:rPr lang="en-US" dirty="0" smtClean="0"/>
              <a:t>Etching time: originally the etching time was 60 sec. currently this has been reduced to 15 sec as it produces the same roughness as a 60 sec etching time.</a:t>
            </a:r>
          </a:p>
          <a:p>
            <a:endParaRPr lang="en-US" dirty="0" smtClean="0"/>
          </a:p>
          <a:p>
            <a:r>
              <a:rPr lang="en-US" dirty="0" smtClean="0"/>
              <a:t>Form of the acid: the acid may be available as a liquid or gel </a:t>
            </a:r>
            <a:r>
              <a:rPr lang="en-US" dirty="0" err="1" smtClean="0"/>
              <a:t>etchent</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smtClean="0"/>
              <a:t>Reduce </a:t>
            </a:r>
            <a:r>
              <a:rPr lang="en-US" dirty="0" err="1" smtClean="0"/>
              <a:t>microleakage</a:t>
            </a:r>
            <a:r>
              <a:rPr lang="en-US" dirty="0" smtClean="0"/>
              <a:t>.</a:t>
            </a:r>
          </a:p>
          <a:p>
            <a:endParaRPr lang="en-US" dirty="0" smtClean="0"/>
          </a:p>
          <a:p>
            <a:r>
              <a:rPr lang="en-US" dirty="0" smtClean="0"/>
              <a:t>Reduce </a:t>
            </a:r>
            <a:r>
              <a:rPr lang="en-US" dirty="0" err="1" smtClean="0"/>
              <a:t>senstivity</a:t>
            </a:r>
            <a:r>
              <a:rPr lang="en-US" dirty="0" smtClean="0"/>
              <a:t> of restoration.</a:t>
            </a:r>
          </a:p>
          <a:p>
            <a:endParaRPr lang="en-US" dirty="0" smtClean="0"/>
          </a:p>
          <a:p>
            <a:r>
              <a:rPr lang="en-US" dirty="0" smtClean="0"/>
              <a:t>Helps living tissue inside the tooth recovers from stress of preparation and restoration.</a:t>
            </a:r>
          </a:p>
          <a:p>
            <a:endParaRPr lang="en-US" dirty="0" smtClean="0"/>
          </a:p>
          <a:p>
            <a:r>
              <a:rPr lang="en-US" dirty="0" smtClean="0"/>
              <a:t>Reducing the microscopic gap can – </a:t>
            </a:r>
          </a:p>
          <a:p>
            <a:r>
              <a:rPr lang="en-US" dirty="0" smtClean="0"/>
              <a:t>Serve to bond or tie restoration to tooth chemically and micromechanically.</a:t>
            </a:r>
          </a:p>
          <a:p>
            <a:r>
              <a:rPr lang="en-US" dirty="0" smtClean="0"/>
              <a:t>Assist retention of restoration.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dirty="0" smtClean="0"/>
              <a:t>Liquid etchant are free flowing and cannot be confined to the area where they are applied.</a:t>
            </a:r>
          </a:p>
          <a:p>
            <a:endParaRPr lang="en-US" dirty="0" smtClean="0"/>
          </a:p>
          <a:p>
            <a:r>
              <a:rPr lang="en-US" dirty="0" smtClean="0"/>
              <a:t>Gel etchant have colloidal silica or polymer beads incorporated in them to make more viscous. They  can be localized to the area where they are applied.</a:t>
            </a:r>
          </a:p>
          <a:p>
            <a:endParaRPr lang="en-US" dirty="0" smtClean="0"/>
          </a:p>
          <a:p>
            <a:r>
              <a:rPr lang="en-US" dirty="0" smtClean="0"/>
              <a:t>Gel etchants are therefore preferred due to controlled placement.</a:t>
            </a:r>
          </a:p>
          <a:p>
            <a:endParaRPr lang="en-US" dirty="0" smtClean="0"/>
          </a:p>
          <a:p>
            <a:r>
              <a:rPr lang="en-US" dirty="0" smtClean="0"/>
              <a:t>Acid placement: it may be applied by means of syringe or brush. Syringe placement is  easy and precise.</a:t>
            </a:r>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r>
              <a:rPr lang="en-US" dirty="0" smtClean="0"/>
              <a:t>Mechanism of etching: Acid etching converts smooth enamel into a very irregular surface with high surface energy.</a:t>
            </a:r>
          </a:p>
          <a:p>
            <a:endParaRPr lang="en-US" dirty="0" smtClean="0"/>
          </a:p>
          <a:p>
            <a:r>
              <a:rPr lang="en-US" dirty="0" smtClean="0"/>
              <a:t>It removes 10 µm of surface enamel and creates a  </a:t>
            </a:r>
            <a:r>
              <a:rPr lang="en-US" dirty="0" err="1" smtClean="0"/>
              <a:t>microporous</a:t>
            </a:r>
            <a:r>
              <a:rPr lang="en-US" dirty="0" smtClean="0"/>
              <a:t> layer which is 5 to 50µ  deep.</a:t>
            </a:r>
          </a:p>
          <a:p>
            <a:endParaRPr lang="en-US" dirty="0" smtClean="0"/>
          </a:p>
          <a:p>
            <a:r>
              <a:rPr lang="en-US" dirty="0" smtClean="0"/>
              <a:t>Rinsing:</a:t>
            </a:r>
          </a:p>
          <a:p>
            <a:r>
              <a:rPr lang="en-US" dirty="0" smtClean="0"/>
              <a:t>After etching the enamel surface should be thoroughly rinsed with a continuous stream of water spray for 5 to 10 sec so that acid is completely washed off.</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r>
              <a:rPr lang="en-US" dirty="0" smtClean="0"/>
              <a:t>Drying: </a:t>
            </a:r>
          </a:p>
          <a:p>
            <a:r>
              <a:rPr lang="en-US" dirty="0" smtClean="0"/>
              <a:t>This should be followed by proper drying which will produce a frosty, white appearance.</a:t>
            </a:r>
          </a:p>
          <a:p>
            <a:endParaRPr lang="en-US" dirty="0" smtClean="0"/>
          </a:p>
          <a:p>
            <a:r>
              <a:rPr lang="en-US" dirty="0" smtClean="0"/>
              <a:t>Contamination of the etched and dried enamel surface by saliva, moisture or blood can prevent </a:t>
            </a:r>
            <a:r>
              <a:rPr lang="en-US" smtClean="0"/>
              <a:t>proper bonding.</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fontScale="90000"/>
          </a:bodyPr>
          <a:lstStyle/>
          <a:p>
            <a:r>
              <a:rPr lang="en-US" dirty="0" smtClean="0"/>
              <a:t>Enamel bonding agents</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Originally enamel bonding agents consisted of BISGMA or UDMA resin with a </a:t>
            </a:r>
            <a:r>
              <a:rPr lang="en-US" dirty="0" err="1" smtClean="0"/>
              <a:t>diluent</a:t>
            </a:r>
            <a:r>
              <a:rPr lang="en-US" dirty="0" smtClean="0"/>
              <a:t> TEGDMA to lower their viscosity.</a:t>
            </a:r>
          </a:p>
          <a:p>
            <a:endParaRPr lang="en-US" dirty="0" smtClean="0"/>
          </a:p>
          <a:p>
            <a:r>
              <a:rPr lang="en-US" dirty="0" smtClean="0"/>
              <a:t>These agents flow easily into the </a:t>
            </a:r>
            <a:r>
              <a:rPr lang="en-US" dirty="0" err="1" smtClean="0"/>
              <a:t>microporosities</a:t>
            </a:r>
            <a:r>
              <a:rPr lang="en-US" dirty="0" smtClean="0"/>
              <a:t> of enamel surface and when polymerized by light activation form resin tags which lock them into the enamel surface.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smtClean="0"/>
              <a:t>Mechanism of enamel bonding: </a:t>
            </a:r>
          </a:p>
          <a:p>
            <a:r>
              <a:rPr lang="en-US" dirty="0" smtClean="0"/>
              <a:t>Bonding to enamel is micromechanical in nature brought about by the formation of resin tags within the etched enamel.</a:t>
            </a:r>
          </a:p>
          <a:p>
            <a:endParaRPr lang="en-US" dirty="0" smtClean="0"/>
          </a:p>
          <a:p>
            <a:r>
              <a:rPr lang="en-US" dirty="0" smtClean="0"/>
              <a:t>Bond strength: </a:t>
            </a:r>
          </a:p>
          <a:p>
            <a:r>
              <a:rPr lang="en-US" dirty="0" smtClean="0"/>
              <a:t>The bond strength of composite  resins to etched enamel is 15 to 25 </a:t>
            </a:r>
            <a:r>
              <a:rPr lang="en-US" dirty="0" err="1" smtClean="0"/>
              <a:t>Mpa</a:t>
            </a:r>
            <a:r>
              <a:rPr lang="en-US" dirty="0" smtClean="0"/>
              <a:t>.</a:t>
            </a:r>
          </a:p>
          <a:p>
            <a:endParaRPr lang="en-US" dirty="0" smtClean="0"/>
          </a:p>
          <a:p>
            <a:r>
              <a:rPr lang="en-US" dirty="0" smtClean="0"/>
              <a:t>This is adequate to resist shrinkage stresses produced during the polymerization of composite resins.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RESTORATIVE RESINS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These are tooth colored material used in the restoration of natural teeth. They are of two types:</a:t>
            </a:r>
          </a:p>
          <a:p>
            <a:r>
              <a:rPr lang="en-US" dirty="0" smtClean="0"/>
              <a:t>Unfilled, </a:t>
            </a:r>
            <a:r>
              <a:rPr lang="en-US" dirty="0" err="1" smtClean="0"/>
              <a:t>eg</a:t>
            </a:r>
            <a:r>
              <a:rPr lang="en-US" dirty="0" smtClean="0"/>
              <a:t>. acrylic resins</a:t>
            </a:r>
          </a:p>
          <a:p>
            <a:r>
              <a:rPr lang="en-US" dirty="0" smtClean="0"/>
              <a:t>Filled, </a:t>
            </a:r>
            <a:r>
              <a:rPr lang="en-US" dirty="0" err="1" smtClean="0"/>
              <a:t>eg</a:t>
            </a:r>
            <a:r>
              <a:rPr lang="en-US" dirty="0" smtClean="0"/>
              <a:t>. composite resins</a:t>
            </a:r>
          </a:p>
          <a:p>
            <a:pPr>
              <a:buNone/>
            </a:pPr>
            <a:endParaRPr lang="en-US" dirty="0" smtClean="0"/>
          </a:p>
          <a:p>
            <a:pPr>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acrylic resins</a:t>
            </a:r>
            <a:endParaRPr lang="en-US" dirty="0"/>
          </a:p>
        </p:txBody>
      </p:sp>
      <p:sp>
        <p:nvSpPr>
          <p:cNvPr id="3" name="Content Placeholder 2"/>
          <p:cNvSpPr>
            <a:spLocks noGrp="1"/>
          </p:cNvSpPr>
          <p:nvPr>
            <p:ph idx="1"/>
          </p:nvPr>
        </p:nvSpPr>
        <p:spPr/>
        <p:txBody>
          <a:bodyPr/>
          <a:lstStyle/>
          <a:p>
            <a:r>
              <a:rPr lang="en-US" dirty="0" smtClean="0"/>
              <a:t>These were  first introduced, they created quite a stir, because of their superior esthetics. Slowly many restorations began to fail, through </a:t>
            </a:r>
            <a:r>
              <a:rPr lang="en-US" dirty="0" err="1" smtClean="0"/>
              <a:t>microleakage</a:t>
            </a:r>
            <a:r>
              <a:rPr lang="en-US" dirty="0" smtClean="0"/>
              <a:t> and staining.</a:t>
            </a:r>
          </a:p>
          <a:p>
            <a:endParaRPr lang="en-US" dirty="0" smtClean="0"/>
          </a:p>
          <a:p>
            <a:r>
              <a:rPr lang="en-US" dirty="0" smtClean="0"/>
              <a:t>The type I unfilled direct resins have been largely replaced by the composite resins.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resins</a:t>
            </a:r>
            <a:endParaRPr lang="en-US" dirty="0"/>
          </a:p>
        </p:txBody>
      </p:sp>
      <p:sp>
        <p:nvSpPr>
          <p:cNvPr id="3" name="Content Placeholder 2"/>
          <p:cNvSpPr>
            <a:spLocks noGrp="1"/>
          </p:cNvSpPr>
          <p:nvPr>
            <p:ph idx="1"/>
          </p:nvPr>
        </p:nvSpPr>
        <p:spPr/>
        <p:txBody>
          <a:bodyPr/>
          <a:lstStyle/>
          <a:p>
            <a:r>
              <a:rPr lang="en-US" dirty="0" smtClean="0"/>
              <a:t>It is a tooth colored restorative system developed in the late 1950’s and early 1960’s by </a:t>
            </a:r>
            <a:r>
              <a:rPr lang="en-US" dirty="0" err="1" smtClean="0"/>
              <a:t>bowen</a:t>
            </a:r>
            <a:r>
              <a:rPr lang="en-US" dirty="0" smtClean="0"/>
              <a:t>. It is basically a resin which has been strengthened by adding silica particles.</a:t>
            </a:r>
          </a:p>
          <a:p>
            <a:endParaRPr lang="en-US" dirty="0" smtClean="0"/>
          </a:p>
          <a:p>
            <a:r>
              <a:rPr lang="en-US" dirty="0" smtClean="0"/>
              <a:t>A composite is a system composed of a mixture of two or more macromolecules which are essentially insoluble in each other and differ in form.</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a:bodyPr>
          <a:lstStyle/>
          <a:p>
            <a:r>
              <a:rPr lang="en-US" dirty="0" smtClean="0"/>
              <a:t>The composite material properties are superior to those of its individual components, </a:t>
            </a:r>
            <a:r>
              <a:rPr lang="en-US" dirty="0" err="1" smtClean="0"/>
              <a:t>eg</a:t>
            </a:r>
            <a:r>
              <a:rPr lang="en-US" dirty="0" smtClean="0"/>
              <a:t>. Fiberglass has a resin matrix which is reinforced by glass fibers. The resulting composite is harder and stiffer than the resin matrix material, but less brittle than glass. Matrix is made of collagen, with </a:t>
            </a:r>
            <a:r>
              <a:rPr lang="en-US" dirty="0" err="1" smtClean="0"/>
              <a:t>hydroxyapatite</a:t>
            </a:r>
            <a:r>
              <a:rPr lang="en-US" dirty="0" smtClean="0"/>
              <a:t> crystals acting as fillers.</a:t>
            </a:r>
          </a:p>
          <a:p>
            <a:endParaRPr lang="en-US" dirty="0" smtClean="0"/>
          </a:p>
          <a:p>
            <a:r>
              <a:rPr lang="en-US" dirty="0" smtClean="0"/>
              <a:t>Uses: restoration of anterior and posterior teeth</a:t>
            </a:r>
          </a:p>
          <a:p>
            <a:r>
              <a:rPr lang="en-US" dirty="0" smtClean="0"/>
              <a:t>To veneer crowns and bridges</a:t>
            </a:r>
          </a:p>
          <a:p>
            <a:r>
              <a:rPr lang="en-US" dirty="0" smtClean="0"/>
              <a:t>To build up cores (post core)</a:t>
            </a:r>
          </a:p>
          <a:p>
            <a:r>
              <a:rPr lang="en-US" dirty="0" smtClean="0"/>
              <a:t>Cementation of orthodontic brackets and ceramic crowns, inlay, </a:t>
            </a:r>
            <a:r>
              <a:rPr lang="en-US" dirty="0" err="1" smtClean="0"/>
              <a:t>onlay</a:t>
            </a:r>
            <a:r>
              <a:rPr lang="en-US" dirty="0" smtClean="0"/>
              <a:t> and laminates.</a:t>
            </a:r>
          </a:p>
          <a:p>
            <a:r>
              <a:rPr lang="en-US" dirty="0" smtClean="0"/>
              <a:t>Pit and fissure sealant</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dirty="0" smtClean="0"/>
              <a:t>Types: based on curing mechanism </a:t>
            </a:r>
          </a:p>
          <a:p>
            <a:r>
              <a:rPr lang="en-US" dirty="0" smtClean="0"/>
              <a:t>Chemically activated</a:t>
            </a:r>
          </a:p>
          <a:p>
            <a:r>
              <a:rPr lang="en-US" dirty="0" smtClean="0"/>
              <a:t>Light activated</a:t>
            </a:r>
          </a:p>
          <a:p>
            <a:endParaRPr lang="en-US" dirty="0" smtClean="0"/>
          </a:p>
          <a:p>
            <a:r>
              <a:rPr lang="en-US" dirty="0" smtClean="0"/>
              <a:t>Based on mean particle size of the major filler</a:t>
            </a:r>
          </a:p>
          <a:p>
            <a:r>
              <a:rPr lang="en-US" dirty="0" smtClean="0"/>
              <a:t>Conventional   8-12 µm</a:t>
            </a:r>
          </a:p>
          <a:p>
            <a:r>
              <a:rPr lang="en-US" dirty="0" smtClean="0"/>
              <a:t>Small particle   1 - 5 µm</a:t>
            </a:r>
          </a:p>
          <a:p>
            <a:r>
              <a:rPr lang="en-US" dirty="0" err="1" smtClean="0"/>
              <a:t>Microfilled</a:t>
            </a:r>
            <a:r>
              <a:rPr lang="en-US" dirty="0" smtClean="0"/>
              <a:t> 0.04 – 0.4   µm</a:t>
            </a:r>
          </a:p>
          <a:p>
            <a:r>
              <a:rPr lang="en-US" dirty="0" smtClean="0"/>
              <a:t>Hybrid        0.6  - 1   µm</a:t>
            </a:r>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pPr algn="ctr"/>
            <a:r>
              <a:rPr lang="en-US" dirty="0" smtClean="0"/>
              <a:t>BASES</a:t>
            </a:r>
            <a:endParaRPr lang="en-US" dirty="0"/>
          </a:p>
        </p:txBody>
      </p:sp>
      <p:sp>
        <p:nvSpPr>
          <p:cNvPr id="3" name="Content Placeholder 2"/>
          <p:cNvSpPr>
            <a:spLocks noGrp="1"/>
          </p:cNvSpPr>
          <p:nvPr>
            <p:ph idx="1"/>
          </p:nvPr>
        </p:nvSpPr>
        <p:spPr>
          <a:xfrm>
            <a:off x="457200" y="1295400"/>
            <a:ext cx="8229600" cy="5029200"/>
          </a:xfrm>
        </p:spPr>
        <p:txBody>
          <a:bodyPr/>
          <a:lstStyle/>
          <a:p>
            <a:r>
              <a:rPr lang="en-US" sz="3600" dirty="0" smtClean="0"/>
              <a:t>GLASS IONOMER CEMENTS</a:t>
            </a:r>
          </a:p>
          <a:p>
            <a:endParaRPr lang="en-US" dirty="0" smtClean="0"/>
          </a:p>
          <a:p>
            <a:pPr>
              <a:defRPr/>
            </a:pPr>
            <a:r>
              <a:rPr lang="en-US" sz="2400" dirty="0" smtClean="0"/>
              <a:t>Glass </a:t>
            </a:r>
            <a:r>
              <a:rPr lang="en-US" sz="2400" dirty="0" err="1" smtClean="0"/>
              <a:t>ionomer</a:t>
            </a:r>
            <a:r>
              <a:rPr lang="en-US" sz="2400" dirty="0" smtClean="0"/>
              <a:t> cements are adhesive tooth colored </a:t>
            </a:r>
            <a:r>
              <a:rPr lang="en-US" sz="2400" dirty="0" err="1" smtClean="0"/>
              <a:t>anticariogenic</a:t>
            </a:r>
            <a:r>
              <a:rPr lang="en-US" sz="2400" dirty="0" smtClean="0"/>
              <a:t> restorative materials which were originally used for restorations of eroded areas. Now it is modified to allow its use in other areas.</a:t>
            </a:r>
          </a:p>
          <a:p>
            <a:pPr>
              <a:defRPr/>
            </a:pPr>
            <a:endParaRPr lang="en-US" sz="2400" dirty="0" smtClean="0"/>
          </a:p>
          <a:p>
            <a:pPr>
              <a:defRPr/>
            </a:pPr>
            <a:r>
              <a:rPr lang="en-US" sz="2400" dirty="0" smtClean="0"/>
              <a:t>Unlike other restorative materials, this cement requires minimal cavity </a:t>
            </a:r>
            <a:r>
              <a:rPr lang="en-US" sz="2400" dirty="0" err="1" smtClean="0"/>
              <a:t>prepartion</a:t>
            </a:r>
            <a:r>
              <a:rPr lang="en-US" sz="2400" dirty="0" smtClean="0"/>
              <a:t> as it bonds adhesively to tooth structure.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t>Based on the filler particle size and distribution</a:t>
            </a:r>
          </a:p>
          <a:p>
            <a:r>
              <a:rPr lang="en-US" dirty="0" err="1" smtClean="0"/>
              <a:t>Megafilled</a:t>
            </a:r>
            <a:r>
              <a:rPr lang="en-US" dirty="0" smtClean="0"/>
              <a:t> composite       very large fillers</a:t>
            </a:r>
          </a:p>
          <a:p>
            <a:r>
              <a:rPr lang="en-US" dirty="0" err="1" smtClean="0"/>
              <a:t>Macrofilled</a:t>
            </a:r>
            <a:r>
              <a:rPr lang="en-US" dirty="0" smtClean="0"/>
              <a:t> composites     10- 100  µm</a:t>
            </a:r>
          </a:p>
          <a:p>
            <a:r>
              <a:rPr lang="en-US" dirty="0" err="1" smtClean="0"/>
              <a:t>Midfilled</a:t>
            </a:r>
            <a:r>
              <a:rPr lang="en-US" dirty="0" smtClean="0"/>
              <a:t> composites          1- 10  µm</a:t>
            </a:r>
          </a:p>
          <a:p>
            <a:r>
              <a:rPr lang="en-US" dirty="0" err="1" smtClean="0"/>
              <a:t>Minifilled</a:t>
            </a:r>
            <a:r>
              <a:rPr lang="en-US" dirty="0" smtClean="0"/>
              <a:t> composites         0.1- 1  µm</a:t>
            </a:r>
          </a:p>
          <a:p>
            <a:r>
              <a:rPr lang="en-US" dirty="0" err="1" smtClean="0"/>
              <a:t>Microfilled</a:t>
            </a:r>
            <a:r>
              <a:rPr lang="en-US" dirty="0" smtClean="0"/>
              <a:t> composite        0.01 – 0.1 µm</a:t>
            </a:r>
          </a:p>
          <a:p>
            <a:r>
              <a:rPr lang="en-US" dirty="0" err="1" smtClean="0"/>
              <a:t>Nanofilled</a:t>
            </a:r>
            <a:r>
              <a:rPr lang="en-US" dirty="0" smtClean="0"/>
              <a:t> composite         0.005 – 0.01 µm</a:t>
            </a:r>
          </a:p>
          <a:p>
            <a:endParaRPr lang="en-US" dirty="0" smtClean="0"/>
          </a:p>
          <a:p>
            <a:r>
              <a:rPr lang="en-US" dirty="0" smtClean="0"/>
              <a:t>Based on the method of polymerization</a:t>
            </a:r>
          </a:p>
          <a:p>
            <a:r>
              <a:rPr lang="en-US" dirty="0" smtClean="0"/>
              <a:t>Self cured or chemically cured composite</a:t>
            </a:r>
          </a:p>
          <a:p>
            <a:r>
              <a:rPr lang="en-US" dirty="0" smtClean="0"/>
              <a:t>Light cured composite</a:t>
            </a:r>
          </a:p>
          <a:p>
            <a:r>
              <a:rPr lang="en-US" dirty="0" smtClean="0"/>
              <a:t>Dual cured composite</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Etch tooth</a:t>
            </a:r>
          </a:p>
          <a:p>
            <a:endParaRPr lang="en-US" dirty="0" smtClean="0"/>
          </a:p>
          <a:p>
            <a:r>
              <a:rPr lang="en-US" dirty="0" smtClean="0"/>
              <a:t>Apply bonding agent, light cure</a:t>
            </a:r>
          </a:p>
          <a:p>
            <a:endParaRPr lang="en-US" dirty="0" smtClean="0"/>
          </a:p>
          <a:p>
            <a:r>
              <a:rPr lang="en-US" dirty="0" smtClean="0"/>
              <a:t>Placement filling material and light cure(20-40sec).</a:t>
            </a:r>
          </a:p>
          <a:p>
            <a:endParaRPr lang="en-US" dirty="0" smtClean="0"/>
          </a:p>
          <a:p>
            <a:r>
              <a:rPr lang="en-US" dirty="0" smtClean="0"/>
              <a:t>Finish /polish the restoration.</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457200"/>
            <a:r>
              <a:rPr lang="en-US" sz="2800" b="1" dirty="0" smtClean="0">
                <a:solidFill>
                  <a:schemeClr val="accent6">
                    <a:lumMod val="60000"/>
                    <a:lumOff val="40000"/>
                  </a:schemeClr>
                </a:solidFill>
                <a:latin typeface="Century Schoolbook" pitchFamily="18" charset="0"/>
                <a:cs typeface="Times New Roman" pitchFamily="18" charset="0"/>
              </a:rPr>
              <a:t>Amalgam is one of the oldest of all materials used for restoring the carious lesion. It has been used more than any other materials in restorative dentistry. </a:t>
            </a:r>
          </a:p>
          <a:p>
            <a:pPr indent="457200"/>
            <a:r>
              <a:rPr lang="en-US" sz="2800" b="1" dirty="0" smtClean="0">
                <a:solidFill>
                  <a:schemeClr val="accent6">
                    <a:lumMod val="60000"/>
                    <a:lumOff val="40000"/>
                  </a:schemeClr>
                </a:solidFill>
                <a:latin typeface="Century Schoolbook" pitchFamily="18" charset="0"/>
                <a:cs typeface="Times New Roman" pitchFamily="18" charset="0"/>
              </a:rPr>
              <a:t>Thus on the basis of frequency of use, one might say that dental amalgam is the most important restorative material used by the dentist</a:t>
            </a:r>
            <a:r>
              <a:rPr lang="en-US" sz="2800" b="1" dirty="0" smtClean="0">
                <a:solidFill>
                  <a:schemeClr val="accent6">
                    <a:lumMod val="60000"/>
                    <a:lumOff val="40000"/>
                  </a:schemeClr>
                </a:solidFill>
                <a:latin typeface="Century Schoolbook" pitchFamily="18" charset="0"/>
              </a:rPr>
              <a:t> </a:t>
            </a:r>
          </a:p>
          <a:p>
            <a:endParaRPr lang="en-US" dirty="0"/>
          </a:p>
        </p:txBody>
      </p:sp>
      <p:sp>
        <p:nvSpPr>
          <p:cNvPr id="4" name="Text Box 3074"/>
          <p:cNvSpPr txBox="1">
            <a:spLocks noGrp="1" noChangeArrowheads="1"/>
          </p:cNvSpPr>
          <p:nvPr>
            <p:ph type="title"/>
          </p:nvPr>
        </p:nvSpPr>
        <p:spPr bwMode="auto">
          <a:xfrm>
            <a:off x="457200" y="704088"/>
            <a:ext cx="8229600" cy="661720"/>
          </a:xfrm>
          <a:prstGeom prst="rect">
            <a:avLst/>
          </a:prstGeom>
          <a:solidFill>
            <a:schemeClr val="hlink"/>
          </a:solidFill>
          <a:ln w="38100">
            <a:solidFill>
              <a:srgbClr val="CCFFFF"/>
            </a:solidFill>
            <a:miter lim="800000"/>
            <a:headEnd/>
            <a:tailEnd/>
          </a:ln>
          <a:effectLst/>
        </p:spPr>
        <p:txBody>
          <a:bodyPr>
            <a:spAutoFit/>
          </a:bodyPr>
          <a:lstStyle/>
          <a:p>
            <a:pPr algn="ctr">
              <a:spcBef>
                <a:spcPct val="50000"/>
              </a:spcBef>
              <a:defRPr/>
            </a:pPr>
            <a:r>
              <a:rPr lang="en-US" sz="4000" dirty="0" smtClean="0">
                <a:effectLst>
                  <a:outerShdw blurRad="38100" dist="38100" dir="2700000" algn="tl">
                    <a:srgbClr val="000000"/>
                  </a:outerShdw>
                </a:effectLst>
              </a:rPr>
              <a:t> Dental </a:t>
            </a:r>
            <a:r>
              <a:rPr lang="en-US" sz="4000" dirty="0">
                <a:effectLst>
                  <a:outerShdw blurRad="38100" dist="38100" dir="2700000" algn="tl">
                    <a:srgbClr val="000000"/>
                  </a:outerShdw>
                </a:effectLst>
              </a:rPr>
              <a:t>Amalgam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indent="457200" algn="just"/>
            <a:r>
              <a:rPr lang="en-US" sz="2800" b="1" dirty="0" smtClean="0">
                <a:solidFill>
                  <a:srgbClr val="FF0000"/>
                </a:solidFill>
                <a:latin typeface="Bookman Old Style" pitchFamily="18" charset="0"/>
                <a:cs typeface="Times New Roman" pitchFamily="18" charset="0"/>
              </a:rPr>
              <a:t>Amalgam technically means an alloy of mercury with any other metal</a:t>
            </a:r>
          </a:p>
          <a:p>
            <a:pPr indent="457200" algn="just"/>
            <a:endParaRPr lang="en-US" sz="2800" dirty="0" smtClean="0">
              <a:solidFill>
                <a:srgbClr val="FFFF00"/>
              </a:solidFill>
            </a:endParaRPr>
          </a:p>
          <a:p>
            <a:pPr indent="457200" algn="just"/>
            <a:r>
              <a:rPr lang="en-US" sz="2800" dirty="0" smtClean="0">
                <a:solidFill>
                  <a:srgbClr val="FFC000"/>
                </a:solidFill>
                <a:latin typeface="Bookman Old Style" pitchFamily="18" charset="0"/>
                <a:cs typeface="Times New Roman" pitchFamily="18" charset="0"/>
              </a:rPr>
              <a:t>Dental amalgam is an alloy made by mixing mercury with a silver tin alloy. </a:t>
            </a:r>
          </a:p>
          <a:p>
            <a:pPr indent="457200" algn="just"/>
            <a:endParaRPr lang="en-US" sz="2800" dirty="0" smtClean="0">
              <a:solidFill>
                <a:srgbClr val="FFC000"/>
              </a:solidFill>
              <a:latin typeface="Bookman Old Style" pitchFamily="18" charset="0"/>
              <a:cs typeface="Times New Roman" pitchFamily="18" charset="0"/>
            </a:endParaRPr>
          </a:p>
          <a:p>
            <a:pPr indent="457200" algn="just"/>
            <a:r>
              <a:rPr lang="en-US" sz="2800" dirty="0" smtClean="0">
                <a:solidFill>
                  <a:srgbClr val="00B0F0"/>
                </a:solidFill>
                <a:latin typeface="Bookman Old Style" pitchFamily="18" charset="0"/>
                <a:cs typeface="Times New Roman" pitchFamily="18" charset="0"/>
              </a:rPr>
              <a:t>Dental amalgam alloy is a silver tin alloy to which varying amount of copper and small amount of zinc has been added.</a:t>
            </a:r>
            <a:endParaRPr lang="en-US" sz="2800" dirty="0" smtClean="0">
              <a:solidFill>
                <a:srgbClr val="00B0F0"/>
              </a:solidFill>
            </a:endParaRPr>
          </a:p>
          <a:p>
            <a:pPr indent="457200" algn="just"/>
            <a:endParaRPr lang="en-US" sz="2800" dirty="0" smtClean="0">
              <a:latin typeface="Bookman Old Style"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indent="457200" algn="just"/>
            <a:r>
              <a:rPr lang="en-US" sz="2800" dirty="0" smtClean="0">
                <a:solidFill>
                  <a:srgbClr val="FF0000"/>
                </a:solidFill>
                <a:latin typeface="Bookman Old Style" pitchFamily="18" charset="0"/>
                <a:cs typeface="Times New Roman" pitchFamily="18" charset="0"/>
              </a:rPr>
              <a:t>According to </a:t>
            </a:r>
            <a:r>
              <a:rPr lang="en-US" sz="2800" b="1" dirty="0" smtClean="0">
                <a:solidFill>
                  <a:srgbClr val="FF0000"/>
                </a:solidFill>
                <a:latin typeface="Bookman Old Style" pitchFamily="18" charset="0"/>
                <a:cs typeface="Times New Roman" pitchFamily="18" charset="0"/>
              </a:rPr>
              <a:t>Skinner’s</a:t>
            </a:r>
            <a:r>
              <a:rPr lang="en-US" sz="2800" dirty="0" smtClean="0">
                <a:solidFill>
                  <a:srgbClr val="FF0000"/>
                </a:solidFill>
                <a:latin typeface="Bookman Old Style" pitchFamily="18" charset="0"/>
                <a:cs typeface="Times New Roman" pitchFamily="18" charset="0"/>
              </a:rPr>
              <a:t>, amalgam is a special type of alloy in which one of its constituent is mercury. </a:t>
            </a:r>
            <a:endParaRPr lang="en-US" sz="2800" dirty="0" smtClean="0">
              <a:solidFill>
                <a:srgbClr val="FF0000"/>
              </a:solidFill>
            </a:endParaRPr>
          </a:p>
          <a:p>
            <a:pPr>
              <a:buNone/>
            </a:pPr>
            <a:endParaRPr lang="en-US" sz="2800" b="1" dirty="0" smtClean="0"/>
          </a:p>
          <a:p>
            <a:r>
              <a:rPr lang="en-US" sz="2800" b="1" dirty="0" smtClean="0"/>
              <a:t>According to </a:t>
            </a:r>
            <a:r>
              <a:rPr lang="en-US" sz="2800" b="1" dirty="0" err="1" smtClean="0"/>
              <a:t>Sturdevant</a:t>
            </a:r>
            <a:r>
              <a:rPr lang="en-US" sz="2800" b="1" dirty="0" smtClean="0"/>
              <a:t>, dental              amalgam is an alloy made by mixing mercury with a silver-tin dental amalgam alloy (Ag-</a:t>
            </a:r>
            <a:r>
              <a:rPr lang="en-US" sz="2800" b="1" dirty="0" err="1" smtClean="0"/>
              <a:t>Sn</a:t>
            </a:r>
            <a:r>
              <a:rPr lang="en-US" sz="2800" b="1" dirty="0" smtClean="0"/>
              <a:t>).</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4648200" cy="646331"/>
          </a:xfrm>
          <a:prstGeom prst="rect">
            <a:avLst/>
          </a:prstGeom>
          <a:noFill/>
        </p:spPr>
        <p:txBody>
          <a:bodyPr wrap="square" rtlCol="0">
            <a:spAutoFit/>
          </a:bodyPr>
          <a:lstStyle/>
          <a:p>
            <a:r>
              <a:rPr lang="en-US" sz="3600" dirty="0" smtClean="0">
                <a:solidFill>
                  <a:srgbClr val="FF0000"/>
                </a:solidFill>
                <a:latin typeface="Algerian" pitchFamily="82" charset="0"/>
              </a:rPr>
              <a:t>Why Amalgam?</a:t>
            </a:r>
            <a:endParaRPr lang="en-US" sz="3600" dirty="0">
              <a:solidFill>
                <a:srgbClr val="FF0000"/>
              </a:solidFill>
              <a:latin typeface="Algerian" pitchFamily="82" charset="0"/>
            </a:endParaRPr>
          </a:p>
        </p:txBody>
      </p:sp>
      <p:sp>
        <p:nvSpPr>
          <p:cNvPr id="3" name="TextBox 2"/>
          <p:cNvSpPr txBox="1"/>
          <p:nvPr/>
        </p:nvSpPr>
        <p:spPr>
          <a:xfrm>
            <a:off x="381000" y="1371600"/>
            <a:ext cx="6858000" cy="369332"/>
          </a:xfrm>
          <a:prstGeom prst="rect">
            <a:avLst/>
          </a:prstGeom>
          <a:noFill/>
        </p:spPr>
        <p:txBody>
          <a:bodyPr wrap="square" rtlCol="0">
            <a:spAutoFit/>
          </a:bodyPr>
          <a:lstStyle/>
          <a:p>
            <a:endParaRPr lang="en-US" dirty="0"/>
          </a:p>
        </p:txBody>
      </p:sp>
      <p:sp>
        <p:nvSpPr>
          <p:cNvPr id="4" name="Rectangle 3"/>
          <p:cNvSpPr txBox="1">
            <a:spLocks noChangeArrowheads="1"/>
          </p:cNvSpPr>
          <p:nvPr/>
        </p:nvSpPr>
        <p:spPr>
          <a:xfrm>
            <a:off x="152400" y="990600"/>
            <a:ext cx="8305800" cy="5105400"/>
          </a:xfrm>
          <a:prstGeom prst="rect">
            <a:avLst/>
          </a:prstGeom>
        </p:spPr>
        <p:txBody>
          <a:bodyPr>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r>
              <a:rPr lang="en-US" sz="2000" b="1" dirty="0" smtClean="0">
                <a:solidFill>
                  <a:srgbClr val="FF0000"/>
                </a:solidFill>
                <a:latin typeface="Century Schoolbook" pitchFamily="18" charset="0"/>
              </a:rPr>
              <a:t>     </a:t>
            </a: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Inexpensive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Easy to insert</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Not overly technique sensitive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Maintain anatomic form</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Have adequate resistance</a:t>
            </a:r>
          </a:p>
          <a:p>
            <a:pPr marL="411480" marR="0" lvl="0" indent="-342900" algn="l" defTabSz="914400" rtl="0" eaLnBrk="1" fontAlgn="auto" latinLnBrk="0" hangingPunct="1">
              <a:lnSpc>
                <a:spcPct val="100000"/>
              </a:lnSpc>
              <a:spcBef>
                <a:spcPts val="700"/>
              </a:spcBef>
              <a:spcAft>
                <a:spcPts val="0"/>
              </a:spcAft>
              <a:buClr>
                <a:schemeClr val="tx2"/>
              </a:buClr>
              <a:buSzPct val="95000"/>
              <a:buFontTx/>
              <a:buNone/>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     to fracture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Arial" pitchFamily="34" charset="0"/>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Prevent marginal leakage after a</a:t>
            </a:r>
          </a:p>
          <a:p>
            <a:pPr marL="411480" marR="0" lvl="0" indent="-342900" algn="l" defTabSz="914400" rtl="0" eaLnBrk="1" fontAlgn="auto" latinLnBrk="0" hangingPunct="1">
              <a:lnSpc>
                <a:spcPct val="100000"/>
              </a:lnSpc>
              <a:spcBef>
                <a:spcPts val="700"/>
              </a:spcBef>
              <a:spcAft>
                <a:spcPts val="0"/>
              </a:spcAft>
              <a:buClr>
                <a:schemeClr val="tx2"/>
              </a:buClr>
              <a:buSzPct val="95000"/>
              <a:buFontTx/>
              <a:buNone/>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      Period  of time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Ease of use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Proven track record</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Tx/>
              <a:buNone/>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&gt;100 years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Familiarity</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Have a long service life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000" b="1" i="0" u="none" strike="noStrike" kern="1200" cap="none" spc="0" normalizeH="0" baseline="0" noProof="0" dirty="0" smtClean="0">
                <a:ln>
                  <a:noFill/>
                </a:ln>
                <a:solidFill>
                  <a:srgbClr val="FF0000"/>
                </a:solidFill>
                <a:effectLst/>
                <a:uLnTx/>
                <a:uFillTx/>
                <a:latin typeface="Century Schoolbook" pitchFamily="18" charset="0"/>
              </a:rPr>
              <a:t>Resin-free</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r>
              <a:rPr lang="en-US" sz="2000" b="1" dirty="0">
                <a:solidFill>
                  <a:srgbClr val="FF0000"/>
                </a:solidFill>
                <a:latin typeface="Century Schoolbook" pitchFamily="18" charset="0"/>
              </a:rPr>
              <a:t> </a:t>
            </a:r>
            <a:r>
              <a:rPr lang="en-US" sz="2000" b="1" dirty="0" smtClean="0">
                <a:solidFill>
                  <a:srgbClr val="FF0000"/>
                </a:solidFill>
                <a:latin typeface="Century Schoolbook" pitchFamily="18" charset="0"/>
              </a:rPr>
              <a:t>            </a:t>
            </a:r>
            <a:r>
              <a:rPr kumimoji="0" lang="en-US" sz="2000" b="1" i="0" u="none" strike="noStrike" kern="1200" cap="none" spc="0" normalizeH="0" noProof="0" dirty="0" smtClean="0">
                <a:ln>
                  <a:noFill/>
                </a:ln>
                <a:solidFill>
                  <a:srgbClr val="FF0000"/>
                </a:solidFill>
                <a:effectLst/>
                <a:uLnTx/>
                <a:uFillTx/>
                <a:latin typeface="Century Schoolbook" pitchFamily="18" charset="0"/>
              </a:rPr>
              <a:t>  </a:t>
            </a:r>
            <a:endParaRPr kumimoji="0" lang="en-US" sz="2000" b="1" i="0" u="none" strike="noStrike" kern="1200" cap="none" spc="0" normalizeH="0" baseline="0" noProof="0" dirty="0" smtClean="0">
              <a:ln>
                <a:noFill/>
              </a:ln>
              <a:solidFill>
                <a:srgbClr val="FF0000"/>
              </a:solidFill>
              <a:effectLst/>
              <a:uLnTx/>
              <a:uFillTx/>
              <a:latin typeface="Century Schoolbook" pitchFamily="18" charset="0"/>
            </a:endParaRP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000" b="0" i="0" u="none" strike="noStrike" kern="1200" cap="none" spc="0" normalizeH="0" baseline="0" noProof="0" dirty="0" smtClean="0">
              <a:ln>
                <a:noFill/>
              </a:ln>
              <a:solidFill>
                <a:srgbClr val="FFFF00"/>
              </a:solidFill>
              <a:effectLst/>
              <a:uLnTx/>
              <a:uFillTx/>
              <a:latin typeface="Century Schoolbook" pitchFamily="18" charset="0"/>
            </a:endParaRPr>
          </a:p>
        </p:txBody>
      </p:sp>
      <p:pic>
        <p:nvPicPr>
          <p:cNvPr id="5" name="Picture 2057" descr="npo000014"/>
          <p:cNvPicPr>
            <a:picLocks noChangeAspect="1" noChangeArrowheads="1"/>
          </p:cNvPicPr>
          <p:nvPr/>
        </p:nvPicPr>
        <p:blipFill>
          <a:blip r:embed="rId2"/>
          <a:srcRect/>
          <a:stretch>
            <a:fillRect/>
          </a:stretch>
        </p:blipFill>
        <p:spPr bwMode="auto">
          <a:xfrm>
            <a:off x="5410200" y="838200"/>
            <a:ext cx="3733800" cy="3209758"/>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smtClean="0"/>
              <a:t>Physical characteristics of mercury:</a:t>
            </a:r>
          </a:p>
          <a:p>
            <a:endParaRPr lang="en-US" dirty="0" smtClean="0"/>
          </a:p>
          <a:p>
            <a:r>
              <a:rPr lang="en-US" dirty="0" smtClean="0"/>
              <a:t>Liquid at room temperature</a:t>
            </a:r>
          </a:p>
          <a:p>
            <a:endParaRPr lang="en-US" dirty="0" smtClean="0"/>
          </a:p>
          <a:p>
            <a:r>
              <a:rPr lang="en-US" dirty="0" smtClean="0"/>
              <a:t>Vaporizes with increased heat</a:t>
            </a:r>
          </a:p>
          <a:p>
            <a:endParaRPr lang="en-US" dirty="0" smtClean="0"/>
          </a:p>
          <a:p>
            <a:r>
              <a:rPr lang="en-US" dirty="0" smtClean="0"/>
              <a:t>Provides plasticity to amalgam restoration</a:t>
            </a:r>
          </a:p>
          <a:p>
            <a:endParaRPr lang="en-US" dirty="0" smtClean="0"/>
          </a:p>
          <a:p>
            <a:r>
              <a:rPr lang="en-US" dirty="0" smtClean="0"/>
              <a:t>Highly poisonous- symptoms are nausea, headache and vomiting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0" y="1"/>
            <a:ext cx="8991600" cy="6709529"/>
          </a:xfrm>
          <a:prstGeom prst="rect">
            <a:avLst/>
          </a:prstGeom>
          <a:noFill/>
          <a:ln w="9525">
            <a:noFill/>
            <a:miter lim="800000"/>
            <a:headEnd/>
            <a:tailEnd/>
          </a:ln>
        </p:spPr>
        <p:txBody>
          <a:bodyPr wrap="square" anchor="ctr">
            <a:spAutoFit/>
          </a:bodyPr>
          <a:lstStyle/>
          <a:p>
            <a:pPr algn="just">
              <a:tabLst>
                <a:tab pos="2571750" algn="l"/>
              </a:tabLst>
            </a:pPr>
            <a:r>
              <a:rPr lang="en-US" sz="3200" b="1" dirty="0">
                <a:solidFill>
                  <a:srgbClr val="FF0000"/>
                </a:solidFill>
                <a:latin typeface="Bookman Old Style" pitchFamily="18" charset="0"/>
                <a:cs typeface="Times New Roman" pitchFamily="18" charset="0"/>
              </a:rPr>
              <a:t>INDICATION FOR USE</a:t>
            </a:r>
            <a:r>
              <a:rPr lang="en-US" sz="3200" dirty="0">
                <a:solidFill>
                  <a:srgbClr val="FF0000"/>
                </a:solidFill>
                <a:latin typeface="Bookman Old Style" pitchFamily="18" charset="0"/>
                <a:cs typeface="Times New Roman" pitchFamily="18" charset="0"/>
              </a:rPr>
              <a:t> </a:t>
            </a:r>
            <a:r>
              <a:rPr lang="en-US" sz="3200" b="1" dirty="0">
                <a:solidFill>
                  <a:srgbClr val="FF0000"/>
                </a:solidFill>
                <a:latin typeface="Bookman Old Style" pitchFamily="18" charset="0"/>
                <a:cs typeface="Times New Roman" pitchFamily="18" charset="0"/>
              </a:rPr>
              <a:t>OF AMALGAM</a:t>
            </a:r>
            <a:r>
              <a:rPr lang="en-US" sz="3200" b="1" dirty="0">
                <a:latin typeface="Bookman Old Style" pitchFamily="18" charset="0"/>
                <a:cs typeface="Times New Roman" pitchFamily="18" charset="0"/>
              </a:rPr>
              <a:t>:</a:t>
            </a:r>
          </a:p>
          <a:p>
            <a:pPr algn="just">
              <a:tabLst>
                <a:tab pos="2571750" algn="l"/>
              </a:tabLst>
            </a:pPr>
            <a:endParaRPr lang="en-US" sz="2000" b="1" dirty="0">
              <a:latin typeface="Bookman Old Style" pitchFamily="18" charset="0"/>
            </a:endParaRPr>
          </a:p>
          <a:p>
            <a:pPr algn="just">
              <a:tabLst>
                <a:tab pos="2571750" algn="l"/>
              </a:tabLst>
            </a:pPr>
            <a:endParaRPr lang="en-US" dirty="0">
              <a:solidFill>
                <a:srgbClr val="FFFF00"/>
              </a:solidFill>
            </a:endParaRPr>
          </a:p>
          <a:p>
            <a:pPr algn="just">
              <a:buFontTx/>
              <a:buChar char="•"/>
              <a:tabLst>
                <a:tab pos="2571750" algn="l"/>
              </a:tabLst>
            </a:pPr>
            <a:r>
              <a:rPr lang="en-US" sz="2400" b="1" dirty="0">
                <a:solidFill>
                  <a:schemeClr val="accent6">
                    <a:lumMod val="50000"/>
                  </a:schemeClr>
                </a:solidFill>
                <a:latin typeface="Bookman Old Style" pitchFamily="18" charset="0"/>
                <a:cs typeface="Times New Roman" pitchFamily="18" charset="0"/>
              </a:rPr>
              <a:t>Pit and fissure caries</a:t>
            </a:r>
          </a:p>
          <a:p>
            <a:pPr algn="just">
              <a:buFontTx/>
              <a:buChar char="•"/>
              <a:tabLst>
                <a:tab pos="2571750" algn="l"/>
              </a:tabLst>
            </a:pPr>
            <a:endParaRPr lang="en-US" sz="2400" b="1" dirty="0">
              <a:solidFill>
                <a:schemeClr val="accent6">
                  <a:lumMod val="50000"/>
                </a:schemeClr>
              </a:solidFill>
            </a:endParaRPr>
          </a:p>
          <a:p>
            <a:pPr algn="just">
              <a:buFontTx/>
              <a:buChar char="•"/>
              <a:tabLst>
                <a:tab pos="2571750" algn="l"/>
              </a:tabLst>
            </a:pPr>
            <a:r>
              <a:rPr lang="en-US" sz="2400" b="1" dirty="0">
                <a:solidFill>
                  <a:schemeClr val="accent6">
                    <a:lumMod val="50000"/>
                  </a:schemeClr>
                </a:solidFill>
                <a:latin typeface="Bookman Old Style" pitchFamily="18" charset="0"/>
                <a:cs typeface="Times New Roman" pitchFamily="18" charset="0"/>
              </a:rPr>
              <a:t>In Class I, Class II, Class V, and Class III on distal of </a:t>
            </a:r>
            <a:r>
              <a:rPr lang="en-US" sz="2400" b="1" dirty="0" err="1">
                <a:solidFill>
                  <a:schemeClr val="accent6">
                    <a:lumMod val="50000"/>
                  </a:schemeClr>
                </a:solidFill>
                <a:latin typeface="Bookman Old Style" pitchFamily="18" charset="0"/>
                <a:cs typeface="Times New Roman" pitchFamily="18" charset="0"/>
              </a:rPr>
              <a:t>cuspids</a:t>
            </a:r>
            <a:r>
              <a:rPr lang="en-US" sz="2400" b="1" dirty="0">
                <a:solidFill>
                  <a:schemeClr val="accent6">
                    <a:lumMod val="50000"/>
                  </a:schemeClr>
                </a:solidFill>
                <a:latin typeface="Bookman Old Style" pitchFamily="18" charset="0"/>
                <a:cs typeface="Times New Roman" pitchFamily="18" charset="0"/>
              </a:rPr>
              <a:t> </a:t>
            </a:r>
          </a:p>
          <a:p>
            <a:pPr algn="just">
              <a:buFontTx/>
              <a:buChar char="•"/>
              <a:tabLst>
                <a:tab pos="2571750" algn="l"/>
              </a:tabLst>
            </a:pPr>
            <a:endParaRPr lang="en-US" sz="2400" b="1" dirty="0">
              <a:solidFill>
                <a:schemeClr val="accent6">
                  <a:lumMod val="50000"/>
                </a:schemeClr>
              </a:solidFill>
            </a:endParaRPr>
          </a:p>
          <a:p>
            <a:pPr algn="just">
              <a:buFontTx/>
              <a:buChar char="•"/>
              <a:tabLst>
                <a:tab pos="2571750" algn="l"/>
              </a:tabLst>
            </a:pPr>
            <a:r>
              <a:rPr lang="en-US" sz="2400" b="1" dirty="0" err="1">
                <a:solidFill>
                  <a:schemeClr val="accent6">
                    <a:lumMod val="50000"/>
                  </a:schemeClr>
                </a:solidFill>
                <a:latin typeface="Bookman Old Style" pitchFamily="18" charset="0"/>
                <a:cs typeface="Times New Roman" pitchFamily="18" charset="0"/>
              </a:rPr>
              <a:t>Cemental</a:t>
            </a:r>
            <a:r>
              <a:rPr lang="en-US" sz="2400" b="1" dirty="0">
                <a:solidFill>
                  <a:schemeClr val="accent6">
                    <a:lumMod val="50000"/>
                  </a:schemeClr>
                </a:solidFill>
                <a:latin typeface="Bookman Old Style" pitchFamily="18" charset="0"/>
                <a:cs typeface="Times New Roman" pitchFamily="18" charset="0"/>
              </a:rPr>
              <a:t> caries:    used as treatment restoration for root caries.</a:t>
            </a:r>
          </a:p>
          <a:p>
            <a:pPr algn="just">
              <a:buFontTx/>
              <a:buChar char="•"/>
              <a:tabLst>
                <a:tab pos="2571750" algn="l"/>
              </a:tabLst>
            </a:pPr>
            <a:endParaRPr lang="en-US" sz="2400" b="1" dirty="0">
              <a:solidFill>
                <a:schemeClr val="accent6">
                  <a:lumMod val="50000"/>
                </a:schemeClr>
              </a:solidFill>
            </a:endParaRPr>
          </a:p>
          <a:p>
            <a:pPr algn="just">
              <a:buFontTx/>
              <a:buChar char="•"/>
              <a:tabLst>
                <a:tab pos="2571750" algn="l"/>
              </a:tabLst>
            </a:pPr>
            <a:r>
              <a:rPr lang="en-US" sz="2400" b="1" dirty="0">
                <a:solidFill>
                  <a:schemeClr val="accent6">
                    <a:lumMod val="50000"/>
                  </a:schemeClr>
                </a:solidFill>
                <a:latin typeface="Bookman Old Style" pitchFamily="18" charset="0"/>
                <a:cs typeface="Times New Roman" pitchFamily="18" charset="0"/>
              </a:rPr>
              <a:t>Short life expectancy of tooth: </a:t>
            </a:r>
          </a:p>
          <a:p>
            <a:pPr algn="just">
              <a:buFontTx/>
              <a:buChar char="•"/>
              <a:tabLst>
                <a:tab pos="2571750" algn="l"/>
              </a:tabLst>
            </a:pPr>
            <a:endParaRPr lang="en-US" sz="2400" b="1" dirty="0">
              <a:solidFill>
                <a:schemeClr val="accent6">
                  <a:lumMod val="50000"/>
                </a:schemeClr>
              </a:solidFill>
            </a:endParaRPr>
          </a:p>
          <a:p>
            <a:pPr algn="just">
              <a:buFontTx/>
              <a:buChar char="•"/>
              <a:tabLst>
                <a:tab pos="2571750" algn="l"/>
              </a:tabLst>
            </a:pPr>
            <a:r>
              <a:rPr lang="en-US" sz="2400" b="1" dirty="0">
                <a:solidFill>
                  <a:schemeClr val="accent6">
                    <a:lumMod val="50000"/>
                  </a:schemeClr>
                </a:solidFill>
                <a:latin typeface="Bookman Old Style" pitchFamily="18" charset="0"/>
                <a:cs typeface="Times New Roman" pitchFamily="18" charset="0"/>
              </a:rPr>
              <a:t>Preventive procedure: Hyatt had recommended a preventive or prophylactic procedure, in which pits and fissures may be minimally prepared and restored with amalgam before visible attack by caries. He referred to this procedure as ""prophylactic </a:t>
            </a:r>
            <a:r>
              <a:rPr lang="en-US" sz="2400" b="1" dirty="0" err="1">
                <a:solidFill>
                  <a:schemeClr val="accent6">
                    <a:lumMod val="50000"/>
                  </a:schemeClr>
                </a:solidFill>
                <a:latin typeface="Bookman Old Style" pitchFamily="18" charset="0"/>
                <a:cs typeface="Times New Roman" pitchFamily="18" charset="0"/>
              </a:rPr>
              <a:t>odontomy</a:t>
            </a:r>
            <a:r>
              <a:rPr lang="en-US" b="1" dirty="0">
                <a:solidFill>
                  <a:schemeClr val="accent6">
                    <a:lumMod val="50000"/>
                  </a:schemeClr>
                </a:solidFill>
                <a:latin typeface="Bookman Old Style" pitchFamily="18" charset="0"/>
                <a:cs typeface="Times New Roman" pitchFamily="18" charset="0"/>
              </a:rPr>
              <a:t>""</a:t>
            </a:r>
            <a:endParaRPr lang="en-US" b="1" dirty="0">
              <a:solidFill>
                <a:schemeClr val="accent6">
                  <a:lumMod val="50000"/>
                </a:schemeClr>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0" y="152400"/>
            <a:ext cx="8991600" cy="5632311"/>
          </a:xfrm>
          <a:prstGeom prst="rect">
            <a:avLst/>
          </a:prstGeom>
          <a:noFill/>
          <a:ln w="9525">
            <a:noFill/>
            <a:miter lim="800000"/>
            <a:headEnd/>
            <a:tailEnd/>
          </a:ln>
        </p:spPr>
        <p:txBody>
          <a:bodyPr wrap="square" anchor="ctr">
            <a:spAutoFit/>
          </a:bodyPr>
          <a:lstStyle/>
          <a:p>
            <a:pPr algn="just">
              <a:buFontTx/>
              <a:buChar char="•"/>
            </a:pPr>
            <a:r>
              <a:rPr lang="en-US" sz="2400" b="1" dirty="0">
                <a:solidFill>
                  <a:schemeClr val="accent6">
                    <a:lumMod val="50000"/>
                  </a:schemeClr>
                </a:solidFill>
                <a:latin typeface="Bookman Old Style" pitchFamily="18" charset="0"/>
                <a:cs typeface="Times New Roman" pitchFamily="18" charset="0"/>
              </a:rPr>
              <a:t>Core build-up: </a:t>
            </a:r>
            <a:endParaRPr lang="en-US" sz="2400" b="1" dirty="0">
              <a:solidFill>
                <a:schemeClr val="accent6">
                  <a:lumMod val="50000"/>
                </a:schemeClr>
              </a:solidFill>
            </a:endParaRPr>
          </a:p>
          <a:p>
            <a:pPr algn="just"/>
            <a:endParaRPr lang="en-US" sz="2400" b="1" dirty="0">
              <a:solidFill>
                <a:schemeClr val="accent6">
                  <a:lumMod val="50000"/>
                </a:schemeClr>
              </a:solidFill>
            </a:endParaRPr>
          </a:p>
          <a:p>
            <a:pPr algn="just">
              <a:buFontTx/>
              <a:buChar char="•"/>
            </a:pPr>
            <a:r>
              <a:rPr lang="en-US" sz="2400" b="1" dirty="0" smtClean="0">
                <a:solidFill>
                  <a:schemeClr val="accent6">
                    <a:lumMod val="50000"/>
                  </a:schemeClr>
                </a:solidFill>
                <a:latin typeface="Bookman Old Style" pitchFamily="18" charset="0"/>
                <a:cs typeface="Times New Roman" pitchFamily="18" charset="0"/>
              </a:rPr>
              <a:t>Complex </a:t>
            </a:r>
            <a:r>
              <a:rPr lang="en-US" sz="2400" b="1" dirty="0">
                <a:solidFill>
                  <a:schemeClr val="accent6">
                    <a:lumMod val="50000"/>
                  </a:schemeClr>
                </a:solidFill>
                <a:latin typeface="Bookman Old Style" pitchFamily="18" charset="0"/>
                <a:cs typeface="Times New Roman" pitchFamily="18" charset="0"/>
              </a:rPr>
              <a:t>restoration:</a:t>
            </a:r>
          </a:p>
          <a:p>
            <a:pPr algn="just">
              <a:buFontTx/>
              <a:buChar char="•"/>
            </a:pPr>
            <a:endParaRPr lang="en-US" sz="2400" b="1" dirty="0">
              <a:solidFill>
                <a:schemeClr val="accent6">
                  <a:lumMod val="50000"/>
                </a:schemeClr>
              </a:solidFill>
            </a:endParaRPr>
          </a:p>
          <a:p>
            <a:pPr algn="just">
              <a:buFontTx/>
              <a:buChar char="•"/>
            </a:pPr>
            <a:r>
              <a:rPr lang="en-US" sz="2400" b="1" dirty="0">
                <a:solidFill>
                  <a:schemeClr val="accent6">
                    <a:lumMod val="50000"/>
                  </a:schemeClr>
                </a:solidFill>
                <a:latin typeface="Bookman Old Style" pitchFamily="18" charset="0"/>
                <a:cs typeface="Times New Roman" pitchFamily="18" charset="0"/>
              </a:rPr>
              <a:t>Control restoration: Amalgam can be used as control restoration in teeth which are either symptomatic preoperatively and are poor </a:t>
            </a:r>
            <a:r>
              <a:rPr lang="en-US" sz="2400" b="1" dirty="0" err="1">
                <a:solidFill>
                  <a:schemeClr val="accent6">
                    <a:lumMod val="50000"/>
                  </a:schemeClr>
                </a:solidFill>
                <a:latin typeface="Bookman Old Style" pitchFamily="18" charset="0"/>
                <a:cs typeface="Times New Roman" pitchFamily="18" charset="0"/>
              </a:rPr>
              <a:t>periodontally</a:t>
            </a:r>
            <a:r>
              <a:rPr lang="en-US" sz="2400" b="1" dirty="0">
                <a:solidFill>
                  <a:schemeClr val="accent6">
                    <a:lumMod val="50000"/>
                  </a:schemeClr>
                </a:solidFill>
                <a:latin typeface="Bookman Old Style" pitchFamily="18" charset="0"/>
                <a:cs typeface="Times New Roman" pitchFamily="18" charset="0"/>
              </a:rPr>
              <a:t>. These restoration help to (1) Isolate pulp from oral fluids, (2) Provide an anatomic contour against which gingival tissue may heal, (3) Facilitate control of caries and plaque.</a:t>
            </a:r>
          </a:p>
          <a:p>
            <a:pPr algn="just"/>
            <a:endParaRPr lang="en-US" sz="2400" b="1" dirty="0">
              <a:solidFill>
                <a:schemeClr val="accent6">
                  <a:lumMod val="50000"/>
                </a:schemeClr>
              </a:solidFill>
            </a:endParaRPr>
          </a:p>
          <a:p>
            <a:pPr algn="just">
              <a:buFontTx/>
              <a:buChar char="•"/>
            </a:pPr>
            <a:r>
              <a:rPr lang="en-US" sz="2400" b="1" dirty="0">
                <a:solidFill>
                  <a:schemeClr val="accent6">
                    <a:lumMod val="50000"/>
                  </a:schemeClr>
                </a:solidFill>
                <a:latin typeface="Bookman Old Style" pitchFamily="18" charset="0"/>
                <a:cs typeface="Times New Roman" pitchFamily="18" charset="0"/>
              </a:rPr>
              <a:t>Retrograde filling: </a:t>
            </a:r>
          </a:p>
          <a:p>
            <a:pPr algn="just"/>
            <a:endParaRPr lang="en-US" sz="2400" b="1" dirty="0">
              <a:solidFill>
                <a:schemeClr val="accent6">
                  <a:lumMod val="50000"/>
                </a:schemeClr>
              </a:solidFill>
            </a:endParaRPr>
          </a:p>
          <a:p>
            <a:pPr algn="just">
              <a:buFontTx/>
              <a:buChar char="•"/>
            </a:pPr>
            <a:r>
              <a:rPr lang="en-US" sz="2400" b="1" dirty="0">
                <a:solidFill>
                  <a:schemeClr val="accent6">
                    <a:lumMod val="50000"/>
                  </a:schemeClr>
                </a:solidFill>
                <a:latin typeface="Bookman Old Style" pitchFamily="18" charset="0"/>
                <a:cs typeface="Times New Roman" pitchFamily="18" charset="0"/>
              </a:rPr>
              <a:t>Economic: inexpensive </a:t>
            </a:r>
            <a:endParaRPr lang="en-US" sz="2400" b="1" dirty="0">
              <a:solidFill>
                <a:schemeClr val="accent6">
                  <a:lumMod val="50000"/>
                </a:schemeClr>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0" y="0"/>
            <a:ext cx="9144000" cy="5786438"/>
          </a:xfrm>
          <a:prstGeom prst="rect">
            <a:avLst/>
          </a:prstGeom>
          <a:noFill/>
          <a:ln w="9525">
            <a:noFill/>
            <a:miter lim="800000"/>
            <a:headEnd/>
            <a:tailEnd/>
          </a:ln>
        </p:spPr>
        <p:txBody>
          <a:bodyPr anchor="ctr">
            <a:spAutoFit/>
          </a:bodyPr>
          <a:lstStyle/>
          <a:p>
            <a:pPr>
              <a:tabLst>
                <a:tab pos="228600" algn="l"/>
              </a:tabLst>
            </a:pPr>
            <a:r>
              <a:rPr lang="en-US" sz="4000" dirty="0">
                <a:solidFill>
                  <a:srgbClr val="FF0000"/>
                </a:solidFill>
                <a:latin typeface="Bookman Old Style" pitchFamily="18" charset="0"/>
                <a:cs typeface="Times New Roman" pitchFamily="18" charset="0"/>
              </a:rPr>
              <a:t>Limitations of Dental Amalgam:</a:t>
            </a:r>
          </a:p>
          <a:p>
            <a:pPr>
              <a:tabLst>
                <a:tab pos="228600" algn="l"/>
              </a:tabLst>
            </a:pPr>
            <a:endParaRPr lang="en-US" b="1" dirty="0">
              <a:latin typeface="Bookman Old Style" pitchFamily="18" charset="0"/>
            </a:endParaRPr>
          </a:p>
          <a:p>
            <a:pPr>
              <a:tabLst>
                <a:tab pos="228600" algn="l"/>
              </a:tabLst>
            </a:pPr>
            <a:endParaRPr lang="en-US" sz="1400" dirty="0"/>
          </a:p>
          <a:p>
            <a:pPr>
              <a:tabLst>
                <a:tab pos="228600" algn="l"/>
              </a:tabLst>
            </a:pPr>
            <a:endParaRPr lang="en-US" sz="1400" dirty="0"/>
          </a:p>
          <a:p>
            <a:pPr>
              <a:tabLst>
                <a:tab pos="228600" algn="l"/>
              </a:tabLst>
            </a:pPr>
            <a:endParaRPr lang="en-US" sz="1400" dirty="0"/>
          </a:p>
          <a:p>
            <a:pPr>
              <a:buFontTx/>
              <a:buChar char="•"/>
              <a:tabLst>
                <a:tab pos="228600" algn="l"/>
              </a:tabLst>
            </a:pPr>
            <a:r>
              <a:rPr lang="en-US" sz="2400" b="1" dirty="0">
                <a:solidFill>
                  <a:srgbClr val="0070C0"/>
                </a:solidFill>
                <a:latin typeface="Bookman Old Style" pitchFamily="18" charset="0"/>
                <a:cs typeface="Times New Roman" pitchFamily="18" charset="0"/>
              </a:rPr>
              <a:t>Poor aesthetics: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Mercury toxicity: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High thermal conductivity: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Galvanic effects: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Lack of adhesion: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Secondary caries: </a:t>
            </a:r>
            <a:endParaRPr lang="en-US" sz="2400" b="1" dirty="0">
              <a:solidFill>
                <a:srgbClr val="0070C0"/>
              </a:solidFill>
            </a:endParaRPr>
          </a:p>
          <a:p>
            <a:pPr>
              <a:buFontTx/>
              <a:buChar char="•"/>
              <a:tabLst>
                <a:tab pos="228600" algn="l"/>
              </a:tabLst>
            </a:pPr>
            <a:r>
              <a:rPr lang="en-US" sz="2400" b="1" dirty="0">
                <a:solidFill>
                  <a:srgbClr val="0070C0"/>
                </a:solidFill>
                <a:latin typeface="Bookman Old Style" pitchFamily="18" charset="0"/>
                <a:cs typeface="Times New Roman" pitchFamily="18" charset="0"/>
              </a:rPr>
              <a:t>Marginal integrity: Marginal breakdown of amalgam restoration ranging from ditching to complete break down of marginal restoration can also result in many secondary discrepancies.</a:t>
            </a:r>
            <a:endParaRPr lang="en-US" sz="2400" b="1" dirty="0">
              <a:solidFill>
                <a:srgbClr val="0070C0"/>
              </a:solidFill>
            </a:endParaRPr>
          </a:p>
          <a:p>
            <a:pPr>
              <a:tabLst>
                <a:tab pos="228600" algn="l"/>
              </a:tabLst>
            </a:pPr>
            <a:endParaRPr lang="en-US" b="1" dirty="0">
              <a:solidFill>
                <a:srgbClr val="0070C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Applications</a:t>
            </a:r>
            <a:br>
              <a:rPr lang="en-US" dirty="0" smtClean="0"/>
            </a:br>
            <a:endParaRPr lang="en-US" dirty="0"/>
          </a:p>
        </p:txBody>
      </p:sp>
      <p:sp>
        <p:nvSpPr>
          <p:cNvPr id="3" name="Content Placeholder 2"/>
          <p:cNvSpPr>
            <a:spLocks noGrp="1"/>
          </p:cNvSpPr>
          <p:nvPr>
            <p:ph idx="1"/>
          </p:nvPr>
        </p:nvSpPr>
        <p:spPr>
          <a:xfrm>
            <a:off x="457200" y="1143000"/>
            <a:ext cx="8229600" cy="4987925"/>
          </a:xfrm>
        </p:spPr>
        <p:txBody>
          <a:bodyPr/>
          <a:lstStyle/>
          <a:p>
            <a:pPr>
              <a:defRPr/>
            </a:pPr>
            <a:r>
              <a:rPr lang="en-US" sz="2800" dirty="0" smtClean="0"/>
              <a:t>Anterior esthetic restorative material for class III cavities.</a:t>
            </a:r>
          </a:p>
          <a:p>
            <a:pPr>
              <a:defRPr/>
            </a:pPr>
            <a:r>
              <a:rPr lang="en-US" sz="2800" dirty="0" smtClean="0"/>
              <a:t>For eroded areas and class V restorations.</a:t>
            </a:r>
          </a:p>
          <a:p>
            <a:pPr>
              <a:defRPr/>
            </a:pPr>
            <a:r>
              <a:rPr lang="en-US" sz="2800" dirty="0" smtClean="0"/>
              <a:t>As a </a:t>
            </a:r>
            <a:r>
              <a:rPr lang="en-US" sz="2800" dirty="0" err="1" smtClean="0"/>
              <a:t>luting</a:t>
            </a:r>
            <a:r>
              <a:rPr lang="en-US" sz="2800" dirty="0" smtClean="0"/>
              <a:t> agent</a:t>
            </a:r>
          </a:p>
          <a:p>
            <a:pPr>
              <a:defRPr/>
            </a:pPr>
            <a:r>
              <a:rPr lang="en-US" sz="2800" dirty="0" smtClean="0"/>
              <a:t>As liners and bases</a:t>
            </a:r>
          </a:p>
          <a:p>
            <a:pPr>
              <a:defRPr/>
            </a:pPr>
            <a:r>
              <a:rPr lang="en-US" sz="2800" dirty="0" smtClean="0"/>
              <a:t>For core build up</a:t>
            </a:r>
          </a:p>
          <a:p>
            <a:pPr>
              <a:defRPr/>
            </a:pPr>
            <a:r>
              <a:rPr lang="en-US" sz="2800" dirty="0" smtClean="0"/>
              <a:t>To a limited extent as pit and fissure sealants.</a:t>
            </a:r>
          </a:p>
          <a:p>
            <a:pPr>
              <a:defRPr/>
            </a:pPr>
            <a:r>
              <a:rPr lang="en-US" sz="2800" dirty="0" smtClean="0"/>
              <a:t>Not recommended for class II and class V restorations, since they lack fracture toughness and  are </a:t>
            </a:r>
            <a:r>
              <a:rPr lang="en-US" sz="2800" dirty="0" err="1" smtClean="0"/>
              <a:t>suspectible</a:t>
            </a:r>
            <a:r>
              <a:rPr lang="en-US" sz="2800" dirty="0" smtClean="0"/>
              <a:t> to wear.</a:t>
            </a:r>
          </a:p>
          <a:p>
            <a:pPr>
              <a:defRPr/>
            </a:pPr>
            <a:endParaRPr lang="en-US" sz="2800" dirty="0" smtClean="0"/>
          </a:p>
          <a:p>
            <a:pPr>
              <a:buFont typeface="Wingdings" pitchFamily="2" charset="2"/>
              <a:buNone/>
              <a:defRPr/>
            </a:pPr>
            <a:endParaRPr lang="en-US" sz="2800" dirty="0" smtClean="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Mercury absorption</a:t>
            </a:r>
          </a:p>
        </p:txBody>
      </p:sp>
      <p:sp>
        <p:nvSpPr>
          <p:cNvPr id="3" name="Content Placeholder 2"/>
          <p:cNvSpPr>
            <a:spLocks noGrp="1"/>
          </p:cNvSpPr>
          <p:nvPr>
            <p:ph idx="1"/>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274320" indent="-274320" eaLnBrk="1" fontAlgn="auto" hangingPunct="1">
              <a:spcAft>
                <a:spcPts val="0"/>
              </a:spcAft>
              <a:buClr>
                <a:schemeClr val="accent3"/>
              </a:buClr>
              <a:buFont typeface="Wingdings 2"/>
              <a:buChar char=""/>
              <a:defRPr/>
            </a:pPr>
            <a:r>
              <a:rPr lang="en-US" b="1" dirty="0" smtClean="0">
                <a:solidFill>
                  <a:srgbClr val="0070C0"/>
                </a:solidFill>
                <a:latin typeface="Times New Roman" pitchFamily="18" charset="0"/>
                <a:cs typeface="Times New Roman" pitchFamily="18" charset="0"/>
              </a:rPr>
              <a:t>Mercury is ubiquitous in the environment and taken into the body in one form or another via water, air food on a daily basis. As long as the levels are low, there is no threat for mercury toxicity. And mercury is biochemically processed and excreted.</a:t>
            </a:r>
            <a:endParaRPr lang="en-US" b="1" dirty="0">
              <a:solidFill>
                <a:srgbClr val="0070C0"/>
              </a:solidFill>
            </a:endParaRPr>
          </a:p>
        </p:txBody>
      </p:sp>
      <p:pic>
        <p:nvPicPr>
          <p:cNvPr id="22532" name="Picture 2" descr="C:\Users\User\Pictures\mercury-amalgam.jpg"/>
          <p:cNvPicPr>
            <a:picLocks noChangeAspect="1" noChangeArrowheads="1"/>
          </p:cNvPicPr>
          <p:nvPr/>
        </p:nvPicPr>
        <p:blipFill>
          <a:blip r:embed="rId2"/>
          <a:srcRect/>
          <a:stretch>
            <a:fillRect/>
          </a:stretch>
        </p:blipFill>
        <p:spPr bwMode="auto">
          <a:xfrm>
            <a:off x="5943600" y="4267200"/>
            <a:ext cx="274320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304800"/>
            <a:ext cx="8229600" cy="1143000"/>
          </a:xfrm>
        </p:spPr>
        <p:txBody>
          <a:bodyPr>
            <a:normAutofit fontScale="90000"/>
          </a:bodyPr>
          <a:lstStyle/>
          <a:p>
            <a:pPr eaLnBrk="1" hangingPunct="1"/>
            <a:r>
              <a:rPr lang="en-US" sz="3600" b="1" dirty="0" smtClean="0">
                <a:latin typeface="Times New Roman" pitchFamily="18" charset="0"/>
                <a:cs typeface="Times New Roman" pitchFamily="18" charset="0"/>
              </a:rPr>
              <a:t>Absorption, bio-transformation, distribution and elimination of mercury</a:t>
            </a:r>
            <a:br>
              <a:rPr lang="en-US" sz="3600" b="1" dirty="0" smtClean="0">
                <a:latin typeface="Times New Roman" pitchFamily="18" charset="0"/>
                <a:cs typeface="Times New Roman" pitchFamily="18" charset="0"/>
              </a:rPr>
            </a:br>
            <a:endParaRPr lang="en-US" sz="3600" dirty="0" smtClean="0">
              <a:latin typeface="Times New Roman" pitchFamily="18" charset="0"/>
              <a:cs typeface="Times New Roman" pitchFamily="18" charset="0"/>
            </a:endParaRPr>
          </a:p>
        </p:txBody>
      </p:sp>
      <p:sp>
        <p:nvSpPr>
          <p:cNvPr id="3" name="Content Placeholder 2"/>
          <p:cNvSpPr>
            <a:spLocks noGrp="1"/>
          </p:cNvSpPr>
          <p:nvPr>
            <p:ph idx="1"/>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The metabolism of mercury is dependent on the chemical form of mercury and the route of exposure. </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There is evidence that elemental mercury can penetrate skin, but quantitative data are lacking Ingested elemental mercury vapor readily crosses cell membranes because of its high </a:t>
            </a:r>
            <a:r>
              <a:rPr lang="en-US" dirty="0" err="1" smtClean="0">
                <a:solidFill>
                  <a:srgbClr val="FF0000"/>
                </a:solidFill>
                <a:latin typeface="Times New Roman" pitchFamily="18" charset="0"/>
                <a:cs typeface="Times New Roman" pitchFamily="18" charset="0"/>
              </a:rPr>
              <a:t>diffusibility</a:t>
            </a:r>
            <a:r>
              <a:rPr lang="en-US" dirty="0" smtClean="0">
                <a:solidFill>
                  <a:srgbClr val="FF0000"/>
                </a:solidFill>
                <a:latin typeface="Times New Roman" pitchFamily="18" charset="0"/>
                <a:cs typeface="Times New Roman" pitchFamily="18" charset="0"/>
              </a:rPr>
              <a:t> and lipid solubility.</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 About 80% of inhaled mercury is absorbed across alveolar membranes into blood stream and then transported to other tissues.</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 Accumulation occurs in spleen, muscle, glands such as thyroid gland, salivary gland and testis. </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The accumulation of mercury, after exposure is dependent on the close, frequency and duration of exposure as well as a number of metabolic factors related to the exposed individual</a:t>
            </a:r>
          </a:p>
          <a:p>
            <a:pPr marL="274320" indent="-274320" eaLnBrk="1" fontAlgn="auto" hangingPunct="1">
              <a:spcAft>
                <a:spcPts val="0"/>
              </a:spcAft>
              <a:buClr>
                <a:schemeClr val="accent3"/>
              </a:buClr>
              <a:buFont typeface="Wingdings 2"/>
              <a:buChar char=""/>
              <a:defRPr/>
            </a:pPr>
            <a:endParaRPr lang="en-US"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772400" cy="5410200"/>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274320" indent="-274320" eaLnBrk="1" fontAlgn="auto" hangingPunct="1">
              <a:spcAft>
                <a:spcPts val="0"/>
              </a:spcAft>
              <a:buClr>
                <a:schemeClr val="accent3"/>
              </a:buClr>
              <a:buFont typeface="Wingdings 2"/>
              <a:buNone/>
              <a:defRPr/>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 retention time of mercury in organs varies considerably, with biologic half-life ranging from a few days to months. On an average biologic half-life of inorganic mercury is 50-60 days.</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The organs with the longest retention times are the brain, kidneys and testicles. The kidney especially renal cortex is the main organ of accumulation.</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In cases of chronic low level exposure, the critical organ is the brain. </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In contrast, </a:t>
            </a:r>
            <a:r>
              <a:rPr lang="en-US" sz="2400" dirty="0" err="1" smtClean="0">
                <a:solidFill>
                  <a:srgbClr val="FF0000"/>
                </a:solidFill>
                <a:latin typeface="Times New Roman" pitchFamily="18" charset="0"/>
                <a:cs typeface="Times New Roman" pitchFamily="18" charset="0"/>
              </a:rPr>
              <a:t>nonionized</a:t>
            </a:r>
            <a:r>
              <a:rPr lang="en-US" sz="2400" dirty="0" smtClean="0">
                <a:solidFill>
                  <a:srgbClr val="FF0000"/>
                </a:solidFill>
                <a:latin typeface="Times New Roman" pitchFamily="18" charset="0"/>
                <a:cs typeface="Times New Roman" pitchFamily="18" charset="0"/>
              </a:rPr>
              <a:t> mercury (Hg°) is capable of crossing through lipid layers at these barriers and, if subsequently oxidized within these tissues, is only slowly removed</a:t>
            </a:r>
          </a:p>
          <a:p>
            <a:pPr marL="274320" indent="-274320" eaLnBrk="1" fontAlgn="auto" hangingPunct="1">
              <a:spcAft>
                <a:spcPts val="0"/>
              </a:spcAft>
              <a:buClr>
                <a:schemeClr val="accent3"/>
              </a:buClr>
              <a:buFont typeface="Wingdings 2"/>
              <a:buChar char=""/>
              <a:defRPr/>
            </a:pPr>
            <a:endParaRPr lang="en-US" sz="24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7772400" cy="5257800"/>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Mercury ions (H</a:t>
            </a:r>
            <a:r>
              <a:rPr lang="en-US" baseline="30000" dirty="0" smtClean="0">
                <a:solidFill>
                  <a:srgbClr val="FF0000"/>
                </a:solidFill>
                <a:latin typeface="Times New Roman" pitchFamily="18" charset="0"/>
                <a:cs typeface="Times New Roman" pitchFamily="18" charset="0"/>
              </a:rPr>
              <a:t>+2</a:t>
            </a:r>
            <a:r>
              <a:rPr lang="en-US" dirty="0" smtClean="0">
                <a:solidFill>
                  <a:srgbClr val="FF0000"/>
                </a:solidFill>
                <a:latin typeface="Times New Roman" pitchFamily="18" charset="0"/>
                <a:cs typeface="Times New Roman" pitchFamily="18" charset="0"/>
              </a:rPr>
              <a:t>) circulate readily in the blood but pass the membrane barriers of the brain and placenta only with difficulty.</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 The elimination of mercury from the body occurs primarily by the excretion of Hg</a:t>
            </a:r>
            <a:r>
              <a:rPr lang="en-US" baseline="30000"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via </a:t>
            </a:r>
          </a:p>
          <a:p>
            <a:pPr marL="274320" indent="-274320" eaLnBrk="1" fontAlgn="auto" hangingPunct="1">
              <a:spcAft>
                <a:spcPts val="0"/>
              </a:spcAft>
              <a:buClr>
                <a:schemeClr val="accent3"/>
              </a:buClr>
              <a:buFont typeface="Wingdings 2"/>
              <a:buNone/>
              <a:defRPr/>
            </a:pPr>
            <a:r>
              <a:rPr lang="en-US" dirty="0" smtClean="0">
                <a:solidFill>
                  <a:srgbClr val="FF0000"/>
                </a:solidFill>
                <a:latin typeface="Times New Roman" pitchFamily="18" charset="0"/>
                <a:cs typeface="Times New Roman" pitchFamily="18" charset="0"/>
              </a:rPr>
              <a:t>   1) Urine</a:t>
            </a:r>
          </a:p>
          <a:p>
            <a:pPr marL="274320" indent="-274320" eaLnBrk="1" fontAlgn="auto" hangingPunct="1">
              <a:spcAft>
                <a:spcPts val="0"/>
              </a:spcAft>
              <a:buClr>
                <a:schemeClr val="accent3"/>
              </a:buClr>
              <a:buFont typeface="Wingdings 2"/>
              <a:buNone/>
              <a:defRPr/>
            </a:pPr>
            <a:r>
              <a:rPr lang="en-US" dirty="0" smtClean="0">
                <a:solidFill>
                  <a:srgbClr val="FF0000"/>
                </a:solidFill>
                <a:latin typeface="Times New Roman" pitchFamily="18" charset="0"/>
                <a:cs typeface="Times New Roman" pitchFamily="18" charset="0"/>
              </a:rPr>
              <a:t>   2) feces. </a:t>
            </a:r>
          </a:p>
          <a:p>
            <a:pPr marL="274320" indent="-274320" eaLnBrk="1" fontAlgn="auto" hangingPunct="1">
              <a:spcAft>
                <a:spcPts val="0"/>
              </a:spcAft>
              <a:buClr>
                <a:schemeClr val="accent3"/>
              </a:buClr>
              <a:buFont typeface="Wingdings 2"/>
              <a:buNone/>
              <a:defRPr/>
            </a:pPr>
            <a:r>
              <a:rPr lang="en-US" dirty="0" smtClean="0">
                <a:solidFill>
                  <a:srgbClr val="FF0000"/>
                </a:solidFill>
                <a:latin typeface="Times New Roman" pitchFamily="18" charset="0"/>
                <a:cs typeface="Times New Roman" pitchFamily="18" charset="0"/>
              </a:rPr>
              <a:t>   3) Exhalation of mercury vapor accounts for only a small portion of 7%. </a:t>
            </a:r>
          </a:p>
          <a:p>
            <a:pPr marL="274320" indent="-274320" eaLnBrk="1" fontAlgn="auto" hangingPunct="1">
              <a:spcAft>
                <a:spcPts val="0"/>
              </a:spcAft>
              <a:buClr>
                <a:schemeClr val="accent3"/>
              </a:buClr>
              <a:buFont typeface="Wingdings 2"/>
              <a:buNone/>
              <a:defRPr/>
            </a:pPr>
            <a:r>
              <a:rPr lang="en-US" dirty="0" smtClean="0">
                <a:solidFill>
                  <a:srgbClr val="FF0000"/>
                </a:solidFill>
                <a:latin typeface="Times New Roman" pitchFamily="18" charset="0"/>
                <a:cs typeface="Times New Roman" pitchFamily="18" charset="0"/>
              </a:rPr>
              <a:t>   4) Perspiration may also have a role under certain conditions.</a:t>
            </a:r>
          </a:p>
          <a:p>
            <a:pPr marL="274320" indent="-274320" eaLnBrk="1" fontAlgn="auto" hangingPunct="1">
              <a:spcAft>
                <a:spcPts val="0"/>
              </a:spcAft>
              <a:buClr>
                <a:schemeClr val="accent3"/>
              </a:buClr>
              <a:buFont typeface="Wingdings 2"/>
              <a:buChar char=""/>
              <a:defRPr/>
            </a:pPr>
            <a:r>
              <a:rPr lang="en-US" dirty="0" smtClean="0">
                <a:solidFill>
                  <a:srgbClr val="FF0000"/>
                </a:solidFill>
                <a:latin typeface="Times New Roman" pitchFamily="18" charset="0"/>
                <a:cs typeface="Times New Roman" pitchFamily="18" charset="0"/>
              </a:rPr>
              <a:t>All forms of mercury cross the placenta to varying degrees.  </a:t>
            </a:r>
          </a:p>
          <a:p>
            <a:pPr marL="274320" indent="-274320" eaLnBrk="1" fontAlgn="auto" hangingPunct="1">
              <a:spcAft>
                <a:spcPts val="0"/>
              </a:spcAft>
              <a:buClr>
                <a:schemeClr val="accent3"/>
              </a:buClr>
              <a:buFont typeface="Wingdings 2"/>
              <a:buChar char=""/>
              <a:defRPr/>
            </a:pPr>
            <a:endParaRPr lang="en-US"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990600"/>
          </a:xfrm>
        </p:spPr>
        <p:txBody>
          <a:bodyPr/>
          <a:lstStyle/>
          <a:p>
            <a:pPr eaLnBrk="1" hangingPunct="1"/>
            <a:r>
              <a:rPr lang="en-US" sz="3200" dirty="0" smtClean="0">
                <a:latin typeface="Times New Roman" pitchFamily="18" charset="0"/>
                <a:cs typeface="Times New Roman" pitchFamily="18" charset="0"/>
              </a:rPr>
              <a:t>Toxicity  of mercury</a:t>
            </a:r>
          </a:p>
        </p:txBody>
      </p:sp>
      <p:sp>
        <p:nvSpPr>
          <p:cNvPr id="3" name="Content Placeholder 2"/>
          <p:cNvSpPr>
            <a:spLocks noGrp="1"/>
          </p:cNvSpPr>
          <p:nvPr>
            <p:ph idx="1"/>
          </p:nvPr>
        </p:nvSpPr>
        <p:spPr>
          <a:xfrm>
            <a:off x="685800" y="1676400"/>
            <a:ext cx="8001000" cy="4800600"/>
          </a:xfrm>
          <a:no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274320" indent="-274320" eaLnBrk="1" fontAlgn="auto" hangingPunct="1">
              <a:spcAft>
                <a:spcPts val="0"/>
              </a:spcAft>
              <a:buClr>
                <a:schemeClr val="accent3"/>
              </a:buClr>
              <a:buFont typeface="Wingdings 2"/>
              <a:buChar char=""/>
              <a:defRPr/>
            </a:pPr>
            <a:r>
              <a:rPr lang="en-US" sz="2100" dirty="0" smtClean="0">
                <a:solidFill>
                  <a:srgbClr val="FF0000"/>
                </a:solidFill>
                <a:latin typeface="Times New Roman" pitchFamily="18" charset="0"/>
                <a:cs typeface="Times New Roman" pitchFamily="18" charset="0"/>
              </a:rPr>
              <a:t>The elemental mercury gets oxidized into mercuric ion, which has a strong affinity for the </a:t>
            </a:r>
            <a:r>
              <a:rPr lang="en-US" sz="2100" dirty="0" err="1" smtClean="0">
                <a:solidFill>
                  <a:srgbClr val="FF0000"/>
                </a:solidFill>
                <a:latin typeface="Times New Roman" pitchFamily="18" charset="0"/>
                <a:cs typeface="Times New Roman" pitchFamily="18" charset="0"/>
              </a:rPr>
              <a:t>sulfydryl</a:t>
            </a:r>
            <a:r>
              <a:rPr lang="en-US" sz="2100" dirty="0" smtClean="0">
                <a:solidFill>
                  <a:srgbClr val="FF0000"/>
                </a:solidFill>
                <a:latin typeface="Times New Roman" pitchFamily="18" charset="0"/>
                <a:cs typeface="Times New Roman" pitchFamily="18" charset="0"/>
              </a:rPr>
              <a:t> groups of proteins. It  also combines with other </a:t>
            </a:r>
            <a:r>
              <a:rPr lang="en-US" sz="2100" dirty="0" err="1" smtClean="0">
                <a:solidFill>
                  <a:srgbClr val="FF0000"/>
                </a:solidFill>
                <a:latin typeface="Times New Roman" pitchFamily="18" charset="0"/>
                <a:cs typeface="Times New Roman" pitchFamily="18" charset="0"/>
              </a:rPr>
              <a:t>ligands</a:t>
            </a:r>
            <a:r>
              <a:rPr lang="en-US" sz="2100" dirty="0" smtClean="0">
                <a:solidFill>
                  <a:srgbClr val="FF0000"/>
                </a:solidFill>
                <a:latin typeface="Times New Roman" pitchFamily="18" charset="0"/>
                <a:cs typeface="Times New Roman" pitchFamily="18" charset="0"/>
              </a:rPr>
              <a:t>, such as the </a:t>
            </a:r>
            <a:r>
              <a:rPr lang="en-US" sz="2100" dirty="0" err="1" smtClean="0">
                <a:solidFill>
                  <a:srgbClr val="FF0000"/>
                </a:solidFill>
                <a:latin typeface="Times New Roman" pitchFamily="18" charset="0"/>
                <a:cs typeface="Times New Roman" pitchFamily="18" charset="0"/>
              </a:rPr>
              <a:t>phosphoryl</a:t>
            </a:r>
            <a:r>
              <a:rPr lang="en-US" sz="2100" dirty="0" smtClean="0">
                <a:solidFill>
                  <a:srgbClr val="FF0000"/>
                </a:solidFill>
                <a:latin typeface="Times New Roman" pitchFamily="18" charset="0"/>
                <a:cs typeface="Times New Roman" pitchFamily="18" charset="0"/>
              </a:rPr>
              <a:t>, carboxyl, amide and amine groups.</a:t>
            </a:r>
          </a:p>
          <a:p>
            <a:pPr marL="274320" indent="-274320" eaLnBrk="1" fontAlgn="auto" hangingPunct="1">
              <a:spcAft>
                <a:spcPts val="0"/>
              </a:spcAft>
              <a:buClr>
                <a:schemeClr val="accent3"/>
              </a:buClr>
              <a:buFont typeface="Wingdings 2"/>
              <a:buChar char=""/>
              <a:defRPr/>
            </a:pPr>
            <a:r>
              <a:rPr lang="en-US" sz="2100" dirty="0" smtClean="0">
                <a:solidFill>
                  <a:srgbClr val="FF0000"/>
                </a:solidFill>
                <a:latin typeface="Times New Roman" pitchFamily="18" charset="0"/>
                <a:cs typeface="Times New Roman" pitchFamily="18" charset="0"/>
              </a:rPr>
              <a:t>Hg may alter membrane permeability and increase cell volume without any loss in cell viability. </a:t>
            </a:r>
          </a:p>
          <a:p>
            <a:pPr marL="274320" indent="-274320" eaLnBrk="1" fontAlgn="auto" hangingPunct="1">
              <a:spcAft>
                <a:spcPts val="0"/>
              </a:spcAft>
              <a:buClr>
                <a:schemeClr val="accent3"/>
              </a:buClr>
              <a:buFont typeface="Wingdings 2"/>
              <a:buChar char=""/>
              <a:defRPr/>
            </a:pPr>
            <a:r>
              <a:rPr lang="en-US" sz="2100" dirty="0" smtClean="0">
                <a:solidFill>
                  <a:srgbClr val="FF0000"/>
                </a:solidFill>
                <a:latin typeface="Times New Roman" pitchFamily="18" charset="0"/>
                <a:cs typeface="Times New Roman" pitchFamily="18" charset="0"/>
              </a:rPr>
              <a:t>Mercury is a potent metabolic poison; within cells it act as potent nonspecific enzyme inhibitors and denaturants of proteins, thus interfering with cellular metabolism and function.</a:t>
            </a:r>
          </a:p>
          <a:p>
            <a:pPr marL="274320" indent="-274320" eaLnBrk="1" fontAlgn="auto" hangingPunct="1">
              <a:spcAft>
                <a:spcPts val="0"/>
              </a:spcAft>
              <a:buClr>
                <a:schemeClr val="accent3"/>
              </a:buClr>
              <a:buFont typeface="Wingdings 2"/>
              <a:buChar char=""/>
              <a:defRPr/>
            </a:pPr>
            <a:r>
              <a:rPr lang="en-US" sz="2100" dirty="0" smtClean="0">
                <a:solidFill>
                  <a:srgbClr val="FF0000"/>
                </a:solidFill>
                <a:latin typeface="Times New Roman" pitchFamily="18" charset="0"/>
                <a:cs typeface="Times New Roman" pitchFamily="18" charset="0"/>
              </a:rPr>
              <a:t>The mercuric ion has also been shown to alter membrane function and transport, including the release and uptake of neurotransmitters in the brain.</a:t>
            </a:r>
            <a:endParaRPr lang="en-US" sz="21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5898360"/>
          </a:xfrm>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274320" indent="-274320" eaLnBrk="1" fontAlgn="auto" hangingPunct="1">
              <a:spcAft>
                <a:spcPts val="0"/>
              </a:spcAft>
              <a:buClr>
                <a:schemeClr val="accent3"/>
              </a:buClr>
              <a:buFont typeface="Wingdings 2"/>
              <a:buNone/>
              <a:defRPr/>
            </a:pPr>
            <a:r>
              <a:rPr lang="en-US" sz="2400" dirty="0" smtClean="0">
                <a:solidFill>
                  <a:srgbClr val="FF0000"/>
                </a:solidFill>
                <a:latin typeface="Times New Roman" pitchFamily="18" charset="0"/>
                <a:cs typeface="Times New Roman" pitchFamily="18" charset="0"/>
              </a:rPr>
              <a:t>The possible harmful effects from amalgam could be</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Neurotoxicity </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kidney dysfunction</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Reduced </a:t>
            </a:r>
            <a:r>
              <a:rPr lang="en-US" sz="2400" dirty="0" err="1" smtClean="0">
                <a:solidFill>
                  <a:srgbClr val="FF0000"/>
                </a:solidFill>
                <a:latin typeface="Times New Roman" pitchFamily="18" charset="0"/>
                <a:cs typeface="Times New Roman" pitchFamily="18" charset="0"/>
              </a:rPr>
              <a:t>immunocompetence</a:t>
            </a:r>
            <a:endParaRPr lang="en-US" sz="2400" dirty="0" smtClean="0">
              <a:solidFill>
                <a:srgbClr val="FF0000"/>
              </a:solidFill>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Birth defects</a:t>
            </a:r>
          </a:p>
          <a:p>
            <a:pPr marL="274320" indent="-274320" eaLnBrk="1" fontAlgn="auto" hangingPunct="1">
              <a:spcAft>
                <a:spcPts val="0"/>
              </a:spcAft>
              <a:buClr>
                <a:schemeClr val="accent3"/>
              </a:buClr>
              <a:buFont typeface="Wingdings 2"/>
              <a:buChar char=""/>
              <a:defRPr/>
            </a:pPr>
            <a:r>
              <a:rPr lang="en-US" sz="2400" dirty="0" smtClean="0">
                <a:solidFill>
                  <a:srgbClr val="FF0000"/>
                </a:solidFill>
                <a:latin typeface="Times New Roman" pitchFamily="18" charset="0"/>
                <a:cs typeface="Times New Roman" pitchFamily="18" charset="0"/>
              </a:rPr>
              <a:t> General health</a:t>
            </a:r>
          </a:p>
          <a:p>
            <a:pPr marL="274320" indent="-274320" eaLnBrk="1" fontAlgn="auto" hangingPunct="1">
              <a:spcAft>
                <a:spcPts val="0"/>
              </a:spcAft>
              <a:buClr>
                <a:schemeClr val="accent3"/>
              </a:buClr>
              <a:buFont typeface="Wingdings 2"/>
              <a:buNone/>
              <a:defRPr/>
            </a:pPr>
            <a:r>
              <a:rPr lang="en-US" sz="2400" dirty="0" smtClean="0">
                <a:solidFill>
                  <a:srgbClr val="FF0000"/>
                </a:solidFill>
                <a:latin typeface="Times New Roman" pitchFamily="18" charset="0"/>
                <a:cs typeface="Times New Roman" pitchFamily="18" charset="0"/>
              </a:rPr>
              <a:t>  But several studies have demonstrated no relationship between the presence of amalgam fillings and the above mentioned harmful effects.</a:t>
            </a:r>
          </a:p>
          <a:p>
            <a:pPr marL="274320" indent="-274320" eaLnBrk="1" fontAlgn="auto" hangingPunct="1">
              <a:spcAft>
                <a:spcPts val="0"/>
              </a:spcAft>
              <a:buClr>
                <a:schemeClr val="accent3"/>
              </a:buClr>
              <a:buFont typeface="Wingdings 2"/>
              <a:buChar char=""/>
              <a:defRPr/>
            </a:pP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Sources of mercury in dental office </a:t>
            </a:r>
            <a:endParaRPr lang="en-US" sz="3200" smtClean="0">
              <a:latin typeface="Times New Roman" pitchFamily="18" charset="0"/>
              <a:cs typeface="Times New Roman" pitchFamily="18" charset="0"/>
            </a:endParaRPr>
          </a:p>
        </p:txBody>
      </p:sp>
      <p:sp>
        <p:nvSpPr>
          <p:cNvPr id="3" name="Content Placeholder 2"/>
          <p:cNvSpPr>
            <a:spLocks noGrp="1"/>
          </p:cNvSpPr>
          <p:nvPr>
            <p:ph idx="1"/>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Mercury spills.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Expression of excess mercury from amalgam.</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Leakage from dispensers.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Leakage from amalgam capsules during </a:t>
            </a:r>
            <a:r>
              <a:rPr lang="en-US" dirty="0" err="1" smtClean="0">
                <a:solidFill>
                  <a:srgbClr val="FF0000"/>
                </a:solidFill>
                <a:latin typeface="Times New Roman" pitchFamily="18" charset="0"/>
                <a:cs typeface="Times New Roman" pitchFamily="18" charset="0"/>
              </a:rPr>
              <a:t>trituration</a:t>
            </a:r>
            <a:r>
              <a:rPr lang="en-US" dirty="0" smtClean="0">
                <a:solidFill>
                  <a:srgbClr val="FF0000"/>
                </a:solidFill>
                <a:latin typeface="Times New Roman" pitchFamily="18" charset="0"/>
                <a:cs typeface="Times New Roman" pitchFamily="18" charset="0"/>
              </a:rPr>
              <a:t>.</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Mercury vaporization from contaminated instruments placed in sterilizers.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Grinding of amalgam during removal of restorations.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Amalgam condensation with ultrasonic condensers.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 Contaminated furnishings of the office.</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Contaminated amalgamators, cabinets, drains, drapes.</a:t>
            </a:r>
          </a:p>
          <a:p>
            <a:pPr marL="274320" indent="-274320" eaLnBrk="1" fontAlgn="auto" hangingPunct="1">
              <a:spcAft>
                <a:spcPts val="0"/>
              </a:spcAft>
              <a:buClr>
                <a:schemeClr val="bg1"/>
              </a:buClr>
              <a:buSzPct val="80000"/>
              <a:buFont typeface="Wingdings 2" pitchFamily="18" charset="2"/>
              <a:buChar char="P"/>
              <a:defRPr/>
            </a:pPr>
            <a:r>
              <a:rPr lang="en-US" dirty="0" smtClean="0">
                <a:solidFill>
                  <a:srgbClr val="FF0000"/>
                </a:solidFill>
                <a:latin typeface="Times New Roman" pitchFamily="18" charset="0"/>
                <a:cs typeface="Times New Roman" pitchFamily="18" charset="0"/>
              </a:rPr>
              <a:t>Waste containers .</a:t>
            </a:r>
          </a:p>
          <a:p>
            <a:pPr marL="274320" indent="-274320" eaLnBrk="1" fontAlgn="auto" hangingPunct="1">
              <a:spcAft>
                <a:spcPts val="0"/>
              </a:spcAft>
              <a:buClr>
                <a:schemeClr val="accent3"/>
              </a:buClr>
              <a:buFont typeface="Wingdings 2"/>
              <a:buNone/>
              <a:defRPr/>
            </a:pPr>
            <a:endParaRPr lang="en-US" dirty="0" smtClean="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DCIM\101MSDCF\DSC03507.JPG"/>
          <p:cNvPicPr>
            <a:picLocks noGrp="1" noChangeAspect="1" noChangeArrowheads="1"/>
          </p:cNvPicPr>
          <p:nvPr>
            <p:ph idx="1"/>
          </p:nvPr>
        </p:nvPicPr>
        <p:blipFill>
          <a:blip r:embed="rId2"/>
          <a:srcRect/>
          <a:stretch>
            <a:fillRect/>
          </a:stretch>
        </p:blipFill>
        <p:spPr>
          <a:xfrm>
            <a:off x="914400" y="0"/>
            <a:ext cx="7162800" cy="4724400"/>
          </a:xfrm>
          <a:noFill/>
        </p:spPr>
      </p:pic>
      <p:sp>
        <p:nvSpPr>
          <p:cNvPr id="3" name="TextBox 2"/>
          <p:cNvSpPr txBox="1"/>
          <p:nvPr/>
        </p:nvSpPr>
        <p:spPr>
          <a:xfrm>
            <a:off x="838200" y="4826675"/>
            <a:ext cx="8077200" cy="2031325"/>
          </a:xfrm>
          <a:prstGeom prst="rect">
            <a:avLst/>
          </a:prstGeom>
          <a:noFill/>
        </p:spPr>
        <p:txBody>
          <a:bodyPr wrap="square" rtlCol="0">
            <a:spAutoFit/>
          </a:bodyPr>
          <a:lstStyle/>
          <a:p>
            <a:r>
              <a:rPr lang="en-US" dirty="0" smtClean="0"/>
              <a:t>Sources of Hg </a:t>
            </a:r>
            <a:r>
              <a:rPr lang="en-US" dirty="0" err="1" smtClean="0"/>
              <a:t>hardard</a:t>
            </a:r>
            <a:r>
              <a:rPr lang="en-US" dirty="0" smtClean="0"/>
              <a:t> in dental operatory : 1. Some mercury vapor released from stored materials; 2. Small losses from capsules during </a:t>
            </a:r>
            <a:r>
              <a:rPr lang="en-US" dirty="0" err="1" smtClean="0"/>
              <a:t>trituration</a:t>
            </a:r>
            <a:r>
              <a:rPr lang="en-US" dirty="0" smtClean="0"/>
              <a:t>; 3. Spillage during manipulation for tooth restorations; 4. Some vapor exposed to dentist, assistant n patient during removal, placement or finishing 5. contamination of cotton  rolls 6. collection of debris via </a:t>
            </a:r>
            <a:r>
              <a:rPr lang="en-US" dirty="0" err="1" smtClean="0"/>
              <a:t>vaccum</a:t>
            </a:r>
            <a:r>
              <a:rPr lang="en-US" dirty="0" smtClean="0"/>
              <a:t> </a:t>
            </a:r>
            <a:r>
              <a:rPr lang="en-US" dirty="0" err="1" smtClean="0"/>
              <a:t>sucton</a:t>
            </a:r>
            <a:r>
              <a:rPr lang="en-US" dirty="0" smtClean="0"/>
              <a:t> into plumbing system and sewer system  7. collection  of remnants in jar for recycling 8. mercury trapped in small cracks between floor tiles</a:t>
            </a:r>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eaLnBrk="1" fontAlgn="auto" hangingPunct="1">
              <a:spcAft>
                <a:spcPts val="0"/>
              </a:spcAft>
              <a:defRPr/>
            </a:pP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TREATMENT OF MERCURY POISONING</a:t>
            </a:r>
            <a:endParaRPr lang="en-US" dirty="0"/>
          </a:p>
        </p:txBody>
      </p:sp>
      <p:sp>
        <p:nvSpPr>
          <p:cNvPr id="3" name="Content Placeholder 2"/>
          <p:cNvSpPr>
            <a:spLocks noGrp="1"/>
          </p:cNvSpPr>
          <p:nvPr>
            <p:ph idx="1"/>
          </p:nvPr>
        </p:nvSpPr>
        <p:spPr>
          <a:xfrm>
            <a:off x="457200" y="1935480"/>
            <a:ext cx="8229600" cy="4389120"/>
          </a:xfr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274320" indent="-274320" eaLnBrk="1" fontAlgn="auto" hangingPunct="1">
              <a:spcAft>
                <a:spcPts val="0"/>
              </a:spcAft>
              <a:buClr>
                <a:schemeClr val="accent3"/>
              </a:buClr>
              <a:buFont typeface="Wingdings 2"/>
              <a:buNone/>
              <a:defRPr/>
            </a:pPr>
            <a:r>
              <a:rPr lang="en-US" sz="2300" dirty="0" smtClean="0">
                <a:latin typeface="Times New Roman" pitchFamily="18" charset="0"/>
                <a:cs typeface="Times New Roman" pitchFamily="18" charset="0"/>
              </a:rPr>
              <a:t>a</a:t>
            </a:r>
            <a:r>
              <a:rPr lang="en-US" sz="2300" dirty="0" smtClean="0">
                <a:solidFill>
                  <a:schemeClr val="tx1"/>
                </a:solidFill>
                <a:latin typeface="Times New Roman" pitchFamily="18" charset="0"/>
                <a:cs typeface="Times New Roman" pitchFamily="18" charset="0"/>
              </a:rPr>
              <a:t>. Acute Exposure: Treatment of acute mercury poisoning consists of removal from exposure and chelation treatment with dimercaprol, usually in dosage of 3-5 mg/kg intramuscularly every 4 hours for 48 hours and then every12 hours for 10 days. If renal damage occurs, hemodialysis will be required.(Br Dent J, 1969).</a:t>
            </a:r>
          </a:p>
          <a:p>
            <a:pPr marL="274320" indent="-274320" eaLnBrk="1" fontAlgn="auto" hangingPunct="1">
              <a:spcAft>
                <a:spcPts val="0"/>
              </a:spcAft>
              <a:buClr>
                <a:schemeClr val="accent3"/>
              </a:buClr>
              <a:buFont typeface="Wingdings 2"/>
              <a:buNone/>
              <a:defRPr/>
            </a:pPr>
            <a:r>
              <a:rPr lang="en-US" sz="2300" dirty="0" smtClean="0">
                <a:solidFill>
                  <a:schemeClr val="tx1"/>
                </a:solidFill>
                <a:latin typeface="Times New Roman" pitchFamily="18" charset="0"/>
                <a:cs typeface="Times New Roman" pitchFamily="18" charset="0"/>
              </a:rPr>
              <a:t>b. Chronic Exposure: With chronic mercury poisoning,</a:t>
            </a:r>
            <a:r>
              <a:rPr lang="it-IT" sz="2300" dirty="0" smtClean="0">
                <a:solidFill>
                  <a:schemeClr val="tx1"/>
                </a:solidFill>
                <a:latin typeface="Times New Roman" pitchFamily="18" charset="0"/>
                <a:cs typeface="Times New Roman" pitchFamily="18" charset="0"/>
              </a:rPr>
              <a:t>oral penicillamine or N-acetylpenicillamine (250-500 mg</a:t>
            </a:r>
            <a:r>
              <a:rPr lang="en-US" sz="2300" dirty="0" smtClean="0">
                <a:solidFill>
                  <a:schemeClr val="tx1"/>
                </a:solidFill>
                <a:latin typeface="Times New Roman" pitchFamily="18" charset="0"/>
                <a:cs typeface="Times New Roman" pitchFamily="18" charset="0"/>
              </a:rPr>
              <a:t>orally 4 times a day for 10 days) is usually required. Urinary mercury levels should be monitored to observe enhanced removal  </a:t>
            </a:r>
            <a:r>
              <a:rPr lang="en-US" sz="2300" dirty="0" err="1" smtClean="0">
                <a:solidFill>
                  <a:schemeClr val="tx1"/>
                </a:solidFill>
                <a:latin typeface="Times New Roman" pitchFamily="18" charset="0"/>
                <a:cs typeface="Times New Roman" pitchFamily="18" charset="0"/>
              </a:rPr>
              <a:t>Dimercaprol</a:t>
            </a:r>
            <a:r>
              <a:rPr lang="en-US" sz="2300" dirty="0" smtClean="0">
                <a:solidFill>
                  <a:schemeClr val="tx1"/>
                </a:solidFill>
                <a:latin typeface="Times New Roman" pitchFamily="18" charset="0"/>
                <a:cs typeface="Times New Roman" pitchFamily="18" charset="0"/>
              </a:rPr>
              <a:t> and penicillamine promote excretion of mercury into the urine (J Am Dent Assoc, 1976).</a:t>
            </a:r>
            <a:endParaRPr lang="en-US" sz="2300" dirty="0">
              <a:solidFill>
                <a:schemeClr val="tx1"/>
              </a:solidFill>
              <a:latin typeface="Times New Roman" pitchFamily="18" charset="0"/>
              <a:cs typeface="Times New Roman" pitchFamily="18" charset="0"/>
            </a:endParaRPr>
          </a:p>
        </p:txBody>
      </p:sp>
      <p:sp>
        <p:nvSpPr>
          <p:cNvPr id="4" name="Title 1"/>
          <p:cNvSpPr txBox="1">
            <a:spLocks/>
          </p:cNvSpPr>
          <p:nvPr/>
        </p:nvSpPr>
        <p:spPr>
          <a:xfrm>
            <a:off x="685800" y="609600"/>
            <a:ext cx="8229600" cy="1143000"/>
          </a:xfrm>
          <a:prstGeom prst="rect">
            <a:avLst/>
          </a:prstGeom>
          <a:noFill/>
        </p:spPr>
        <p:txBody>
          <a:bodyPr vert="horz" anchor="t">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27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54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r>
            <a:br>
              <a:rPr kumimoji="0" lang="en-US" sz="54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br>
            <a:r>
              <a:rPr kumimoji="0" lang="en-US" sz="5400" b="0" i="0" u="none" strike="noStrike" kern="1200" cap="none" spc="-100" normalizeH="0" baseline="0" noProof="0" dirty="0" smtClean="0">
                <a:ln>
                  <a:noFill/>
                </a:ln>
                <a:solidFill>
                  <a:schemeClr val="tx2">
                    <a:satMod val="200000"/>
                  </a:schemeClr>
                </a:solidFill>
                <a:effectLst/>
                <a:uLnTx/>
                <a:uFillTx/>
                <a:latin typeface="Times New Roman" pitchFamily="18" charset="0"/>
                <a:ea typeface="+mj-ea"/>
                <a:cs typeface="Times New Roman" pitchFamily="18" charset="0"/>
              </a:rPr>
              <a:t>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5" name="TextBox 4"/>
          <p:cNvSpPr txBox="1"/>
          <p:nvPr/>
        </p:nvSpPr>
        <p:spPr>
          <a:xfrm>
            <a:off x="228600" y="457200"/>
            <a:ext cx="80772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TREATMENT OF MERCURY POISOINING</a:t>
            </a:r>
            <a:endParaRPr lang="en-US" sz="32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Mercury hygiene </a:t>
            </a:r>
          </a:p>
        </p:txBody>
      </p:sp>
      <p:sp>
        <p:nvSpPr>
          <p:cNvPr id="3" name="Content Placeholder 2"/>
          <p:cNvSpPr>
            <a:spLocks noGrp="1"/>
          </p:cNvSpPr>
          <p:nvPr>
            <p:ph idx="1"/>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514350" indent="-514350" eaLnBrk="1" fontAlgn="auto" hangingPunct="1">
              <a:spcAft>
                <a:spcPts val="0"/>
              </a:spcAft>
              <a:buClr>
                <a:schemeClr val="bg1"/>
              </a:buClr>
              <a:buSzPct val="80000"/>
              <a:buFont typeface="+mj-lt"/>
              <a:buAutoNum type="arabicPeriod"/>
              <a:defRPr/>
            </a:pPr>
            <a:r>
              <a:rPr lang="en-US" dirty="0" smtClean="0">
                <a:solidFill>
                  <a:srgbClr val="FF0000"/>
                </a:solidFill>
                <a:latin typeface="Times New Roman" pitchFamily="18" charset="0"/>
                <a:cs typeface="Times New Roman" pitchFamily="18" charset="0"/>
              </a:rPr>
              <a:t>Train all personal involved in the </a:t>
            </a:r>
            <a:r>
              <a:rPr lang="en-US" dirty="0" err="1" smtClean="0">
                <a:solidFill>
                  <a:srgbClr val="FF0000"/>
                </a:solidFill>
                <a:latin typeface="Times New Roman" pitchFamily="18" charset="0"/>
                <a:cs typeface="Times New Roman" pitchFamily="18" charset="0"/>
              </a:rPr>
              <a:t>handlingof</a:t>
            </a:r>
            <a:r>
              <a:rPr lang="en-US" dirty="0" smtClean="0">
                <a:solidFill>
                  <a:srgbClr val="FF0000"/>
                </a:solidFill>
                <a:latin typeface="Times New Roman" pitchFamily="18" charset="0"/>
                <a:cs typeface="Times New Roman" pitchFamily="18" charset="0"/>
              </a:rPr>
              <a:t> mercury or dental amalgam regarding the potential hazard of mercury vapour and the necessity of observing good mercury hygiene practices.</a:t>
            </a:r>
          </a:p>
          <a:p>
            <a:pPr marL="514350" indent="-514350" eaLnBrk="1" fontAlgn="auto" hangingPunct="1">
              <a:spcAft>
                <a:spcPts val="0"/>
              </a:spcAft>
              <a:buClr>
                <a:schemeClr val="bg1"/>
              </a:buClr>
              <a:buSzPct val="80000"/>
              <a:buFont typeface="+mj-lt"/>
              <a:buAutoNum type="arabicPeriod"/>
              <a:defRPr/>
            </a:pPr>
            <a:r>
              <a:rPr lang="en-US" dirty="0" smtClean="0">
                <a:solidFill>
                  <a:srgbClr val="FF0000"/>
                </a:solidFill>
                <a:latin typeface="Times New Roman" pitchFamily="18" charset="0"/>
                <a:cs typeface="Times New Roman" pitchFamily="18" charset="0"/>
              </a:rPr>
              <a:t>Make the personal aware of the </a:t>
            </a:r>
            <a:r>
              <a:rPr lang="en-US" dirty="0" err="1" smtClean="0">
                <a:solidFill>
                  <a:srgbClr val="FF0000"/>
                </a:solidFill>
                <a:latin typeface="Times New Roman" pitchFamily="18" charset="0"/>
                <a:cs typeface="Times New Roman" pitchFamily="18" charset="0"/>
              </a:rPr>
              <a:t>potentail</a:t>
            </a:r>
            <a:r>
              <a:rPr lang="en-US" dirty="0" smtClean="0">
                <a:solidFill>
                  <a:srgbClr val="FF0000"/>
                </a:solidFill>
                <a:latin typeface="Times New Roman" pitchFamily="18" charset="0"/>
                <a:cs typeface="Times New Roman" pitchFamily="18" charset="0"/>
              </a:rPr>
              <a:t> sources of mercury vapour in the operatory.</a:t>
            </a:r>
          </a:p>
          <a:p>
            <a:pPr marL="514350" indent="-514350" eaLnBrk="1" fontAlgn="auto" hangingPunct="1">
              <a:spcAft>
                <a:spcPts val="0"/>
              </a:spcAft>
              <a:buClr>
                <a:schemeClr val="bg1"/>
              </a:buClr>
              <a:buSzPct val="80000"/>
              <a:buFont typeface="+mj-lt"/>
              <a:buAutoNum type="arabicPeriod"/>
              <a:defRPr/>
            </a:pPr>
            <a:r>
              <a:rPr lang="en-US" b="1" dirty="0" smtClean="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Provide proper ventilation in the work place by having fresh air exchanges and periodic replacement of air-conditioning filters, which may act as traps for mercury.</a:t>
            </a:r>
          </a:p>
          <a:p>
            <a:pPr marL="514350" indent="-514350" eaLnBrk="1" fontAlgn="auto" hangingPunct="1">
              <a:spcAft>
                <a:spcPts val="0"/>
              </a:spcAft>
              <a:buClr>
                <a:schemeClr val="bg1"/>
              </a:buClr>
              <a:buSzPct val="80000"/>
              <a:buFont typeface="+mj-lt"/>
              <a:buAutoNum type="arabicPeriod"/>
              <a:defRPr/>
            </a:pPr>
            <a:r>
              <a:rPr lang="en-US" dirty="0" smtClean="0">
                <a:solidFill>
                  <a:srgbClr val="FF0000"/>
                </a:solidFill>
                <a:latin typeface="Times New Roman" pitchFamily="18" charset="0"/>
                <a:cs typeface="Times New Roman" pitchFamily="18" charset="0"/>
              </a:rPr>
              <a:t>Periodically check the dental operatory atmosphere for mercury vapour.</a:t>
            </a:r>
          </a:p>
          <a:p>
            <a:pPr marL="274320" indent="-274320" eaLnBrk="1" fontAlgn="auto" hangingPunct="1">
              <a:spcAft>
                <a:spcPts val="0"/>
              </a:spcAft>
              <a:buClr>
                <a:schemeClr val="accent3"/>
              </a:buClr>
              <a:buFont typeface="Wingdings 2"/>
              <a:buChar char=""/>
              <a:defRPr/>
            </a:pP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28600" y="381000"/>
            <a:ext cx="8458200" cy="6134100"/>
          </a:xfrm>
          <a:prstGeom prst="rect">
            <a:avLst/>
          </a:prstGeom>
          <a:noFill/>
          <a:ln w="9525">
            <a:noFill/>
            <a:miter lim="800000"/>
            <a:headEnd/>
            <a:tailEnd/>
          </a:ln>
        </p:spPr>
        <p:txBody>
          <a:bodyPr>
            <a:spAutoFit/>
          </a:bodyPr>
          <a:lstStyle/>
          <a:p>
            <a:pPr>
              <a:lnSpc>
                <a:spcPct val="80000"/>
              </a:lnSpc>
              <a:spcBef>
                <a:spcPct val="50000"/>
              </a:spcBef>
            </a:pPr>
            <a:endParaRPr lang="en-US" sz="2600">
              <a:solidFill>
                <a:srgbClr val="FF9933"/>
              </a:solidFill>
              <a:latin typeface="Times New Roman" pitchFamily="18" charset="0"/>
              <a:cs typeface="Times New Roman" pitchFamily="18" charset="0"/>
            </a:endParaRPr>
          </a:p>
          <a:p>
            <a:pPr>
              <a:lnSpc>
                <a:spcPct val="80000"/>
              </a:lnSpc>
              <a:spcBef>
                <a:spcPct val="50000"/>
              </a:spcBef>
            </a:pPr>
            <a:r>
              <a:rPr lang="en-US" sz="2600">
                <a:latin typeface="Times New Roman" pitchFamily="18" charset="0"/>
                <a:cs typeface="Times New Roman" pitchFamily="18" charset="0"/>
              </a:rPr>
              <a:t> </a:t>
            </a:r>
          </a:p>
          <a:p>
            <a:pPr>
              <a:lnSpc>
                <a:spcPct val="80000"/>
              </a:lnSpc>
              <a:spcBef>
                <a:spcPct val="50000"/>
              </a:spcBef>
            </a:pPr>
            <a:r>
              <a:rPr lang="en-US" sz="2600">
                <a:latin typeface="Times New Roman" pitchFamily="18" charset="0"/>
                <a:cs typeface="Times New Roman" pitchFamily="18" charset="0"/>
              </a:rPr>
              <a:t>1. Type I 		-	Luting</a:t>
            </a:r>
          </a:p>
          <a:p>
            <a:pPr>
              <a:lnSpc>
                <a:spcPct val="80000"/>
              </a:lnSpc>
              <a:spcBef>
                <a:spcPct val="50000"/>
              </a:spcBef>
            </a:pPr>
            <a:r>
              <a:rPr lang="en-US" sz="2600">
                <a:latin typeface="Times New Roman" pitchFamily="18" charset="0"/>
                <a:cs typeface="Times New Roman" pitchFamily="18" charset="0"/>
              </a:rPr>
              <a:t> </a:t>
            </a:r>
          </a:p>
          <a:p>
            <a:pPr>
              <a:lnSpc>
                <a:spcPct val="80000"/>
              </a:lnSpc>
              <a:spcBef>
                <a:spcPct val="50000"/>
              </a:spcBef>
            </a:pPr>
            <a:r>
              <a:rPr lang="en-US" sz="2600">
                <a:latin typeface="Times New Roman" pitchFamily="18" charset="0"/>
                <a:cs typeface="Times New Roman" pitchFamily="18" charset="0"/>
              </a:rPr>
              <a:t>2. Type II 		- 	Restorative</a:t>
            </a:r>
          </a:p>
          <a:p>
            <a:pPr>
              <a:lnSpc>
                <a:spcPct val="80000"/>
              </a:lnSpc>
              <a:spcBef>
                <a:spcPct val="50000"/>
              </a:spcBef>
            </a:pPr>
            <a:r>
              <a:rPr lang="en-US" sz="2600">
                <a:latin typeface="Times New Roman" pitchFamily="18" charset="0"/>
                <a:cs typeface="Times New Roman" pitchFamily="18" charset="0"/>
              </a:rPr>
              <a:t> </a:t>
            </a:r>
          </a:p>
          <a:p>
            <a:pPr>
              <a:lnSpc>
                <a:spcPct val="80000"/>
              </a:lnSpc>
              <a:spcBef>
                <a:spcPct val="50000"/>
              </a:spcBef>
            </a:pPr>
            <a:r>
              <a:rPr lang="en-US" sz="2600">
                <a:latin typeface="Times New Roman" pitchFamily="18" charset="0"/>
                <a:cs typeface="Times New Roman" pitchFamily="18" charset="0"/>
              </a:rPr>
              <a:t>3. Type III 		- 	Fast setting lining</a:t>
            </a:r>
          </a:p>
          <a:p>
            <a:pPr>
              <a:lnSpc>
                <a:spcPct val="80000"/>
              </a:lnSpc>
              <a:spcBef>
                <a:spcPct val="50000"/>
              </a:spcBef>
            </a:pPr>
            <a:r>
              <a:rPr lang="en-US" sz="2600">
                <a:latin typeface="Times New Roman" pitchFamily="18" charset="0"/>
                <a:cs typeface="Times New Roman" pitchFamily="18" charset="0"/>
              </a:rPr>
              <a:t> </a:t>
            </a:r>
          </a:p>
          <a:p>
            <a:pPr>
              <a:lnSpc>
                <a:spcPct val="80000"/>
              </a:lnSpc>
              <a:spcBef>
                <a:spcPct val="50000"/>
              </a:spcBef>
            </a:pPr>
            <a:r>
              <a:rPr lang="en-US" sz="2600">
                <a:latin typeface="Times New Roman" pitchFamily="18" charset="0"/>
                <a:cs typeface="Times New Roman" pitchFamily="18" charset="0"/>
              </a:rPr>
              <a:t>4. Type IV 		- 	Fissure sealants</a:t>
            </a:r>
          </a:p>
          <a:p>
            <a:pPr>
              <a:lnSpc>
                <a:spcPct val="80000"/>
              </a:lnSpc>
              <a:spcBef>
                <a:spcPct val="50000"/>
              </a:spcBef>
            </a:pPr>
            <a:r>
              <a:rPr lang="en-US" sz="2600">
                <a:latin typeface="Times New Roman" pitchFamily="18" charset="0"/>
                <a:cs typeface="Times New Roman" pitchFamily="18" charset="0"/>
              </a:rPr>
              <a:t> </a:t>
            </a:r>
          </a:p>
          <a:p>
            <a:pPr>
              <a:lnSpc>
                <a:spcPct val="80000"/>
              </a:lnSpc>
              <a:spcBef>
                <a:spcPct val="50000"/>
              </a:spcBef>
            </a:pPr>
            <a:r>
              <a:rPr lang="en-US" sz="2600">
                <a:latin typeface="Times New Roman" pitchFamily="18" charset="0"/>
                <a:cs typeface="Times New Roman" pitchFamily="18" charset="0"/>
              </a:rPr>
              <a:t>5. Type V 		- 	Orthodontic cements</a:t>
            </a:r>
          </a:p>
          <a:p>
            <a:pPr>
              <a:lnSpc>
                <a:spcPct val="80000"/>
              </a:lnSpc>
              <a:spcBef>
                <a:spcPct val="50000"/>
              </a:spcBef>
            </a:pPr>
            <a:r>
              <a:rPr lang="en-US" sz="2600">
                <a:latin typeface="Times New Roman" pitchFamily="18" charset="0"/>
                <a:cs typeface="Times New Roman" pitchFamily="18" charset="0"/>
              </a:rPr>
              <a:t> </a:t>
            </a:r>
          </a:p>
        </p:txBody>
      </p:sp>
      <p:sp>
        <p:nvSpPr>
          <p:cNvPr id="3" name="Title 2"/>
          <p:cNvSpPr>
            <a:spLocks noGrp="1"/>
          </p:cNvSpPr>
          <p:nvPr>
            <p:ph type="title"/>
          </p:nvPr>
        </p:nvSpPr>
        <p:spPr>
          <a:xfrm>
            <a:off x="152400" y="0"/>
            <a:ext cx="8229600" cy="1139825"/>
          </a:xfrm>
        </p:spPr>
        <p:txBody>
          <a:bodyPr/>
          <a:lstStyle/>
          <a:p>
            <a:pPr>
              <a:defRPr/>
            </a:pPr>
            <a:r>
              <a:rPr lang="en-US" dirty="0" smtClean="0"/>
              <a:t>classification</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Use proper work area design to facilitate spill containment and cleanup.</a:t>
            </a:r>
          </a:p>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Use pre-capsulated alloys ;discontinue the use of bulk alloy and mercury.</a:t>
            </a:r>
            <a:r>
              <a:rPr lang="en-US" b="1" dirty="0" smtClean="0">
                <a:solidFill>
                  <a:srgbClr val="FF0000"/>
                </a:solidFill>
                <a:latin typeface="Times New Roman" pitchFamily="18" charset="0"/>
                <a:cs typeface="Times New Roman" pitchFamily="18" charset="0"/>
              </a:rPr>
              <a:t> </a:t>
            </a:r>
          </a:p>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 Use an amalgamator  with a completely enclosed arm.</a:t>
            </a:r>
          </a:p>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Use care in handling amalgam. Avoid skin contact with mercury or freshly mixed amalgam.</a:t>
            </a:r>
          </a:p>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If  possible, recap single-use capsules from precapsulated alloy after use.</a:t>
            </a:r>
          </a:p>
          <a:p>
            <a:pPr marL="514350" indent="-514350" eaLnBrk="1" fontAlgn="auto" hangingPunct="1">
              <a:spcAft>
                <a:spcPts val="0"/>
              </a:spcAft>
              <a:buClr>
                <a:schemeClr val="bg1"/>
              </a:buClr>
              <a:buSzPct val="80000"/>
              <a:buFont typeface="+mj-lt"/>
              <a:buAutoNum type="arabicPeriod" startAt="5"/>
              <a:defRPr/>
            </a:pPr>
            <a:r>
              <a:rPr lang="en-US" dirty="0" smtClean="0">
                <a:solidFill>
                  <a:srgbClr val="FF0000"/>
                </a:solidFill>
                <a:latin typeface="Times New Roman" pitchFamily="18" charset="0"/>
                <a:cs typeface="Times New Roman" pitchFamily="18" charset="0"/>
              </a:rPr>
              <a:t>Use high volume evacuation when finishing or removing amalgam. Evacuation system have traps or filters. Check, clean or replace traps and filters periodically.</a:t>
            </a:r>
          </a:p>
          <a:p>
            <a:pPr marL="274320" indent="-274320" eaLnBrk="1" fontAlgn="auto" hangingPunct="1">
              <a:spcAft>
                <a:spcPts val="0"/>
              </a:spcAft>
              <a:buClr>
                <a:schemeClr val="accent3"/>
              </a:buClr>
              <a:buFont typeface="Wingdings 2"/>
              <a:buChar char=""/>
              <a:defRPr/>
            </a:pP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a:no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457200" indent="-457200" eaLnBrk="1" fontAlgn="auto" hangingPunct="1">
              <a:spcAft>
                <a:spcPts val="0"/>
              </a:spcAft>
              <a:buClr>
                <a:schemeClr val="bg1"/>
              </a:buClr>
              <a:buSzPct val="80000"/>
              <a:buFont typeface="+mj-lt"/>
              <a:buAutoNum type="arabicPeriod" startAt="11"/>
              <a:defRPr/>
            </a:pPr>
            <a:r>
              <a:rPr lang="en-US" sz="2300" dirty="0" smtClean="0">
                <a:solidFill>
                  <a:srgbClr val="FF0000"/>
                </a:solidFill>
                <a:latin typeface="Times New Roman" pitchFamily="18" charset="0"/>
                <a:cs typeface="Times New Roman" pitchFamily="18" charset="0"/>
              </a:rPr>
              <a:t>Salvage and store all scrap amalgam in a tightly closed container, either dry or under radiographic fixer solution.</a:t>
            </a:r>
          </a:p>
          <a:p>
            <a:pPr marL="457200" indent="-457200" eaLnBrk="1" fontAlgn="auto" hangingPunct="1">
              <a:spcAft>
                <a:spcPts val="0"/>
              </a:spcAft>
              <a:buClr>
                <a:schemeClr val="bg1"/>
              </a:buClr>
              <a:buSzPct val="80000"/>
              <a:buFont typeface="+mj-lt"/>
              <a:buAutoNum type="arabicPeriod" startAt="11"/>
              <a:defRPr/>
            </a:pPr>
            <a:r>
              <a:rPr lang="en-US" sz="2300" dirty="0" smtClean="0">
                <a:solidFill>
                  <a:srgbClr val="FF0000"/>
                </a:solidFill>
                <a:latin typeface="Times New Roman" pitchFamily="18" charset="0"/>
                <a:cs typeface="Times New Roman" pitchFamily="18" charset="0"/>
              </a:rPr>
              <a:t>When feasible, recycle amalgam scrap and waste amalgam. Otherwise, dispose of amalgam scrap and waste amalgam in accordance with applicable laws.</a:t>
            </a:r>
          </a:p>
          <a:p>
            <a:pPr marL="457200" indent="-457200" eaLnBrk="1" fontAlgn="auto" hangingPunct="1">
              <a:spcAft>
                <a:spcPts val="0"/>
              </a:spcAft>
              <a:buClr>
                <a:schemeClr val="bg1"/>
              </a:buClr>
              <a:buSzPct val="80000"/>
              <a:buFont typeface="+mj-lt"/>
              <a:buAutoNum type="arabicPeriod" startAt="11"/>
              <a:defRPr/>
            </a:pPr>
            <a:r>
              <a:rPr lang="en-US" sz="2300" dirty="0" smtClean="0">
                <a:solidFill>
                  <a:srgbClr val="FF0000"/>
                </a:solidFill>
                <a:latin typeface="Times New Roman" pitchFamily="18" charset="0"/>
                <a:cs typeface="Times New Roman" pitchFamily="18" charset="0"/>
              </a:rPr>
              <a:t>Dispose of mercury –contaminated items in sealed bags according to applicable regulations.</a:t>
            </a:r>
          </a:p>
          <a:p>
            <a:pPr marL="457200" indent="-457200" eaLnBrk="1" fontAlgn="auto" hangingPunct="1">
              <a:spcAft>
                <a:spcPts val="0"/>
              </a:spcAft>
              <a:buClr>
                <a:schemeClr val="bg1"/>
              </a:buClr>
              <a:buSzPct val="80000"/>
              <a:buFont typeface="+mj-lt"/>
              <a:buAutoNum type="arabicPeriod" startAt="11"/>
              <a:defRPr/>
            </a:pPr>
            <a:r>
              <a:rPr lang="en-US" sz="2300" dirty="0" smtClean="0">
                <a:solidFill>
                  <a:srgbClr val="FF0000"/>
                </a:solidFill>
                <a:latin typeface="Times New Roman" pitchFamily="18" charset="0"/>
                <a:cs typeface="Times New Roman" pitchFamily="18" charset="0"/>
              </a:rPr>
              <a:t>Clean up spilled mercury properly using trap bottles, tape or freshly mixed amalgam to pick up droplets, and commercial cleanup kits. Do not use a household vacuum cleaner.</a:t>
            </a:r>
          </a:p>
          <a:p>
            <a:pPr marL="457200" indent="-457200" eaLnBrk="1" fontAlgn="auto" hangingPunct="1">
              <a:spcAft>
                <a:spcPts val="0"/>
              </a:spcAft>
              <a:buClr>
                <a:schemeClr val="bg1"/>
              </a:buClr>
              <a:buSzPct val="80000"/>
              <a:buFont typeface="+mj-lt"/>
              <a:buAutoNum type="arabicPeriod" startAt="11"/>
              <a:defRPr/>
            </a:pPr>
            <a:r>
              <a:rPr lang="en-US" sz="2300" dirty="0" smtClean="0">
                <a:solidFill>
                  <a:srgbClr val="FF0000"/>
                </a:solidFill>
                <a:latin typeface="Times New Roman" pitchFamily="18" charset="0"/>
                <a:cs typeface="Times New Roman" pitchFamily="18" charset="0"/>
              </a:rPr>
              <a:t>Remove professional clothing before leaving the workplace.</a:t>
            </a:r>
          </a:p>
          <a:p>
            <a:pPr marL="457200" indent="-457200" eaLnBrk="1" fontAlgn="auto" hangingPunct="1">
              <a:spcAft>
                <a:spcPts val="0"/>
              </a:spcAft>
              <a:buClr>
                <a:schemeClr val="bg1"/>
              </a:buClr>
              <a:buSzPct val="80000"/>
              <a:buFont typeface="Wingdings 2"/>
              <a:buNone/>
              <a:defRPr/>
            </a:pPr>
            <a:r>
              <a:rPr lang="en-US" sz="2300" dirty="0" smtClean="0">
                <a:solidFill>
                  <a:srgbClr val="FF0000"/>
                </a:solidFill>
                <a:latin typeface="Times New Roman" pitchFamily="18" charset="0"/>
                <a:cs typeface="Times New Roman" pitchFamily="18" charset="0"/>
              </a:rPr>
              <a:t>   ( J Am Dent Assoc , 1999)</a:t>
            </a:r>
          </a:p>
          <a:p>
            <a:pPr marL="274320" indent="-274320" eaLnBrk="1" fontAlgn="auto" hangingPunct="1">
              <a:spcAft>
                <a:spcPts val="0"/>
              </a:spcAft>
              <a:buClr>
                <a:schemeClr val="accent3"/>
              </a:buClr>
              <a:buFont typeface="Wingdings 2"/>
              <a:buChar char=""/>
              <a:defRPr/>
            </a:pPr>
            <a:endParaRPr lang="en-US" sz="23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1377</TotalTime>
  <Words>4116</Words>
  <Application>Microsoft Office PowerPoint</Application>
  <PresentationFormat>On-screen Show (4:3)</PresentationFormat>
  <Paragraphs>619</Paragraphs>
  <Slides>91</Slides>
  <Notes>2</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Flow</vt:lpstr>
      <vt:lpstr>Dental material, basic equipment and management</vt:lpstr>
      <vt:lpstr>Introduction</vt:lpstr>
      <vt:lpstr>Biological requirements of dental material</vt:lpstr>
      <vt:lpstr>Classification of material from a biological perspective</vt:lpstr>
      <vt:lpstr>Basic equipments</vt:lpstr>
      <vt:lpstr>Slide 6</vt:lpstr>
      <vt:lpstr>BASES</vt:lpstr>
      <vt:lpstr>Applications </vt:lpstr>
      <vt:lpstr>classification</vt:lpstr>
      <vt:lpstr>Slide 10</vt:lpstr>
      <vt:lpstr>Slide 11</vt:lpstr>
      <vt:lpstr>Slide 12</vt:lpstr>
      <vt:lpstr>Slide 13</vt:lpstr>
      <vt:lpstr>Slide 14</vt:lpstr>
      <vt:lpstr>Slide 15</vt:lpstr>
      <vt:lpstr>Slide 16</vt:lpstr>
      <vt:lpstr>Slide 17</vt:lpstr>
      <vt:lpstr>CLINICAL PROCEDURE (DISPENSING)</vt:lpstr>
      <vt:lpstr>MIXING</vt:lpstr>
      <vt:lpstr>Metal modified GIC</vt:lpstr>
      <vt:lpstr>Slide 21</vt:lpstr>
      <vt:lpstr>Advantages of cermets</vt:lpstr>
      <vt:lpstr>Calcium hydroxide (dycal)</vt:lpstr>
      <vt:lpstr>Slide 24</vt:lpstr>
      <vt:lpstr>ZINC OXIDE EUGENOL CEMENT(Tempec/Tempbond)</vt:lpstr>
      <vt:lpstr>Temporary sedative filling material and cements</vt:lpstr>
      <vt:lpstr>Slide 27</vt:lpstr>
      <vt:lpstr>APPLICATIONS</vt:lpstr>
      <vt:lpstr>Slide 29</vt:lpstr>
      <vt:lpstr>AVAILABLE AS- </vt:lpstr>
      <vt:lpstr>MANIPULATION</vt:lpstr>
      <vt:lpstr>Slide 32</vt:lpstr>
      <vt:lpstr>POLYMER REINFORCED ZOE(IRM)</vt:lpstr>
      <vt:lpstr>Slide 34</vt:lpstr>
      <vt:lpstr>MANIPULATION</vt:lpstr>
      <vt:lpstr>NON-EUGENOL ZINC OXIDE</vt:lpstr>
      <vt:lpstr>Slide 37</vt:lpstr>
      <vt:lpstr>Slide 38</vt:lpstr>
      <vt:lpstr>Zinc phosphate cement</vt:lpstr>
      <vt:lpstr>Slide 40</vt:lpstr>
      <vt:lpstr>APPLICATIONS</vt:lpstr>
      <vt:lpstr> CLASSIFICATION</vt:lpstr>
      <vt:lpstr>Slide 43</vt:lpstr>
      <vt:lpstr>AVAILABLE  AS</vt:lpstr>
      <vt:lpstr> MIXING TIME:-60-90sec or 1min. 15 sec  Working time is approximately 4 to 5 minutes  SETTING TIME – 2.5 -8  min(ADA SPEC. NO.96) </vt:lpstr>
      <vt:lpstr>MANIPULATION</vt:lpstr>
      <vt:lpstr>Slide 47</vt:lpstr>
      <vt:lpstr>MIXING PROCEDURES</vt:lpstr>
      <vt:lpstr>Slide 49</vt:lpstr>
      <vt:lpstr>Slide 50</vt:lpstr>
      <vt:lpstr>IMPRESSION MATERIALS</vt:lpstr>
      <vt:lpstr>Slide 52</vt:lpstr>
      <vt:lpstr>Slide 53</vt:lpstr>
      <vt:lpstr>Vinyl polysiloxane impression material</vt:lpstr>
      <vt:lpstr>Slide 55</vt:lpstr>
      <vt:lpstr>Slide 56</vt:lpstr>
      <vt:lpstr>Slide 57</vt:lpstr>
      <vt:lpstr>Restorative resin materials</vt:lpstr>
      <vt:lpstr>Acid etching</vt:lpstr>
      <vt:lpstr>Slide 60</vt:lpstr>
      <vt:lpstr>Slide 61</vt:lpstr>
      <vt:lpstr>Slide 62</vt:lpstr>
      <vt:lpstr>Enamel bonding agents </vt:lpstr>
      <vt:lpstr>Slide 64</vt:lpstr>
      <vt:lpstr> RESTORATIVE RESINS</vt:lpstr>
      <vt:lpstr>Restorative acrylic resins</vt:lpstr>
      <vt:lpstr>Composite resins</vt:lpstr>
      <vt:lpstr>Slide 68</vt:lpstr>
      <vt:lpstr>Slide 69</vt:lpstr>
      <vt:lpstr>Slide 70</vt:lpstr>
      <vt:lpstr>procedure</vt:lpstr>
      <vt:lpstr> Dental Amalgam</vt:lpstr>
      <vt:lpstr>Slide 73</vt:lpstr>
      <vt:lpstr>Slide 74</vt:lpstr>
      <vt:lpstr>Slide 75</vt:lpstr>
      <vt:lpstr>Slide 76</vt:lpstr>
      <vt:lpstr>Slide 77</vt:lpstr>
      <vt:lpstr>Slide 78</vt:lpstr>
      <vt:lpstr>Slide 79</vt:lpstr>
      <vt:lpstr>Mercury absorption</vt:lpstr>
      <vt:lpstr>Absorption, bio-transformation, distribution and elimination of mercury </vt:lpstr>
      <vt:lpstr>Slide 82</vt:lpstr>
      <vt:lpstr>Slide 83</vt:lpstr>
      <vt:lpstr>Toxicity  of mercury</vt:lpstr>
      <vt:lpstr>Slide 85</vt:lpstr>
      <vt:lpstr>  Sources of mercury in dental office </vt:lpstr>
      <vt:lpstr>Slide 87</vt:lpstr>
      <vt:lpstr>                      TREATMENT OF MERCURY POISONING</vt:lpstr>
      <vt:lpstr>Mercury hygiene </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material, basic equipment and management</dc:title>
  <dc:creator>user</dc:creator>
  <cp:lastModifiedBy>user</cp:lastModifiedBy>
  <cp:revision>116</cp:revision>
  <dcterms:created xsi:type="dcterms:W3CDTF">2017-01-01T07:58:44Z</dcterms:created>
  <dcterms:modified xsi:type="dcterms:W3CDTF">2017-01-04T20:57:19Z</dcterms:modified>
</cp:coreProperties>
</file>