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6"/>
  </p:notesMasterIdLst>
  <p:handoutMasterIdLst>
    <p:handoutMasterId r:id="rId67"/>
  </p:handoutMasterIdLst>
  <p:sldIdLst>
    <p:sldId id="256" r:id="rId2"/>
    <p:sldId id="257" r:id="rId3"/>
    <p:sldId id="258" r:id="rId4"/>
    <p:sldId id="259" r:id="rId5"/>
    <p:sldId id="329" r:id="rId6"/>
    <p:sldId id="325" r:id="rId7"/>
    <p:sldId id="332" r:id="rId8"/>
    <p:sldId id="333" r:id="rId9"/>
    <p:sldId id="260" r:id="rId10"/>
    <p:sldId id="349" r:id="rId11"/>
    <p:sldId id="345" r:id="rId12"/>
    <p:sldId id="271" r:id="rId13"/>
    <p:sldId id="262" r:id="rId14"/>
    <p:sldId id="272" r:id="rId15"/>
    <p:sldId id="273" r:id="rId16"/>
    <p:sldId id="336" r:id="rId17"/>
    <p:sldId id="274" r:id="rId18"/>
    <p:sldId id="276" r:id="rId19"/>
    <p:sldId id="277" r:id="rId20"/>
    <p:sldId id="278" r:id="rId21"/>
    <p:sldId id="337" r:id="rId22"/>
    <p:sldId id="330" r:id="rId23"/>
    <p:sldId id="279" r:id="rId24"/>
    <p:sldId id="280" r:id="rId25"/>
    <p:sldId id="281" r:id="rId26"/>
    <p:sldId id="339" r:id="rId27"/>
    <p:sldId id="263" r:id="rId28"/>
    <p:sldId id="264" r:id="rId29"/>
    <p:sldId id="341" r:id="rId30"/>
    <p:sldId id="283" r:id="rId31"/>
    <p:sldId id="284" r:id="rId32"/>
    <p:sldId id="285" r:id="rId33"/>
    <p:sldId id="286" r:id="rId34"/>
    <p:sldId id="287" r:id="rId35"/>
    <p:sldId id="288" r:id="rId36"/>
    <p:sldId id="289" r:id="rId37"/>
    <p:sldId id="346" r:id="rId38"/>
    <p:sldId id="290" r:id="rId39"/>
    <p:sldId id="293" r:id="rId40"/>
    <p:sldId id="338" r:id="rId41"/>
    <p:sldId id="294" r:id="rId42"/>
    <p:sldId id="295" r:id="rId43"/>
    <p:sldId id="296" r:id="rId44"/>
    <p:sldId id="297" r:id="rId45"/>
    <p:sldId id="298" r:id="rId46"/>
    <p:sldId id="299" r:id="rId47"/>
    <p:sldId id="300" r:id="rId48"/>
    <p:sldId id="301" r:id="rId49"/>
    <p:sldId id="302" r:id="rId50"/>
    <p:sldId id="303" r:id="rId51"/>
    <p:sldId id="331" r:id="rId52"/>
    <p:sldId id="305" r:id="rId53"/>
    <p:sldId id="307" r:id="rId54"/>
    <p:sldId id="309" r:id="rId55"/>
    <p:sldId id="310" r:id="rId56"/>
    <p:sldId id="312" r:id="rId57"/>
    <p:sldId id="313" r:id="rId58"/>
    <p:sldId id="314" r:id="rId59"/>
    <p:sldId id="315" r:id="rId60"/>
    <p:sldId id="318" r:id="rId61"/>
    <p:sldId id="350" r:id="rId62"/>
    <p:sldId id="351" r:id="rId63"/>
    <p:sldId id="352" r:id="rId64"/>
    <p:sldId id="34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03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56" autoAdjust="0"/>
  </p:normalViewPr>
  <p:slideViewPr>
    <p:cSldViewPr>
      <p:cViewPr varScale="1">
        <p:scale>
          <a:sx n="58" d="100"/>
          <a:sy n="58" d="100"/>
        </p:scale>
        <p:origin x="1746" y="78"/>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25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02055B-DC7F-4544-B360-BFBF85AD9690}"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88102919-962A-451C-969D-4364D984B6C9}">
      <dgm:prSet custT="1"/>
      <dgm:spPr/>
      <dgm:t>
        <a:bodyPr/>
        <a:lstStyle/>
        <a:p>
          <a:pPr rtl="0"/>
          <a:r>
            <a:rPr lang="en-US" sz="2400" dirty="0" smtClean="0"/>
            <a:t>one-visit nonsurgical root canal treatments, the overall flare-up rate -1.8%</a:t>
          </a:r>
          <a:endParaRPr lang="en-US" sz="2400" dirty="0"/>
        </a:p>
      </dgm:t>
    </dgm:pt>
    <dgm:pt modelId="{8DBFABFB-AF6F-44E3-B6A8-29F290E38AC9}" type="parTrans" cxnId="{552AFCE2-B0A6-4605-959D-64127A68FC0B}">
      <dgm:prSet/>
      <dgm:spPr/>
      <dgm:t>
        <a:bodyPr/>
        <a:lstStyle/>
        <a:p>
          <a:endParaRPr lang="en-US"/>
        </a:p>
      </dgm:t>
    </dgm:pt>
    <dgm:pt modelId="{D1446067-32E4-4250-A9EC-3B7222FDF194}" type="sibTrans" cxnId="{552AFCE2-B0A6-4605-959D-64127A68FC0B}">
      <dgm:prSet/>
      <dgm:spPr/>
      <dgm:t>
        <a:bodyPr/>
        <a:lstStyle/>
        <a:p>
          <a:endParaRPr lang="en-US"/>
        </a:p>
      </dgm:t>
    </dgm:pt>
    <dgm:pt modelId="{00DBF122-D05A-4C8B-9EAA-4CD10A3CF8A7}">
      <dgm:prSet custT="1"/>
      <dgm:spPr/>
      <dgm:t>
        <a:bodyPr/>
        <a:lstStyle/>
        <a:p>
          <a:pPr rtl="0"/>
          <a:r>
            <a:rPr lang="en-US" sz="2400" dirty="0" smtClean="0"/>
            <a:t>one-visit endodontic retreatment cases  had almost a 10-fold higher incidence  of flare up</a:t>
          </a:r>
          <a:endParaRPr lang="en-US" sz="2400" dirty="0"/>
        </a:p>
      </dgm:t>
    </dgm:pt>
    <dgm:pt modelId="{1B5DDCA1-C697-4DD4-8739-89EBC2155AFE}" type="parTrans" cxnId="{F425EDE0-D4FB-4E9F-B386-2DF2BB151CAF}">
      <dgm:prSet/>
      <dgm:spPr/>
      <dgm:t>
        <a:bodyPr/>
        <a:lstStyle/>
        <a:p>
          <a:endParaRPr lang="en-US"/>
        </a:p>
      </dgm:t>
    </dgm:pt>
    <dgm:pt modelId="{F4881034-8BBF-47F7-B749-AB756A55B8B9}" type="sibTrans" cxnId="{F425EDE0-D4FB-4E9F-B386-2DF2BB151CAF}">
      <dgm:prSet/>
      <dgm:spPr/>
      <dgm:t>
        <a:bodyPr/>
        <a:lstStyle/>
        <a:p>
          <a:endParaRPr lang="en-US"/>
        </a:p>
      </dgm:t>
    </dgm:pt>
    <dgm:pt modelId="{16722D65-E9AA-44C7-9EF6-ADEA0E104CA5}">
      <dgm:prSet/>
      <dgm:spPr/>
      <dgm:t>
        <a:bodyPr/>
        <a:lstStyle/>
        <a:p>
          <a:pPr rtl="0"/>
          <a:r>
            <a:rPr lang="en-US" dirty="0" smtClean="0"/>
            <a:t>Patients with severe preoperative pain had a flare-up rate of 19%</a:t>
          </a:r>
          <a:endParaRPr lang="en-US" dirty="0"/>
        </a:p>
      </dgm:t>
    </dgm:pt>
    <dgm:pt modelId="{BD400C61-5126-4EE1-BA0F-B6B93BE5782D}" type="parTrans" cxnId="{9B9C2BBA-B310-4E6F-AF35-97618AB02713}">
      <dgm:prSet/>
      <dgm:spPr/>
      <dgm:t>
        <a:bodyPr/>
        <a:lstStyle/>
        <a:p>
          <a:endParaRPr lang="en-US"/>
        </a:p>
      </dgm:t>
    </dgm:pt>
    <dgm:pt modelId="{FAABFBAC-3371-4855-A8BB-DE4A628727BC}" type="sibTrans" cxnId="{9B9C2BBA-B310-4E6F-AF35-97618AB02713}">
      <dgm:prSet/>
      <dgm:spPr/>
      <dgm:t>
        <a:bodyPr/>
        <a:lstStyle/>
        <a:p>
          <a:endParaRPr lang="en-US"/>
        </a:p>
      </dgm:t>
    </dgm:pt>
    <dgm:pt modelId="{DCCF7506-F12E-44BE-8DA1-7AB0211C1DDE}">
      <dgm:prSet/>
      <dgm:spPr/>
      <dgm:t>
        <a:bodyPr/>
        <a:lstStyle/>
        <a:p>
          <a:pPr rtl="0"/>
          <a:r>
            <a:rPr lang="en-US" dirty="0" smtClean="0"/>
            <a:t>necrotic teeth having a significantly greater incidence of flare-ups compared with vital teeth (6.5% versus 1.3%)</a:t>
          </a:r>
          <a:endParaRPr lang="en-US" dirty="0"/>
        </a:p>
      </dgm:t>
    </dgm:pt>
    <dgm:pt modelId="{C18FBB2A-94CA-4531-A14C-604F5A70E5B1}" type="parTrans" cxnId="{BB832D5B-EA6F-4A0C-9567-7A93C9693C78}">
      <dgm:prSet/>
      <dgm:spPr/>
      <dgm:t>
        <a:bodyPr/>
        <a:lstStyle/>
        <a:p>
          <a:endParaRPr lang="en-US"/>
        </a:p>
      </dgm:t>
    </dgm:pt>
    <dgm:pt modelId="{13F2FAC4-F291-4CA1-8045-B5A2F435FFCC}" type="sibTrans" cxnId="{BB832D5B-EA6F-4A0C-9567-7A93C9693C78}">
      <dgm:prSet/>
      <dgm:spPr/>
      <dgm:t>
        <a:bodyPr/>
        <a:lstStyle/>
        <a:p>
          <a:endParaRPr lang="en-US"/>
        </a:p>
      </dgm:t>
    </dgm:pt>
    <dgm:pt modelId="{10411783-649C-4DC0-9A72-3B9D3DEC5D36}" type="pres">
      <dgm:prSet presAssocID="{D802055B-DC7F-4544-B360-BFBF85AD9690}" presName="linear" presStyleCnt="0">
        <dgm:presLayoutVars>
          <dgm:animLvl val="lvl"/>
          <dgm:resizeHandles val="exact"/>
        </dgm:presLayoutVars>
      </dgm:prSet>
      <dgm:spPr/>
      <dgm:t>
        <a:bodyPr/>
        <a:lstStyle/>
        <a:p>
          <a:endParaRPr lang="en-IN"/>
        </a:p>
      </dgm:t>
    </dgm:pt>
    <dgm:pt modelId="{00DE187B-30E5-4763-A2F7-96DB0743F10A}" type="pres">
      <dgm:prSet presAssocID="{88102919-962A-451C-969D-4364D984B6C9}" presName="parentText" presStyleLbl="node1" presStyleIdx="0" presStyleCnt="4">
        <dgm:presLayoutVars>
          <dgm:chMax val="0"/>
          <dgm:bulletEnabled val="1"/>
        </dgm:presLayoutVars>
      </dgm:prSet>
      <dgm:spPr/>
      <dgm:t>
        <a:bodyPr/>
        <a:lstStyle/>
        <a:p>
          <a:endParaRPr lang="en-IN"/>
        </a:p>
      </dgm:t>
    </dgm:pt>
    <dgm:pt modelId="{EBFBB111-FE3E-4EA8-8A03-F641E9135926}" type="pres">
      <dgm:prSet presAssocID="{D1446067-32E4-4250-A9EC-3B7222FDF194}" presName="spacer" presStyleCnt="0"/>
      <dgm:spPr/>
      <dgm:t>
        <a:bodyPr/>
        <a:lstStyle/>
        <a:p>
          <a:endParaRPr lang="en-IN"/>
        </a:p>
      </dgm:t>
    </dgm:pt>
    <dgm:pt modelId="{91FC8A94-3BB8-4921-A935-7C30F3A72738}" type="pres">
      <dgm:prSet presAssocID="{00DBF122-D05A-4C8B-9EAA-4CD10A3CF8A7}" presName="parentText" presStyleLbl="node1" presStyleIdx="1" presStyleCnt="4">
        <dgm:presLayoutVars>
          <dgm:chMax val="0"/>
          <dgm:bulletEnabled val="1"/>
        </dgm:presLayoutVars>
      </dgm:prSet>
      <dgm:spPr/>
      <dgm:t>
        <a:bodyPr/>
        <a:lstStyle/>
        <a:p>
          <a:endParaRPr lang="en-IN"/>
        </a:p>
      </dgm:t>
    </dgm:pt>
    <dgm:pt modelId="{B3789D14-B712-4107-A3DD-C82E2C729EB1}" type="pres">
      <dgm:prSet presAssocID="{F4881034-8BBF-47F7-B749-AB756A55B8B9}" presName="spacer" presStyleCnt="0"/>
      <dgm:spPr/>
      <dgm:t>
        <a:bodyPr/>
        <a:lstStyle/>
        <a:p>
          <a:endParaRPr lang="en-IN"/>
        </a:p>
      </dgm:t>
    </dgm:pt>
    <dgm:pt modelId="{3968F717-F3F2-4321-A725-BBD871B0D534}" type="pres">
      <dgm:prSet presAssocID="{16722D65-E9AA-44C7-9EF6-ADEA0E104CA5}" presName="parentText" presStyleLbl="node1" presStyleIdx="2" presStyleCnt="4">
        <dgm:presLayoutVars>
          <dgm:chMax val="0"/>
          <dgm:bulletEnabled val="1"/>
        </dgm:presLayoutVars>
      </dgm:prSet>
      <dgm:spPr/>
      <dgm:t>
        <a:bodyPr/>
        <a:lstStyle/>
        <a:p>
          <a:endParaRPr lang="en-IN"/>
        </a:p>
      </dgm:t>
    </dgm:pt>
    <dgm:pt modelId="{B311036F-5C08-456E-913F-211E54176F96}" type="pres">
      <dgm:prSet presAssocID="{FAABFBAC-3371-4855-A8BB-DE4A628727BC}" presName="spacer" presStyleCnt="0"/>
      <dgm:spPr/>
      <dgm:t>
        <a:bodyPr/>
        <a:lstStyle/>
        <a:p>
          <a:endParaRPr lang="en-IN"/>
        </a:p>
      </dgm:t>
    </dgm:pt>
    <dgm:pt modelId="{41BE3903-875E-4211-B54F-193EE700D235}" type="pres">
      <dgm:prSet presAssocID="{DCCF7506-F12E-44BE-8DA1-7AB0211C1DDE}" presName="parentText" presStyleLbl="node1" presStyleIdx="3" presStyleCnt="4">
        <dgm:presLayoutVars>
          <dgm:chMax val="0"/>
          <dgm:bulletEnabled val="1"/>
        </dgm:presLayoutVars>
      </dgm:prSet>
      <dgm:spPr/>
      <dgm:t>
        <a:bodyPr/>
        <a:lstStyle/>
        <a:p>
          <a:endParaRPr lang="en-IN"/>
        </a:p>
      </dgm:t>
    </dgm:pt>
  </dgm:ptLst>
  <dgm:cxnLst>
    <dgm:cxn modelId="{9AF1561A-F7A0-4F23-846F-A393641BE230}" type="presOf" srcId="{DCCF7506-F12E-44BE-8DA1-7AB0211C1DDE}" destId="{41BE3903-875E-4211-B54F-193EE700D235}" srcOrd="0" destOrd="0" presId="urn:microsoft.com/office/officeart/2005/8/layout/vList2"/>
    <dgm:cxn modelId="{F425EDE0-D4FB-4E9F-B386-2DF2BB151CAF}" srcId="{D802055B-DC7F-4544-B360-BFBF85AD9690}" destId="{00DBF122-D05A-4C8B-9EAA-4CD10A3CF8A7}" srcOrd="1" destOrd="0" parTransId="{1B5DDCA1-C697-4DD4-8739-89EBC2155AFE}" sibTransId="{F4881034-8BBF-47F7-B749-AB756A55B8B9}"/>
    <dgm:cxn modelId="{8D37D2DF-8BBF-400B-80DB-80DA578194E1}" type="presOf" srcId="{16722D65-E9AA-44C7-9EF6-ADEA0E104CA5}" destId="{3968F717-F3F2-4321-A725-BBD871B0D534}" srcOrd="0" destOrd="0" presId="urn:microsoft.com/office/officeart/2005/8/layout/vList2"/>
    <dgm:cxn modelId="{552AFCE2-B0A6-4605-959D-64127A68FC0B}" srcId="{D802055B-DC7F-4544-B360-BFBF85AD9690}" destId="{88102919-962A-451C-969D-4364D984B6C9}" srcOrd="0" destOrd="0" parTransId="{8DBFABFB-AF6F-44E3-B6A8-29F290E38AC9}" sibTransId="{D1446067-32E4-4250-A9EC-3B7222FDF194}"/>
    <dgm:cxn modelId="{BB832D5B-EA6F-4A0C-9567-7A93C9693C78}" srcId="{D802055B-DC7F-4544-B360-BFBF85AD9690}" destId="{DCCF7506-F12E-44BE-8DA1-7AB0211C1DDE}" srcOrd="3" destOrd="0" parTransId="{C18FBB2A-94CA-4531-A14C-604F5A70E5B1}" sibTransId="{13F2FAC4-F291-4CA1-8045-B5A2F435FFCC}"/>
    <dgm:cxn modelId="{9B9C2BBA-B310-4E6F-AF35-97618AB02713}" srcId="{D802055B-DC7F-4544-B360-BFBF85AD9690}" destId="{16722D65-E9AA-44C7-9EF6-ADEA0E104CA5}" srcOrd="2" destOrd="0" parTransId="{BD400C61-5126-4EE1-BA0F-B6B93BE5782D}" sibTransId="{FAABFBAC-3371-4855-A8BB-DE4A628727BC}"/>
    <dgm:cxn modelId="{115DBF2E-8493-4FEB-9AF6-910F2A9031B6}" type="presOf" srcId="{88102919-962A-451C-969D-4364D984B6C9}" destId="{00DE187B-30E5-4763-A2F7-96DB0743F10A}" srcOrd="0" destOrd="0" presId="urn:microsoft.com/office/officeart/2005/8/layout/vList2"/>
    <dgm:cxn modelId="{EFA4CC2D-2310-4E53-B008-B9E754C6C84B}" type="presOf" srcId="{D802055B-DC7F-4544-B360-BFBF85AD9690}" destId="{10411783-649C-4DC0-9A72-3B9D3DEC5D36}" srcOrd="0" destOrd="0" presId="urn:microsoft.com/office/officeart/2005/8/layout/vList2"/>
    <dgm:cxn modelId="{7C602910-A4DC-4DC7-9FFC-2247783C64E2}" type="presOf" srcId="{00DBF122-D05A-4C8B-9EAA-4CD10A3CF8A7}" destId="{91FC8A94-3BB8-4921-A935-7C30F3A72738}" srcOrd="0" destOrd="0" presId="urn:microsoft.com/office/officeart/2005/8/layout/vList2"/>
    <dgm:cxn modelId="{6ADD3C2A-2308-4117-8EF9-147EAFEFA076}" type="presParOf" srcId="{10411783-649C-4DC0-9A72-3B9D3DEC5D36}" destId="{00DE187B-30E5-4763-A2F7-96DB0743F10A}" srcOrd="0" destOrd="0" presId="urn:microsoft.com/office/officeart/2005/8/layout/vList2"/>
    <dgm:cxn modelId="{ED9542BF-7739-4925-8E42-F7A452B0F88B}" type="presParOf" srcId="{10411783-649C-4DC0-9A72-3B9D3DEC5D36}" destId="{EBFBB111-FE3E-4EA8-8A03-F641E9135926}" srcOrd="1" destOrd="0" presId="urn:microsoft.com/office/officeart/2005/8/layout/vList2"/>
    <dgm:cxn modelId="{2FED2BF1-2175-4DD4-834E-6DFEDE99453A}" type="presParOf" srcId="{10411783-649C-4DC0-9A72-3B9D3DEC5D36}" destId="{91FC8A94-3BB8-4921-A935-7C30F3A72738}" srcOrd="2" destOrd="0" presId="urn:microsoft.com/office/officeart/2005/8/layout/vList2"/>
    <dgm:cxn modelId="{D0D763AC-F9A4-471C-BAB6-88CA057534FF}" type="presParOf" srcId="{10411783-649C-4DC0-9A72-3B9D3DEC5D36}" destId="{B3789D14-B712-4107-A3DD-C82E2C729EB1}" srcOrd="3" destOrd="0" presId="urn:microsoft.com/office/officeart/2005/8/layout/vList2"/>
    <dgm:cxn modelId="{3B1DA55B-F869-4221-B184-3052E5328244}" type="presParOf" srcId="{10411783-649C-4DC0-9A72-3B9D3DEC5D36}" destId="{3968F717-F3F2-4321-A725-BBD871B0D534}" srcOrd="4" destOrd="0" presId="urn:microsoft.com/office/officeart/2005/8/layout/vList2"/>
    <dgm:cxn modelId="{244115CF-B0E9-4FE1-96EB-69E9E1A2FE65}" type="presParOf" srcId="{10411783-649C-4DC0-9A72-3B9D3DEC5D36}" destId="{B311036F-5C08-456E-913F-211E54176F96}" srcOrd="5" destOrd="0" presId="urn:microsoft.com/office/officeart/2005/8/layout/vList2"/>
    <dgm:cxn modelId="{448BEFBE-8138-4771-8EF0-E0C9ED452B40}" type="presParOf" srcId="{10411783-649C-4DC0-9A72-3B9D3DEC5D36}" destId="{41BE3903-875E-4211-B54F-193EE700D23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05CCAB-BF05-4C93-92E5-745366039D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89CC27E-5A2E-45A7-A310-DBD926AA7DD6}">
      <dgm:prSet/>
      <dgm:spPr>
        <a:solidFill>
          <a:schemeClr val="accent2">
            <a:lumMod val="20000"/>
            <a:lumOff val="80000"/>
          </a:schemeClr>
        </a:solidFill>
      </dgm:spPr>
      <dgm:t>
        <a:bodyPr/>
        <a:lstStyle/>
        <a:p>
          <a:pPr rtl="0"/>
          <a:r>
            <a:rPr lang="en-US" dirty="0" smtClean="0">
              <a:solidFill>
                <a:schemeClr val="bg2"/>
              </a:solidFill>
            </a:rPr>
            <a:t>anti inflammatory -ability to retard </a:t>
          </a:r>
          <a:r>
            <a:rPr lang="en-US" dirty="0" err="1" smtClean="0">
              <a:solidFill>
                <a:schemeClr val="bg2"/>
              </a:solidFill>
            </a:rPr>
            <a:t>lysosomal</a:t>
          </a:r>
          <a:r>
            <a:rPr lang="en-US" dirty="0" smtClean="0">
              <a:solidFill>
                <a:schemeClr val="bg2"/>
              </a:solidFill>
            </a:rPr>
            <a:t> release from cells by inhibiting fusion of lysosomes with their target membranes.</a:t>
          </a:r>
          <a:endParaRPr lang="en-US" dirty="0">
            <a:solidFill>
              <a:schemeClr val="bg2"/>
            </a:solidFill>
          </a:endParaRPr>
        </a:p>
      </dgm:t>
    </dgm:pt>
    <dgm:pt modelId="{672AEB17-E53B-4ADC-A5BE-00D06D874B90}" type="parTrans" cxnId="{93E7E227-6E2A-44AC-A0B1-E9B45C1D6A9B}">
      <dgm:prSet/>
      <dgm:spPr/>
      <dgm:t>
        <a:bodyPr/>
        <a:lstStyle/>
        <a:p>
          <a:endParaRPr lang="en-US"/>
        </a:p>
      </dgm:t>
    </dgm:pt>
    <dgm:pt modelId="{5B8B7CE2-65F9-4A46-A1B7-95DFC1D070C3}" type="sibTrans" cxnId="{93E7E227-6E2A-44AC-A0B1-E9B45C1D6A9B}">
      <dgm:prSet/>
      <dgm:spPr/>
      <dgm:t>
        <a:bodyPr/>
        <a:lstStyle/>
        <a:p>
          <a:endParaRPr lang="en-US"/>
        </a:p>
      </dgm:t>
    </dgm:pt>
    <dgm:pt modelId="{1EE94485-D46B-4A6E-8BD2-1F26DB71BD6C}">
      <dgm:prSet/>
      <dgm:spPr>
        <a:solidFill>
          <a:schemeClr val="accent2">
            <a:lumMod val="20000"/>
            <a:lumOff val="80000"/>
          </a:schemeClr>
        </a:solidFill>
      </dgm:spPr>
      <dgm:t>
        <a:bodyPr/>
        <a:lstStyle/>
        <a:p>
          <a:pPr rtl="0"/>
          <a:r>
            <a:rPr lang="en-US" dirty="0" smtClean="0">
              <a:solidFill>
                <a:schemeClr val="bg2"/>
              </a:solidFill>
            </a:rPr>
            <a:t>In addition, corticosteroids inhibit the liberation of free </a:t>
          </a:r>
          <a:r>
            <a:rPr lang="en-US" dirty="0" err="1" smtClean="0">
              <a:solidFill>
                <a:schemeClr val="bg2"/>
              </a:solidFill>
            </a:rPr>
            <a:t>arachidonic</a:t>
          </a:r>
          <a:r>
            <a:rPr lang="en-US" dirty="0" smtClean="0">
              <a:solidFill>
                <a:schemeClr val="bg2"/>
              </a:solidFill>
            </a:rPr>
            <a:t> acid from the phospholipids of the cell membrane by phospholipases. </a:t>
          </a:r>
          <a:endParaRPr lang="en-US" dirty="0">
            <a:solidFill>
              <a:schemeClr val="bg2"/>
            </a:solidFill>
          </a:endParaRPr>
        </a:p>
      </dgm:t>
    </dgm:pt>
    <dgm:pt modelId="{48804DF1-D554-4A1C-B700-88CE6ACFACC2}" type="parTrans" cxnId="{71A73F10-74B2-46C7-AF17-60C70D04A3A5}">
      <dgm:prSet/>
      <dgm:spPr/>
      <dgm:t>
        <a:bodyPr/>
        <a:lstStyle/>
        <a:p>
          <a:endParaRPr lang="en-US"/>
        </a:p>
      </dgm:t>
    </dgm:pt>
    <dgm:pt modelId="{52006627-25A9-4D5C-86FE-692088EF1B0F}" type="sibTrans" cxnId="{71A73F10-74B2-46C7-AF17-60C70D04A3A5}">
      <dgm:prSet/>
      <dgm:spPr/>
      <dgm:t>
        <a:bodyPr/>
        <a:lstStyle/>
        <a:p>
          <a:endParaRPr lang="en-US"/>
        </a:p>
      </dgm:t>
    </dgm:pt>
    <dgm:pt modelId="{C96BE7B2-962F-4D87-8EA2-43A6F642D1AC}" type="pres">
      <dgm:prSet presAssocID="{F405CCAB-BF05-4C93-92E5-745366039D47}" presName="linear" presStyleCnt="0">
        <dgm:presLayoutVars>
          <dgm:animLvl val="lvl"/>
          <dgm:resizeHandles val="exact"/>
        </dgm:presLayoutVars>
      </dgm:prSet>
      <dgm:spPr/>
      <dgm:t>
        <a:bodyPr/>
        <a:lstStyle/>
        <a:p>
          <a:endParaRPr lang="en-US"/>
        </a:p>
      </dgm:t>
    </dgm:pt>
    <dgm:pt modelId="{3C6B4D0F-DCAD-498F-A70B-E15CA0D901A9}" type="pres">
      <dgm:prSet presAssocID="{689CC27E-5A2E-45A7-A310-DBD926AA7DD6}" presName="parentText" presStyleLbl="node1" presStyleIdx="0" presStyleCnt="2" custLinFactY="-165" custLinFactNeighborX="4494" custLinFactNeighborY="-100000">
        <dgm:presLayoutVars>
          <dgm:chMax val="0"/>
          <dgm:bulletEnabled val="1"/>
        </dgm:presLayoutVars>
      </dgm:prSet>
      <dgm:spPr/>
      <dgm:t>
        <a:bodyPr/>
        <a:lstStyle/>
        <a:p>
          <a:endParaRPr lang="en-US"/>
        </a:p>
      </dgm:t>
    </dgm:pt>
    <dgm:pt modelId="{89DF8D7F-0783-410C-AD10-1EDCD93EC9FC}" type="pres">
      <dgm:prSet presAssocID="{5B8B7CE2-65F9-4A46-A1B7-95DFC1D070C3}" presName="spacer" presStyleCnt="0"/>
      <dgm:spPr/>
    </dgm:pt>
    <dgm:pt modelId="{E43977D8-E3AA-4B35-9552-8CC33D6A84FE}" type="pres">
      <dgm:prSet presAssocID="{1EE94485-D46B-4A6E-8BD2-1F26DB71BD6C}" presName="parentText" presStyleLbl="node1" presStyleIdx="1" presStyleCnt="2">
        <dgm:presLayoutVars>
          <dgm:chMax val="0"/>
          <dgm:bulletEnabled val="1"/>
        </dgm:presLayoutVars>
      </dgm:prSet>
      <dgm:spPr/>
      <dgm:t>
        <a:bodyPr/>
        <a:lstStyle/>
        <a:p>
          <a:endParaRPr lang="en-US"/>
        </a:p>
      </dgm:t>
    </dgm:pt>
  </dgm:ptLst>
  <dgm:cxnLst>
    <dgm:cxn modelId="{71A73F10-74B2-46C7-AF17-60C70D04A3A5}" srcId="{F405CCAB-BF05-4C93-92E5-745366039D47}" destId="{1EE94485-D46B-4A6E-8BD2-1F26DB71BD6C}" srcOrd="1" destOrd="0" parTransId="{48804DF1-D554-4A1C-B700-88CE6ACFACC2}" sibTransId="{52006627-25A9-4D5C-86FE-692088EF1B0F}"/>
    <dgm:cxn modelId="{BB6988DE-4AC6-4B59-A791-449BDD1E4F96}" type="presOf" srcId="{1EE94485-D46B-4A6E-8BD2-1F26DB71BD6C}" destId="{E43977D8-E3AA-4B35-9552-8CC33D6A84FE}" srcOrd="0" destOrd="0" presId="urn:microsoft.com/office/officeart/2005/8/layout/vList2"/>
    <dgm:cxn modelId="{DD9652C4-3C89-480D-BD1D-95F206E09BCA}" type="presOf" srcId="{F405CCAB-BF05-4C93-92E5-745366039D47}" destId="{C96BE7B2-962F-4D87-8EA2-43A6F642D1AC}" srcOrd="0" destOrd="0" presId="urn:microsoft.com/office/officeart/2005/8/layout/vList2"/>
    <dgm:cxn modelId="{072EEC2D-E984-477F-9128-062F5D142887}" type="presOf" srcId="{689CC27E-5A2E-45A7-A310-DBD926AA7DD6}" destId="{3C6B4D0F-DCAD-498F-A70B-E15CA0D901A9}" srcOrd="0" destOrd="0" presId="urn:microsoft.com/office/officeart/2005/8/layout/vList2"/>
    <dgm:cxn modelId="{93E7E227-6E2A-44AC-A0B1-E9B45C1D6A9B}" srcId="{F405CCAB-BF05-4C93-92E5-745366039D47}" destId="{689CC27E-5A2E-45A7-A310-DBD926AA7DD6}" srcOrd="0" destOrd="0" parTransId="{672AEB17-E53B-4ADC-A5BE-00D06D874B90}" sibTransId="{5B8B7CE2-65F9-4A46-A1B7-95DFC1D070C3}"/>
    <dgm:cxn modelId="{77375520-3FF2-40F2-9772-896F98532492}" type="presParOf" srcId="{C96BE7B2-962F-4D87-8EA2-43A6F642D1AC}" destId="{3C6B4D0F-DCAD-498F-A70B-E15CA0D901A9}" srcOrd="0" destOrd="0" presId="urn:microsoft.com/office/officeart/2005/8/layout/vList2"/>
    <dgm:cxn modelId="{EE013257-850D-4F8D-9480-8F4DA357BC04}" type="presParOf" srcId="{C96BE7B2-962F-4D87-8EA2-43A6F642D1AC}" destId="{89DF8D7F-0783-410C-AD10-1EDCD93EC9FC}" srcOrd="1" destOrd="0" presId="urn:microsoft.com/office/officeart/2005/8/layout/vList2"/>
    <dgm:cxn modelId="{D9EBE401-AAE2-4958-9A40-EF239691938C}" type="presParOf" srcId="{C96BE7B2-962F-4D87-8EA2-43A6F642D1AC}" destId="{E43977D8-E3AA-4B35-9552-8CC33D6A84F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EEFD77-1857-4703-8054-2FA506F099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77F7D3-5D83-4DB0-9C39-99C0E99E10EC}">
      <dgm:prSet custT="1"/>
      <dgm:spPr>
        <a:solidFill>
          <a:schemeClr val="accent2">
            <a:lumMod val="20000"/>
            <a:lumOff val="80000"/>
          </a:schemeClr>
        </a:solidFill>
      </dgm:spPr>
      <dgm:t>
        <a:bodyPr/>
        <a:lstStyle/>
        <a:p>
          <a:pPr rtl="0"/>
          <a:r>
            <a:rPr lang="en-US" sz="3200" dirty="0" smtClean="0">
              <a:solidFill>
                <a:schemeClr val="bg2"/>
              </a:solidFill>
            </a:rPr>
            <a:t>Steroids not only prevent the formation of PG's and </a:t>
          </a:r>
          <a:r>
            <a:rPr lang="en-US" sz="3200" dirty="0" err="1" smtClean="0">
              <a:solidFill>
                <a:schemeClr val="bg2"/>
              </a:solidFill>
            </a:rPr>
            <a:t>thromboxanes</a:t>
          </a:r>
          <a:r>
            <a:rPr lang="en-US" sz="3200" dirty="0" smtClean="0">
              <a:solidFill>
                <a:schemeClr val="bg2"/>
              </a:solidFill>
            </a:rPr>
            <a:t> but also LT's and other oxygenated derivatives. </a:t>
          </a:r>
          <a:endParaRPr lang="en-US" sz="3200" dirty="0">
            <a:solidFill>
              <a:schemeClr val="bg2"/>
            </a:solidFill>
          </a:endParaRPr>
        </a:p>
      </dgm:t>
    </dgm:pt>
    <dgm:pt modelId="{3C6D557D-7C6F-40E4-9EFE-724FB00EFD81}" type="parTrans" cxnId="{4953B4A2-D20C-47B6-A4D0-E86FB034C954}">
      <dgm:prSet/>
      <dgm:spPr/>
      <dgm:t>
        <a:bodyPr/>
        <a:lstStyle/>
        <a:p>
          <a:endParaRPr lang="en-US"/>
        </a:p>
      </dgm:t>
    </dgm:pt>
    <dgm:pt modelId="{4B464F20-9062-4981-9404-06EDCF4CE398}" type="sibTrans" cxnId="{4953B4A2-D20C-47B6-A4D0-E86FB034C954}">
      <dgm:prSet/>
      <dgm:spPr/>
      <dgm:t>
        <a:bodyPr/>
        <a:lstStyle/>
        <a:p>
          <a:endParaRPr lang="en-US"/>
        </a:p>
      </dgm:t>
    </dgm:pt>
    <dgm:pt modelId="{DBC29FF0-C2E7-4E89-97C5-B9257E8A94B2}" type="pres">
      <dgm:prSet presAssocID="{69EEFD77-1857-4703-8054-2FA506F09999}" presName="linear" presStyleCnt="0">
        <dgm:presLayoutVars>
          <dgm:animLvl val="lvl"/>
          <dgm:resizeHandles val="exact"/>
        </dgm:presLayoutVars>
      </dgm:prSet>
      <dgm:spPr/>
      <dgm:t>
        <a:bodyPr/>
        <a:lstStyle/>
        <a:p>
          <a:endParaRPr lang="en-US"/>
        </a:p>
      </dgm:t>
    </dgm:pt>
    <dgm:pt modelId="{F9D5DDF0-2BB4-4EBD-AEAE-120382F97C6D}" type="pres">
      <dgm:prSet presAssocID="{B077F7D3-5D83-4DB0-9C39-99C0E99E10EC}" presName="parentText" presStyleLbl="node1" presStyleIdx="0" presStyleCnt="1">
        <dgm:presLayoutVars>
          <dgm:chMax val="0"/>
          <dgm:bulletEnabled val="1"/>
        </dgm:presLayoutVars>
      </dgm:prSet>
      <dgm:spPr/>
      <dgm:t>
        <a:bodyPr/>
        <a:lstStyle/>
        <a:p>
          <a:endParaRPr lang="en-US"/>
        </a:p>
      </dgm:t>
    </dgm:pt>
  </dgm:ptLst>
  <dgm:cxnLst>
    <dgm:cxn modelId="{4953B4A2-D20C-47B6-A4D0-E86FB034C954}" srcId="{69EEFD77-1857-4703-8054-2FA506F09999}" destId="{B077F7D3-5D83-4DB0-9C39-99C0E99E10EC}" srcOrd="0" destOrd="0" parTransId="{3C6D557D-7C6F-40E4-9EFE-724FB00EFD81}" sibTransId="{4B464F20-9062-4981-9404-06EDCF4CE398}"/>
    <dgm:cxn modelId="{9EAB5BA0-3950-4493-8078-3BAE4332C2C5}" type="presOf" srcId="{69EEFD77-1857-4703-8054-2FA506F09999}" destId="{DBC29FF0-C2E7-4E89-97C5-B9257E8A94B2}" srcOrd="0" destOrd="0" presId="urn:microsoft.com/office/officeart/2005/8/layout/vList2"/>
    <dgm:cxn modelId="{4EBF89A7-B48A-42EE-8ACD-B9F4F71EE622}" type="presOf" srcId="{B077F7D3-5D83-4DB0-9C39-99C0E99E10EC}" destId="{F9D5DDF0-2BB4-4EBD-AEAE-120382F97C6D}" srcOrd="0" destOrd="0" presId="urn:microsoft.com/office/officeart/2005/8/layout/vList2"/>
    <dgm:cxn modelId="{DFDEC127-757B-402F-94EC-58B28C6DBCFF}" type="presParOf" srcId="{DBC29FF0-C2E7-4E89-97C5-B9257E8A94B2}" destId="{F9D5DDF0-2BB4-4EBD-AEAE-120382F97C6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235EE5-426A-484E-BCDC-CE5D88BB8756}" type="doc">
      <dgm:prSet loTypeId="urn:microsoft.com/office/officeart/2005/8/layout/venn1" loCatId="relationship" qsTypeId="urn:microsoft.com/office/officeart/2005/8/quickstyle/3d3" qsCatId="3D" csTypeId="urn:microsoft.com/office/officeart/2005/8/colors/colorful5" csCatId="colorful"/>
      <dgm:spPr/>
      <dgm:t>
        <a:bodyPr/>
        <a:lstStyle/>
        <a:p>
          <a:endParaRPr lang="en-IN"/>
        </a:p>
      </dgm:t>
    </dgm:pt>
    <dgm:pt modelId="{3B5F0B90-6EB8-438E-B5FF-361E2176929F}">
      <dgm:prSet/>
      <dgm:spPr/>
      <dgm:t>
        <a:bodyPr/>
        <a:lstStyle/>
        <a:p>
          <a:pPr rtl="0"/>
          <a:r>
            <a:rPr lang="en-IN" dirty="0" smtClean="0"/>
            <a:t>The occurrence of mild pain and discomfort following endodontic treatment is common even when the treatment rendered is of the highest standard. </a:t>
          </a:r>
          <a:endParaRPr lang="en-IN" dirty="0"/>
        </a:p>
      </dgm:t>
    </dgm:pt>
    <dgm:pt modelId="{05B779D3-A54B-48E6-84D6-338F0ADE5B49}" type="parTrans" cxnId="{5CFF0A14-1701-4AA2-9DAA-7EDFC2FA0B9F}">
      <dgm:prSet/>
      <dgm:spPr/>
      <dgm:t>
        <a:bodyPr/>
        <a:lstStyle/>
        <a:p>
          <a:endParaRPr lang="en-IN"/>
        </a:p>
      </dgm:t>
    </dgm:pt>
    <dgm:pt modelId="{7A8B70E0-371F-468D-A826-45AB712D98D5}" type="sibTrans" cxnId="{5CFF0A14-1701-4AA2-9DAA-7EDFC2FA0B9F}">
      <dgm:prSet/>
      <dgm:spPr/>
      <dgm:t>
        <a:bodyPr/>
        <a:lstStyle/>
        <a:p>
          <a:endParaRPr lang="en-IN"/>
        </a:p>
      </dgm:t>
    </dgm:pt>
    <dgm:pt modelId="{3FDE9BC0-2651-452D-A2A0-C85FF9933596}">
      <dgm:prSet/>
      <dgm:spPr/>
      <dgm:t>
        <a:bodyPr/>
        <a:lstStyle/>
        <a:p>
          <a:pPr rtl="0"/>
          <a:r>
            <a:rPr lang="en-IN" dirty="0" smtClean="0"/>
            <a:t>It is the duty of the clinician to explain it to the patient.</a:t>
          </a:r>
          <a:endParaRPr lang="en-IN" dirty="0"/>
        </a:p>
      </dgm:t>
    </dgm:pt>
    <dgm:pt modelId="{3EB56536-DC95-4DB6-BFD0-0CBE02D157D7}" type="parTrans" cxnId="{C44582AC-1D9D-43DF-8757-36F37B968D54}">
      <dgm:prSet/>
      <dgm:spPr/>
      <dgm:t>
        <a:bodyPr/>
        <a:lstStyle/>
        <a:p>
          <a:endParaRPr lang="en-IN"/>
        </a:p>
      </dgm:t>
    </dgm:pt>
    <dgm:pt modelId="{5FC29B63-1929-45DE-B6A0-54724EC5FE53}" type="sibTrans" cxnId="{C44582AC-1D9D-43DF-8757-36F37B968D54}">
      <dgm:prSet/>
      <dgm:spPr/>
      <dgm:t>
        <a:bodyPr/>
        <a:lstStyle/>
        <a:p>
          <a:endParaRPr lang="en-IN"/>
        </a:p>
      </dgm:t>
    </dgm:pt>
    <dgm:pt modelId="{CC6727D8-68AD-4395-8145-766BBF2DA467}" type="pres">
      <dgm:prSet presAssocID="{47235EE5-426A-484E-BCDC-CE5D88BB8756}" presName="compositeShape" presStyleCnt="0">
        <dgm:presLayoutVars>
          <dgm:chMax val="7"/>
          <dgm:dir/>
          <dgm:resizeHandles val="exact"/>
        </dgm:presLayoutVars>
      </dgm:prSet>
      <dgm:spPr/>
      <dgm:t>
        <a:bodyPr/>
        <a:lstStyle/>
        <a:p>
          <a:endParaRPr lang="en-IN"/>
        </a:p>
      </dgm:t>
    </dgm:pt>
    <dgm:pt modelId="{12A154F6-023B-4BC1-A8C7-6E1F3EC5285F}" type="pres">
      <dgm:prSet presAssocID="{3B5F0B90-6EB8-438E-B5FF-361E2176929F}" presName="circ1" presStyleLbl="vennNode1" presStyleIdx="0" presStyleCnt="2"/>
      <dgm:spPr/>
      <dgm:t>
        <a:bodyPr/>
        <a:lstStyle/>
        <a:p>
          <a:endParaRPr lang="en-IN"/>
        </a:p>
      </dgm:t>
    </dgm:pt>
    <dgm:pt modelId="{D060B4DE-BDB3-4E13-AA1D-EC1125A3B219}" type="pres">
      <dgm:prSet presAssocID="{3B5F0B90-6EB8-438E-B5FF-361E2176929F}" presName="circ1Tx" presStyleLbl="revTx" presStyleIdx="0" presStyleCnt="0">
        <dgm:presLayoutVars>
          <dgm:chMax val="0"/>
          <dgm:chPref val="0"/>
          <dgm:bulletEnabled val="1"/>
        </dgm:presLayoutVars>
      </dgm:prSet>
      <dgm:spPr/>
      <dgm:t>
        <a:bodyPr/>
        <a:lstStyle/>
        <a:p>
          <a:endParaRPr lang="en-IN"/>
        </a:p>
      </dgm:t>
    </dgm:pt>
    <dgm:pt modelId="{54BD5854-CA84-4831-A2EF-7585C342405D}" type="pres">
      <dgm:prSet presAssocID="{3FDE9BC0-2651-452D-A2A0-C85FF9933596}" presName="circ2" presStyleLbl="vennNode1" presStyleIdx="1" presStyleCnt="2"/>
      <dgm:spPr/>
      <dgm:t>
        <a:bodyPr/>
        <a:lstStyle/>
        <a:p>
          <a:endParaRPr lang="en-IN"/>
        </a:p>
      </dgm:t>
    </dgm:pt>
    <dgm:pt modelId="{E3AC30B7-D12E-491D-BB47-41F7109E1859}" type="pres">
      <dgm:prSet presAssocID="{3FDE9BC0-2651-452D-A2A0-C85FF9933596}" presName="circ2Tx" presStyleLbl="revTx" presStyleIdx="0" presStyleCnt="0">
        <dgm:presLayoutVars>
          <dgm:chMax val="0"/>
          <dgm:chPref val="0"/>
          <dgm:bulletEnabled val="1"/>
        </dgm:presLayoutVars>
      </dgm:prSet>
      <dgm:spPr/>
      <dgm:t>
        <a:bodyPr/>
        <a:lstStyle/>
        <a:p>
          <a:endParaRPr lang="en-IN"/>
        </a:p>
      </dgm:t>
    </dgm:pt>
  </dgm:ptLst>
  <dgm:cxnLst>
    <dgm:cxn modelId="{BE5E04F5-E279-4EBE-996B-76D77A4488C5}" type="presOf" srcId="{3FDE9BC0-2651-452D-A2A0-C85FF9933596}" destId="{E3AC30B7-D12E-491D-BB47-41F7109E1859}" srcOrd="1" destOrd="0" presId="urn:microsoft.com/office/officeart/2005/8/layout/venn1"/>
    <dgm:cxn modelId="{1905A5DB-A741-4EAD-B041-B2177C75426C}" type="presOf" srcId="{3FDE9BC0-2651-452D-A2A0-C85FF9933596}" destId="{54BD5854-CA84-4831-A2EF-7585C342405D}" srcOrd="0" destOrd="0" presId="urn:microsoft.com/office/officeart/2005/8/layout/venn1"/>
    <dgm:cxn modelId="{C44582AC-1D9D-43DF-8757-36F37B968D54}" srcId="{47235EE5-426A-484E-BCDC-CE5D88BB8756}" destId="{3FDE9BC0-2651-452D-A2A0-C85FF9933596}" srcOrd="1" destOrd="0" parTransId="{3EB56536-DC95-4DB6-BFD0-0CBE02D157D7}" sibTransId="{5FC29B63-1929-45DE-B6A0-54724EC5FE53}"/>
    <dgm:cxn modelId="{5CFF0A14-1701-4AA2-9DAA-7EDFC2FA0B9F}" srcId="{47235EE5-426A-484E-BCDC-CE5D88BB8756}" destId="{3B5F0B90-6EB8-438E-B5FF-361E2176929F}" srcOrd="0" destOrd="0" parTransId="{05B779D3-A54B-48E6-84D6-338F0ADE5B49}" sibTransId="{7A8B70E0-371F-468D-A826-45AB712D98D5}"/>
    <dgm:cxn modelId="{12B59468-BCF4-4548-8EB9-964D3BAB1941}" type="presOf" srcId="{3B5F0B90-6EB8-438E-B5FF-361E2176929F}" destId="{D060B4DE-BDB3-4E13-AA1D-EC1125A3B219}" srcOrd="1" destOrd="0" presId="urn:microsoft.com/office/officeart/2005/8/layout/venn1"/>
    <dgm:cxn modelId="{F6E3A2F0-D3C5-4366-939B-D67E802FD69B}" type="presOf" srcId="{47235EE5-426A-484E-BCDC-CE5D88BB8756}" destId="{CC6727D8-68AD-4395-8145-766BBF2DA467}" srcOrd="0" destOrd="0" presId="urn:microsoft.com/office/officeart/2005/8/layout/venn1"/>
    <dgm:cxn modelId="{26C23399-FF8B-4E9A-B752-D19C6C63E8AD}" type="presOf" srcId="{3B5F0B90-6EB8-438E-B5FF-361E2176929F}" destId="{12A154F6-023B-4BC1-A8C7-6E1F3EC5285F}" srcOrd="0" destOrd="0" presId="urn:microsoft.com/office/officeart/2005/8/layout/venn1"/>
    <dgm:cxn modelId="{BD329D47-360F-4DFD-BF11-D01E200348F3}" type="presParOf" srcId="{CC6727D8-68AD-4395-8145-766BBF2DA467}" destId="{12A154F6-023B-4BC1-A8C7-6E1F3EC5285F}" srcOrd="0" destOrd="0" presId="urn:microsoft.com/office/officeart/2005/8/layout/venn1"/>
    <dgm:cxn modelId="{FABC7FCE-C5E5-4A80-B4DA-D04531CA491E}" type="presParOf" srcId="{CC6727D8-68AD-4395-8145-766BBF2DA467}" destId="{D060B4DE-BDB3-4E13-AA1D-EC1125A3B219}" srcOrd="1" destOrd="0" presId="urn:microsoft.com/office/officeart/2005/8/layout/venn1"/>
    <dgm:cxn modelId="{8B09BB5F-C690-49C5-9990-E807D11EB48F}" type="presParOf" srcId="{CC6727D8-68AD-4395-8145-766BBF2DA467}" destId="{54BD5854-CA84-4831-A2EF-7585C342405D}" srcOrd="2" destOrd="0" presId="urn:microsoft.com/office/officeart/2005/8/layout/venn1"/>
    <dgm:cxn modelId="{B02104BC-A0DD-425F-BC0F-47956AB913E5}" type="presParOf" srcId="{CC6727D8-68AD-4395-8145-766BBF2DA467}" destId="{E3AC30B7-D12E-491D-BB47-41F7109E1859}"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5B2FA3-B0EE-4117-84F1-9756DAA26320}" type="doc">
      <dgm:prSet loTypeId="urn:microsoft.com/office/officeart/2005/8/layout/cycle6" loCatId="cycle" qsTypeId="urn:microsoft.com/office/officeart/2005/8/quickstyle/simple3" qsCatId="simple" csTypeId="urn:microsoft.com/office/officeart/2005/8/colors/colorful1#1" csCatId="colorful" phldr="1"/>
      <dgm:spPr/>
      <dgm:t>
        <a:bodyPr/>
        <a:lstStyle/>
        <a:p>
          <a:endParaRPr lang="en-US"/>
        </a:p>
      </dgm:t>
    </dgm:pt>
    <dgm:pt modelId="{FAD3E11F-FD0D-4157-A789-4FCCE6C80475}">
      <dgm:prSet custT="1"/>
      <dgm:spPr/>
      <dgm:t>
        <a:bodyPr/>
        <a:lstStyle/>
        <a:p>
          <a:pPr rtl="0"/>
          <a:r>
            <a:rPr lang="en-US" sz="3200" b="0" dirty="0" smtClean="0"/>
            <a:t>chronic apical </a:t>
          </a:r>
          <a:r>
            <a:rPr lang="en-US" sz="3200" b="0" dirty="0" err="1" smtClean="0"/>
            <a:t>periodontitis</a:t>
          </a:r>
          <a:endParaRPr lang="en-US" sz="3200" b="0" dirty="0" smtClean="0"/>
        </a:p>
        <a:p>
          <a:pPr rtl="0"/>
          <a:r>
            <a:rPr lang="en-US" sz="3200" b="0" dirty="0" smtClean="0"/>
            <a:t>(3.4%)</a:t>
          </a:r>
          <a:endParaRPr lang="en-US" sz="3200" b="0" dirty="0"/>
        </a:p>
      </dgm:t>
    </dgm:pt>
    <dgm:pt modelId="{CF9B8A98-4372-40C4-B23B-ECD64D2BD0EB}" type="parTrans" cxnId="{6503EDD9-400E-4951-B2BA-74E1DC647032}">
      <dgm:prSet/>
      <dgm:spPr/>
      <dgm:t>
        <a:bodyPr/>
        <a:lstStyle/>
        <a:p>
          <a:endParaRPr lang="en-US"/>
        </a:p>
      </dgm:t>
    </dgm:pt>
    <dgm:pt modelId="{3FB46099-14E0-4115-943E-E2C793DC4910}" type="sibTrans" cxnId="{6503EDD9-400E-4951-B2BA-74E1DC647032}">
      <dgm:prSet/>
      <dgm:spPr/>
      <dgm:t>
        <a:bodyPr/>
        <a:lstStyle/>
        <a:p>
          <a:endParaRPr lang="en-US"/>
        </a:p>
      </dgm:t>
    </dgm:pt>
    <dgm:pt modelId="{907E562C-7EED-4B08-8EA4-1537039A9695}">
      <dgm:prSet/>
      <dgm:spPr/>
      <dgm:t>
        <a:bodyPr/>
        <a:lstStyle/>
        <a:p>
          <a:pPr rtl="0"/>
          <a:r>
            <a:rPr lang="en-US" dirty="0" smtClean="0"/>
            <a:t>acute apical periodontitis (4.8%)</a:t>
          </a:r>
          <a:endParaRPr lang="en-US" dirty="0"/>
        </a:p>
      </dgm:t>
    </dgm:pt>
    <dgm:pt modelId="{7809C4BC-F860-442D-8CE7-711CD3B9E55F}" type="parTrans" cxnId="{20B169DE-5D6A-4AD4-822B-BB592545B898}">
      <dgm:prSet/>
      <dgm:spPr/>
      <dgm:t>
        <a:bodyPr/>
        <a:lstStyle/>
        <a:p>
          <a:endParaRPr lang="en-US"/>
        </a:p>
      </dgm:t>
    </dgm:pt>
    <dgm:pt modelId="{72714D96-259A-4E9B-8AD1-70F88A803E59}" type="sibTrans" cxnId="{20B169DE-5D6A-4AD4-822B-BB592545B898}">
      <dgm:prSet/>
      <dgm:spPr/>
      <dgm:t>
        <a:bodyPr/>
        <a:lstStyle/>
        <a:p>
          <a:endParaRPr lang="en-US"/>
        </a:p>
      </dgm:t>
    </dgm:pt>
    <dgm:pt modelId="{3FEEE7C6-2257-44E7-BDC5-4EF3DAF01D22}">
      <dgm:prSet/>
      <dgm:spPr/>
      <dgm:t>
        <a:bodyPr/>
        <a:lstStyle/>
        <a:p>
          <a:pPr rtl="0"/>
          <a:r>
            <a:rPr lang="en-US" dirty="0" smtClean="0"/>
            <a:t>and acute apical abscess (13.1%)</a:t>
          </a:r>
          <a:endParaRPr lang="en-US" dirty="0"/>
        </a:p>
      </dgm:t>
    </dgm:pt>
    <dgm:pt modelId="{D7F8AF6C-A8C3-4F36-8D96-EA29D2BA5194}" type="parTrans" cxnId="{EE142388-129F-40D5-A924-5EC136C2CA33}">
      <dgm:prSet/>
      <dgm:spPr/>
      <dgm:t>
        <a:bodyPr/>
        <a:lstStyle/>
        <a:p>
          <a:endParaRPr lang="en-US"/>
        </a:p>
      </dgm:t>
    </dgm:pt>
    <dgm:pt modelId="{82EAD2AD-94EB-45F8-B659-75B9869896A4}" type="sibTrans" cxnId="{EE142388-129F-40D5-A924-5EC136C2CA33}">
      <dgm:prSet/>
      <dgm:spPr/>
      <dgm:t>
        <a:bodyPr/>
        <a:lstStyle/>
        <a:p>
          <a:endParaRPr lang="en-US"/>
        </a:p>
      </dgm:t>
    </dgm:pt>
    <dgm:pt modelId="{2E7567BC-C6DB-4A5A-802F-EC34062C8C3A}" type="pres">
      <dgm:prSet presAssocID="{3E5B2FA3-B0EE-4117-84F1-9756DAA26320}" presName="cycle" presStyleCnt="0">
        <dgm:presLayoutVars>
          <dgm:dir/>
          <dgm:resizeHandles val="exact"/>
        </dgm:presLayoutVars>
      </dgm:prSet>
      <dgm:spPr/>
      <dgm:t>
        <a:bodyPr/>
        <a:lstStyle/>
        <a:p>
          <a:endParaRPr lang="en-IN"/>
        </a:p>
      </dgm:t>
    </dgm:pt>
    <dgm:pt modelId="{982CC2CC-0305-4D48-8638-2BF80CBFD982}" type="pres">
      <dgm:prSet presAssocID="{FAD3E11F-FD0D-4157-A789-4FCCE6C80475}" presName="node" presStyleLbl="node1" presStyleIdx="0" presStyleCnt="3">
        <dgm:presLayoutVars>
          <dgm:bulletEnabled val="1"/>
        </dgm:presLayoutVars>
      </dgm:prSet>
      <dgm:spPr/>
      <dgm:t>
        <a:bodyPr/>
        <a:lstStyle/>
        <a:p>
          <a:endParaRPr lang="en-IN"/>
        </a:p>
      </dgm:t>
    </dgm:pt>
    <dgm:pt modelId="{42E0A57D-CA85-428A-A13E-49276B5B72DC}" type="pres">
      <dgm:prSet presAssocID="{FAD3E11F-FD0D-4157-A789-4FCCE6C80475}" presName="spNode" presStyleCnt="0"/>
      <dgm:spPr/>
      <dgm:t>
        <a:bodyPr/>
        <a:lstStyle/>
        <a:p>
          <a:endParaRPr lang="en-IN"/>
        </a:p>
      </dgm:t>
    </dgm:pt>
    <dgm:pt modelId="{A266B52A-5E00-4E7A-BF4B-2786F1F5696C}" type="pres">
      <dgm:prSet presAssocID="{3FB46099-14E0-4115-943E-E2C793DC4910}" presName="sibTrans" presStyleLbl="sibTrans1D1" presStyleIdx="0" presStyleCnt="3"/>
      <dgm:spPr/>
      <dgm:t>
        <a:bodyPr/>
        <a:lstStyle/>
        <a:p>
          <a:endParaRPr lang="en-IN"/>
        </a:p>
      </dgm:t>
    </dgm:pt>
    <dgm:pt modelId="{C0D9A856-225D-47CD-9F20-76E6FF360AF0}" type="pres">
      <dgm:prSet presAssocID="{907E562C-7EED-4B08-8EA4-1537039A9695}" presName="node" presStyleLbl="node1" presStyleIdx="1" presStyleCnt="3">
        <dgm:presLayoutVars>
          <dgm:bulletEnabled val="1"/>
        </dgm:presLayoutVars>
      </dgm:prSet>
      <dgm:spPr/>
      <dgm:t>
        <a:bodyPr/>
        <a:lstStyle/>
        <a:p>
          <a:endParaRPr lang="en-IN"/>
        </a:p>
      </dgm:t>
    </dgm:pt>
    <dgm:pt modelId="{C6E0E7B7-5431-4551-B1AC-AF34697705CF}" type="pres">
      <dgm:prSet presAssocID="{907E562C-7EED-4B08-8EA4-1537039A9695}" presName="spNode" presStyleCnt="0"/>
      <dgm:spPr/>
      <dgm:t>
        <a:bodyPr/>
        <a:lstStyle/>
        <a:p>
          <a:endParaRPr lang="en-IN"/>
        </a:p>
      </dgm:t>
    </dgm:pt>
    <dgm:pt modelId="{E5ADDBD6-51E6-4813-8062-9E62921F09DF}" type="pres">
      <dgm:prSet presAssocID="{72714D96-259A-4E9B-8AD1-70F88A803E59}" presName="sibTrans" presStyleLbl="sibTrans1D1" presStyleIdx="1" presStyleCnt="3"/>
      <dgm:spPr/>
      <dgm:t>
        <a:bodyPr/>
        <a:lstStyle/>
        <a:p>
          <a:endParaRPr lang="en-IN"/>
        </a:p>
      </dgm:t>
    </dgm:pt>
    <dgm:pt modelId="{9A700C35-62CC-4F3A-A685-F29DB1998816}" type="pres">
      <dgm:prSet presAssocID="{3FEEE7C6-2257-44E7-BDC5-4EF3DAF01D22}" presName="node" presStyleLbl="node1" presStyleIdx="2" presStyleCnt="3">
        <dgm:presLayoutVars>
          <dgm:bulletEnabled val="1"/>
        </dgm:presLayoutVars>
      </dgm:prSet>
      <dgm:spPr/>
      <dgm:t>
        <a:bodyPr/>
        <a:lstStyle/>
        <a:p>
          <a:endParaRPr lang="en-IN"/>
        </a:p>
      </dgm:t>
    </dgm:pt>
    <dgm:pt modelId="{5C1DD431-4A9D-4887-9959-F6EB3B9801B5}" type="pres">
      <dgm:prSet presAssocID="{3FEEE7C6-2257-44E7-BDC5-4EF3DAF01D22}" presName="spNode" presStyleCnt="0"/>
      <dgm:spPr/>
      <dgm:t>
        <a:bodyPr/>
        <a:lstStyle/>
        <a:p>
          <a:endParaRPr lang="en-IN"/>
        </a:p>
      </dgm:t>
    </dgm:pt>
    <dgm:pt modelId="{C1BC8A4B-169B-409D-9328-1445B03E0475}" type="pres">
      <dgm:prSet presAssocID="{82EAD2AD-94EB-45F8-B659-75B9869896A4}" presName="sibTrans" presStyleLbl="sibTrans1D1" presStyleIdx="2" presStyleCnt="3"/>
      <dgm:spPr/>
      <dgm:t>
        <a:bodyPr/>
        <a:lstStyle/>
        <a:p>
          <a:endParaRPr lang="en-IN"/>
        </a:p>
      </dgm:t>
    </dgm:pt>
  </dgm:ptLst>
  <dgm:cxnLst>
    <dgm:cxn modelId="{EE142388-129F-40D5-A924-5EC136C2CA33}" srcId="{3E5B2FA3-B0EE-4117-84F1-9756DAA26320}" destId="{3FEEE7C6-2257-44E7-BDC5-4EF3DAF01D22}" srcOrd="2" destOrd="0" parTransId="{D7F8AF6C-A8C3-4F36-8D96-EA29D2BA5194}" sibTransId="{82EAD2AD-94EB-45F8-B659-75B9869896A4}"/>
    <dgm:cxn modelId="{B45B4E5B-7DFB-4ECC-B851-C188A1D0741B}" type="presOf" srcId="{3FB46099-14E0-4115-943E-E2C793DC4910}" destId="{A266B52A-5E00-4E7A-BF4B-2786F1F5696C}" srcOrd="0" destOrd="0" presId="urn:microsoft.com/office/officeart/2005/8/layout/cycle6"/>
    <dgm:cxn modelId="{22114C22-8CC7-495E-AF7F-0A4608CEE0C5}" type="presOf" srcId="{82EAD2AD-94EB-45F8-B659-75B9869896A4}" destId="{C1BC8A4B-169B-409D-9328-1445B03E0475}" srcOrd="0" destOrd="0" presId="urn:microsoft.com/office/officeart/2005/8/layout/cycle6"/>
    <dgm:cxn modelId="{6503EDD9-400E-4951-B2BA-74E1DC647032}" srcId="{3E5B2FA3-B0EE-4117-84F1-9756DAA26320}" destId="{FAD3E11F-FD0D-4157-A789-4FCCE6C80475}" srcOrd="0" destOrd="0" parTransId="{CF9B8A98-4372-40C4-B23B-ECD64D2BD0EB}" sibTransId="{3FB46099-14E0-4115-943E-E2C793DC4910}"/>
    <dgm:cxn modelId="{EED5D048-4FD3-447D-8F70-10B89222F797}" type="presOf" srcId="{907E562C-7EED-4B08-8EA4-1537039A9695}" destId="{C0D9A856-225D-47CD-9F20-76E6FF360AF0}" srcOrd="0" destOrd="0" presId="urn:microsoft.com/office/officeart/2005/8/layout/cycle6"/>
    <dgm:cxn modelId="{32E611E2-066B-47F1-ACF0-EC183FCF0F07}" type="presOf" srcId="{3E5B2FA3-B0EE-4117-84F1-9756DAA26320}" destId="{2E7567BC-C6DB-4A5A-802F-EC34062C8C3A}" srcOrd="0" destOrd="0" presId="urn:microsoft.com/office/officeart/2005/8/layout/cycle6"/>
    <dgm:cxn modelId="{6333316F-82F7-40AB-B632-133BD359DCBB}" type="presOf" srcId="{3FEEE7C6-2257-44E7-BDC5-4EF3DAF01D22}" destId="{9A700C35-62CC-4F3A-A685-F29DB1998816}" srcOrd="0" destOrd="0" presId="urn:microsoft.com/office/officeart/2005/8/layout/cycle6"/>
    <dgm:cxn modelId="{BB7055D8-1897-4B15-AFA9-1FEA448ED858}" type="presOf" srcId="{FAD3E11F-FD0D-4157-A789-4FCCE6C80475}" destId="{982CC2CC-0305-4D48-8638-2BF80CBFD982}" srcOrd="0" destOrd="0" presId="urn:microsoft.com/office/officeart/2005/8/layout/cycle6"/>
    <dgm:cxn modelId="{20B169DE-5D6A-4AD4-822B-BB592545B898}" srcId="{3E5B2FA3-B0EE-4117-84F1-9756DAA26320}" destId="{907E562C-7EED-4B08-8EA4-1537039A9695}" srcOrd="1" destOrd="0" parTransId="{7809C4BC-F860-442D-8CE7-711CD3B9E55F}" sibTransId="{72714D96-259A-4E9B-8AD1-70F88A803E59}"/>
    <dgm:cxn modelId="{27C611ED-50D3-477C-B1B7-CBEA4A0B8549}" type="presOf" srcId="{72714D96-259A-4E9B-8AD1-70F88A803E59}" destId="{E5ADDBD6-51E6-4813-8062-9E62921F09DF}" srcOrd="0" destOrd="0" presId="urn:microsoft.com/office/officeart/2005/8/layout/cycle6"/>
    <dgm:cxn modelId="{BC104705-5DC2-4A01-8902-D784704FABE6}" type="presParOf" srcId="{2E7567BC-C6DB-4A5A-802F-EC34062C8C3A}" destId="{982CC2CC-0305-4D48-8638-2BF80CBFD982}" srcOrd="0" destOrd="0" presId="urn:microsoft.com/office/officeart/2005/8/layout/cycle6"/>
    <dgm:cxn modelId="{AF3F6A5F-2C19-49A7-8367-5D818BE8562B}" type="presParOf" srcId="{2E7567BC-C6DB-4A5A-802F-EC34062C8C3A}" destId="{42E0A57D-CA85-428A-A13E-49276B5B72DC}" srcOrd="1" destOrd="0" presId="urn:microsoft.com/office/officeart/2005/8/layout/cycle6"/>
    <dgm:cxn modelId="{51C4BCB6-4525-4843-8421-AE968F075D86}" type="presParOf" srcId="{2E7567BC-C6DB-4A5A-802F-EC34062C8C3A}" destId="{A266B52A-5E00-4E7A-BF4B-2786F1F5696C}" srcOrd="2" destOrd="0" presId="urn:microsoft.com/office/officeart/2005/8/layout/cycle6"/>
    <dgm:cxn modelId="{993721C6-8BB7-4607-A1A5-35944DFAD76F}" type="presParOf" srcId="{2E7567BC-C6DB-4A5A-802F-EC34062C8C3A}" destId="{C0D9A856-225D-47CD-9F20-76E6FF360AF0}" srcOrd="3" destOrd="0" presId="urn:microsoft.com/office/officeart/2005/8/layout/cycle6"/>
    <dgm:cxn modelId="{AC933CBE-301A-431E-BC35-F217854C3F15}" type="presParOf" srcId="{2E7567BC-C6DB-4A5A-802F-EC34062C8C3A}" destId="{C6E0E7B7-5431-4551-B1AC-AF34697705CF}" srcOrd="4" destOrd="0" presId="urn:microsoft.com/office/officeart/2005/8/layout/cycle6"/>
    <dgm:cxn modelId="{79CADAB7-07DF-45B6-A0AF-97F1AB9ECA72}" type="presParOf" srcId="{2E7567BC-C6DB-4A5A-802F-EC34062C8C3A}" destId="{E5ADDBD6-51E6-4813-8062-9E62921F09DF}" srcOrd="5" destOrd="0" presId="urn:microsoft.com/office/officeart/2005/8/layout/cycle6"/>
    <dgm:cxn modelId="{26D71A14-0E8B-46EC-BBDF-11EF6B310F03}" type="presParOf" srcId="{2E7567BC-C6DB-4A5A-802F-EC34062C8C3A}" destId="{9A700C35-62CC-4F3A-A685-F29DB1998816}" srcOrd="6" destOrd="0" presId="urn:microsoft.com/office/officeart/2005/8/layout/cycle6"/>
    <dgm:cxn modelId="{AE49E1DC-2F16-4A4F-916D-0EDFCDD63B10}" type="presParOf" srcId="{2E7567BC-C6DB-4A5A-802F-EC34062C8C3A}" destId="{5C1DD431-4A9D-4887-9959-F6EB3B9801B5}" srcOrd="7" destOrd="0" presId="urn:microsoft.com/office/officeart/2005/8/layout/cycle6"/>
    <dgm:cxn modelId="{92079DCC-020D-4A80-A900-22EA69A51674}" type="presParOf" srcId="{2E7567BC-C6DB-4A5A-802F-EC34062C8C3A}" destId="{C1BC8A4B-169B-409D-9328-1445B03E0475}"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422FAB-34EE-4D8E-BD67-9F2A0A618D13}" type="doc">
      <dgm:prSet loTypeId="urn:microsoft.com/office/officeart/2005/8/layout/target3" loCatId="relationship" qsTypeId="urn:microsoft.com/office/officeart/2005/8/quickstyle/3d3" qsCatId="3D" csTypeId="urn:microsoft.com/office/officeart/2005/8/colors/colorful4" csCatId="colorful" phldr="1"/>
      <dgm:spPr/>
      <dgm:t>
        <a:bodyPr/>
        <a:lstStyle/>
        <a:p>
          <a:endParaRPr lang="en-IN"/>
        </a:p>
      </dgm:t>
    </dgm:pt>
    <dgm:pt modelId="{63A8A671-6BAB-455E-B84A-004AA082E917}">
      <dgm:prSet/>
      <dgm:spPr/>
      <dgm:t>
        <a:bodyPr/>
        <a:lstStyle/>
        <a:p>
          <a:pPr rtl="0"/>
          <a:r>
            <a:rPr lang="en-IN" dirty="0" smtClean="0"/>
            <a:t>Alteration of the local </a:t>
          </a:r>
          <a:r>
            <a:rPr lang="en-IN" dirty="0" smtClean="0"/>
            <a:t>environment</a:t>
          </a:r>
          <a:endParaRPr lang="en-IN" dirty="0"/>
        </a:p>
      </dgm:t>
    </dgm:pt>
    <dgm:pt modelId="{3EDFC349-4EBF-4EED-AC18-E7C6D860F63D}" type="parTrans" cxnId="{B6E8AC1D-ECCE-4743-A56F-C888CA6F7D04}">
      <dgm:prSet/>
      <dgm:spPr/>
      <dgm:t>
        <a:bodyPr/>
        <a:lstStyle/>
        <a:p>
          <a:endParaRPr lang="en-IN"/>
        </a:p>
      </dgm:t>
    </dgm:pt>
    <dgm:pt modelId="{C6972947-AFC3-47FB-B858-D24AB700C527}" type="sibTrans" cxnId="{B6E8AC1D-ECCE-4743-A56F-C888CA6F7D04}">
      <dgm:prSet/>
      <dgm:spPr/>
      <dgm:t>
        <a:bodyPr/>
        <a:lstStyle/>
        <a:p>
          <a:endParaRPr lang="en-IN"/>
        </a:p>
      </dgm:t>
    </dgm:pt>
    <dgm:pt modelId="{7030D25F-4614-41D2-8EE2-236D2F9986C9}">
      <dgm:prSet/>
      <dgm:spPr/>
      <dgm:t>
        <a:bodyPr/>
        <a:lstStyle/>
        <a:p>
          <a:pPr rtl="0"/>
          <a:r>
            <a:rPr lang="en-IN" dirty="0" smtClean="0"/>
            <a:t>Changes in </a:t>
          </a:r>
          <a:r>
            <a:rPr lang="en-IN" dirty="0" err="1" smtClean="0"/>
            <a:t>peri</a:t>
          </a:r>
          <a:r>
            <a:rPr lang="en-IN" dirty="0" smtClean="0"/>
            <a:t> apical tissue pressure </a:t>
          </a:r>
          <a:endParaRPr lang="en-IN" dirty="0"/>
        </a:p>
      </dgm:t>
    </dgm:pt>
    <dgm:pt modelId="{E5AA4EF0-A705-43E8-93BA-3686FBAC00EF}" type="parTrans" cxnId="{53334716-3ACE-41A3-9D57-2C85C66F1A7B}">
      <dgm:prSet/>
      <dgm:spPr/>
      <dgm:t>
        <a:bodyPr/>
        <a:lstStyle/>
        <a:p>
          <a:endParaRPr lang="en-IN"/>
        </a:p>
      </dgm:t>
    </dgm:pt>
    <dgm:pt modelId="{5E3A31FA-574B-4F27-9BD8-450767FE22E5}" type="sibTrans" cxnId="{53334716-3ACE-41A3-9D57-2C85C66F1A7B}">
      <dgm:prSet/>
      <dgm:spPr/>
      <dgm:t>
        <a:bodyPr/>
        <a:lstStyle/>
        <a:p>
          <a:endParaRPr lang="en-IN"/>
        </a:p>
      </dgm:t>
    </dgm:pt>
    <dgm:pt modelId="{D6B257D7-9A0D-4238-A25E-80DB9555C55F}">
      <dgm:prSet/>
      <dgm:spPr/>
      <dgm:t>
        <a:bodyPr/>
        <a:lstStyle/>
        <a:p>
          <a:pPr rtl="0"/>
          <a:r>
            <a:rPr lang="en-IN" dirty="0" smtClean="0"/>
            <a:t>Microbial factors</a:t>
          </a:r>
          <a:endParaRPr lang="en-IN" dirty="0"/>
        </a:p>
      </dgm:t>
    </dgm:pt>
    <dgm:pt modelId="{9253B0AB-ACE8-4199-8E36-49260C2028C9}" type="parTrans" cxnId="{C2CF1D66-7FA2-4E58-B962-4E202919ACCC}">
      <dgm:prSet/>
      <dgm:spPr/>
      <dgm:t>
        <a:bodyPr/>
        <a:lstStyle/>
        <a:p>
          <a:endParaRPr lang="en-IN"/>
        </a:p>
      </dgm:t>
    </dgm:pt>
    <dgm:pt modelId="{CD3736B5-9C8F-4E1C-9841-B5D02330B842}" type="sibTrans" cxnId="{C2CF1D66-7FA2-4E58-B962-4E202919ACCC}">
      <dgm:prSet/>
      <dgm:spPr/>
      <dgm:t>
        <a:bodyPr/>
        <a:lstStyle/>
        <a:p>
          <a:endParaRPr lang="en-IN"/>
        </a:p>
      </dgm:t>
    </dgm:pt>
    <dgm:pt modelId="{2BFED8B7-A4F6-46BC-952A-DF0A08177AC0}">
      <dgm:prSet/>
      <dgm:spPr/>
      <dgm:t>
        <a:bodyPr/>
        <a:lstStyle/>
        <a:p>
          <a:pPr rtl="0"/>
          <a:r>
            <a:rPr lang="en-IN" dirty="0" smtClean="0"/>
            <a:t>Effects of chemical mediators</a:t>
          </a:r>
          <a:endParaRPr lang="en-IN" dirty="0"/>
        </a:p>
      </dgm:t>
    </dgm:pt>
    <dgm:pt modelId="{AB75CCB5-6A71-47A4-B417-59B16F0D554D}" type="parTrans" cxnId="{7860AAA9-CEC9-49A1-B724-7FECE6B8C299}">
      <dgm:prSet/>
      <dgm:spPr/>
      <dgm:t>
        <a:bodyPr/>
        <a:lstStyle/>
        <a:p>
          <a:endParaRPr lang="en-IN"/>
        </a:p>
      </dgm:t>
    </dgm:pt>
    <dgm:pt modelId="{82A911B8-34E9-4934-9C08-BD7F73E7A16A}" type="sibTrans" cxnId="{7860AAA9-CEC9-49A1-B724-7FECE6B8C299}">
      <dgm:prSet/>
      <dgm:spPr/>
      <dgm:t>
        <a:bodyPr/>
        <a:lstStyle/>
        <a:p>
          <a:endParaRPr lang="en-IN"/>
        </a:p>
      </dgm:t>
    </dgm:pt>
    <dgm:pt modelId="{4878FE45-4A0D-4816-9906-32D708AF2AA8}">
      <dgm:prSet/>
      <dgm:spPr/>
      <dgm:t>
        <a:bodyPr/>
        <a:lstStyle/>
        <a:p>
          <a:pPr rtl="0"/>
          <a:r>
            <a:rPr lang="en-IN" dirty="0" smtClean="0"/>
            <a:t>Changes in cyclic nucleotides</a:t>
          </a:r>
          <a:endParaRPr lang="en-IN" dirty="0"/>
        </a:p>
      </dgm:t>
    </dgm:pt>
    <dgm:pt modelId="{7E62D311-CED4-4A70-AD7A-6ECCAB4A1702}" type="parTrans" cxnId="{F0DA72A8-9D66-4FA3-9E61-418C311A4D89}">
      <dgm:prSet/>
      <dgm:spPr/>
      <dgm:t>
        <a:bodyPr/>
        <a:lstStyle/>
        <a:p>
          <a:endParaRPr lang="en-IN"/>
        </a:p>
      </dgm:t>
    </dgm:pt>
    <dgm:pt modelId="{00B1CC97-C329-452B-9516-1C4C3A7997B4}" type="sibTrans" cxnId="{F0DA72A8-9D66-4FA3-9E61-418C311A4D89}">
      <dgm:prSet/>
      <dgm:spPr/>
      <dgm:t>
        <a:bodyPr/>
        <a:lstStyle/>
        <a:p>
          <a:endParaRPr lang="en-IN"/>
        </a:p>
      </dgm:t>
    </dgm:pt>
    <dgm:pt modelId="{F0DC7F42-1701-4ED9-8900-43AD77C5E7DB}">
      <dgm:prSet/>
      <dgm:spPr/>
      <dgm:t>
        <a:bodyPr/>
        <a:lstStyle/>
        <a:p>
          <a:pPr rtl="0"/>
          <a:r>
            <a:rPr lang="en-IN" dirty="0" smtClean="0"/>
            <a:t>Immunological phenomena</a:t>
          </a:r>
          <a:endParaRPr lang="en-IN" dirty="0"/>
        </a:p>
      </dgm:t>
    </dgm:pt>
    <dgm:pt modelId="{900C0943-CFEF-4504-B577-FCF26DB91A42}" type="parTrans" cxnId="{41C18715-B2DA-4C13-830A-F0DAD189A2C4}">
      <dgm:prSet/>
      <dgm:spPr/>
      <dgm:t>
        <a:bodyPr/>
        <a:lstStyle/>
        <a:p>
          <a:endParaRPr lang="en-IN"/>
        </a:p>
      </dgm:t>
    </dgm:pt>
    <dgm:pt modelId="{531908F3-0B3E-4BFB-952F-F0FF75B30B7C}" type="sibTrans" cxnId="{41C18715-B2DA-4C13-830A-F0DAD189A2C4}">
      <dgm:prSet/>
      <dgm:spPr/>
      <dgm:t>
        <a:bodyPr/>
        <a:lstStyle/>
        <a:p>
          <a:endParaRPr lang="en-IN"/>
        </a:p>
      </dgm:t>
    </dgm:pt>
    <dgm:pt modelId="{30D3F4ED-AC96-492C-A638-8CC9DA143383}">
      <dgm:prSet/>
      <dgm:spPr/>
      <dgm:t>
        <a:bodyPr/>
        <a:lstStyle/>
        <a:p>
          <a:pPr rtl="0"/>
          <a:r>
            <a:rPr lang="en-IN" dirty="0" smtClean="0"/>
            <a:t>Various psychological factors</a:t>
          </a:r>
          <a:endParaRPr lang="en-IN" dirty="0"/>
        </a:p>
      </dgm:t>
    </dgm:pt>
    <dgm:pt modelId="{9686BC1A-22EC-48B6-881F-16D2ECA4D2E4}" type="parTrans" cxnId="{BF3BDB0A-3CA4-4A3F-9885-C92DA20CBD55}">
      <dgm:prSet/>
      <dgm:spPr/>
      <dgm:t>
        <a:bodyPr/>
        <a:lstStyle/>
        <a:p>
          <a:endParaRPr lang="en-IN"/>
        </a:p>
      </dgm:t>
    </dgm:pt>
    <dgm:pt modelId="{EF4F5FD9-0560-4EB7-9D22-3EE27A52F98A}" type="sibTrans" cxnId="{BF3BDB0A-3CA4-4A3F-9885-C92DA20CBD55}">
      <dgm:prSet/>
      <dgm:spPr/>
      <dgm:t>
        <a:bodyPr/>
        <a:lstStyle/>
        <a:p>
          <a:endParaRPr lang="en-IN"/>
        </a:p>
      </dgm:t>
    </dgm:pt>
    <dgm:pt modelId="{940F8E1D-B15B-463F-9C5F-6C74C3EF6DAC}">
      <dgm:prSet/>
      <dgm:spPr/>
      <dgm:t>
        <a:bodyPr/>
        <a:lstStyle/>
        <a:p>
          <a:pPr rtl="0"/>
          <a:endParaRPr lang="en-IN" dirty="0"/>
        </a:p>
      </dgm:t>
    </dgm:pt>
    <dgm:pt modelId="{585A3B26-745F-4367-92E4-96575C8946FA}" type="parTrans" cxnId="{080E3019-A06F-4694-BBC6-8BF49C82A813}">
      <dgm:prSet/>
      <dgm:spPr/>
      <dgm:t>
        <a:bodyPr/>
        <a:lstStyle/>
        <a:p>
          <a:endParaRPr lang="en-IN"/>
        </a:p>
      </dgm:t>
    </dgm:pt>
    <dgm:pt modelId="{DAA5F0E2-8D4F-4122-AF84-16DC39174D79}" type="sibTrans" cxnId="{080E3019-A06F-4694-BBC6-8BF49C82A813}">
      <dgm:prSet/>
      <dgm:spPr/>
      <dgm:t>
        <a:bodyPr/>
        <a:lstStyle/>
        <a:p>
          <a:endParaRPr lang="en-IN"/>
        </a:p>
      </dgm:t>
    </dgm:pt>
    <dgm:pt modelId="{8E0929F7-DC53-4A90-A5B2-F4A1E0803E0B}" type="pres">
      <dgm:prSet presAssocID="{11422FAB-34EE-4D8E-BD67-9F2A0A618D13}" presName="Name0" presStyleCnt="0">
        <dgm:presLayoutVars>
          <dgm:chMax val="7"/>
          <dgm:dir/>
          <dgm:animLvl val="lvl"/>
          <dgm:resizeHandles val="exact"/>
        </dgm:presLayoutVars>
      </dgm:prSet>
      <dgm:spPr/>
      <dgm:t>
        <a:bodyPr/>
        <a:lstStyle/>
        <a:p>
          <a:endParaRPr lang="en-IN"/>
        </a:p>
      </dgm:t>
    </dgm:pt>
    <dgm:pt modelId="{AC1C4CD2-1B4D-44A3-9B86-3B249CAE3442}" type="pres">
      <dgm:prSet presAssocID="{63A8A671-6BAB-455E-B84A-004AA082E917}" presName="circle1" presStyleLbl="node1" presStyleIdx="0" presStyleCnt="7"/>
      <dgm:spPr/>
    </dgm:pt>
    <dgm:pt modelId="{02E3CD2A-866B-4CF7-8C59-35BCAD7210D4}" type="pres">
      <dgm:prSet presAssocID="{63A8A671-6BAB-455E-B84A-004AA082E917}" presName="space" presStyleCnt="0"/>
      <dgm:spPr/>
    </dgm:pt>
    <dgm:pt modelId="{696E93CF-0E86-4529-8E3E-828034792546}" type="pres">
      <dgm:prSet presAssocID="{63A8A671-6BAB-455E-B84A-004AA082E917}" presName="rect1" presStyleLbl="alignAcc1" presStyleIdx="0" presStyleCnt="7" custLinFactNeighborX="750" custLinFactNeighborY="463"/>
      <dgm:spPr/>
      <dgm:t>
        <a:bodyPr/>
        <a:lstStyle/>
        <a:p>
          <a:endParaRPr lang="en-IN"/>
        </a:p>
      </dgm:t>
    </dgm:pt>
    <dgm:pt modelId="{027765F1-2800-4134-991B-5134B8AB34BC}" type="pres">
      <dgm:prSet presAssocID="{7030D25F-4614-41D2-8EE2-236D2F9986C9}" presName="vertSpace2" presStyleLbl="node1" presStyleIdx="0" presStyleCnt="7"/>
      <dgm:spPr/>
    </dgm:pt>
    <dgm:pt modelId="{E3468EDE-0153-4721-8A68-ED046F757B5F}" type="pres">
      <dgm:prSet presAssocID="{7030D25F-4614-41D2-8EE2-236D2F9986C9}" presName="circle2" presStyleLbl="node1" presStyleIdx="1" presStyleCnt="7"/>
      <dgm:spPr/>
    </dgm:pt>
    <dgm:pt modelId="{AEB021CE-FDD0-4A73-B107-5792123EFD2B}" type="pres">
      <dgm:prSet presAssocID="{7030D25F-4614-41D2-8EE2-236D2F9986C9}" presName="rect2" presStyleLbl="alignAcc1" presStyleIdx="1" presStyleCnt="7"/>
      <dgm:spPr/>
      <dgm:t>
        <a:bodyPr/>
        <a:lstStyle/>
        <a:p>
          <a:endParaRPr lang="en-IN"/>
        </a:p>
      </dgm:t>
    </dgm:pt>
    <dgm:pt modelId="{FDB15EE3-7F2B-4322-8835-E0D1B43BF35D}" type="pres">
      <dgm:prSet presAssocID="{D6B257D7-9A0D-4238-A25E-80DB9555C55F}" presName="vertSpace3" presStyleLbl="node1" presStyleIdx="1" presStyleCnt="7"/>
      <dgm:spPr/>
    </dgm:pt>
    <dgm:pt modelId="{D0E58D62-904D-482C-BDE1-29CB357BC34C}" type="pres">
      <dgm:prSet presAssocID="{D6B257D7-9A0D-4238-A25E-80DB9555C55F}" presName="circle3" presStyleLbl="node1" presStyleIdx="2" presStyleCnt="7"/>
      <dgm:spPr/>
    </dgm:pt>
    <dgm:pt modelId="{CB3F743F-4EC3-458F-9BE9-FFD6F9185CCD}" type="pres">
      <dgm:prSet presAssocID="{D6B257D7-9A0D-4238-A25E-80DB9555C55F}" presName="rect3" presStyleLbl="alignAcc1" presStyleIdx="2" presStyleCnt="7"/>
      <dgm:spPr/>
      <dgm:t>
        <a:bodyPr/>
        <a:lstStyle/>
        <a:p>
          <a:endParaRPr lang="en-IN"/>
        </a:p>
      </dgm:t>
    </dgm:pt>
    <dgm:pt modelId="{33016C62-E6B8-4C35-9708-590A89D161B6}" type="pres">
      <dgm:prSet presAssocID="{2BFED8B7-A4F6-46BC-952A-DF0A08177AC0}" presName="vertSpace4" presStyleLbl="node1" presStyleIdx="2" presStyleCnt="7"/>
      <dgm:spPr/>
    </dgm:pt>
    <dgm:pt modelId="{A98428EB-418B-4854-9BBE-8EDCC9736B3A}" type="pres">
      <dgm:prSet presAssocID="{2BFED8B7-A4F6-46BC-952A-DF0A08177AC0}" presName="circle4" presStyleLbl="node1" presStyleIdx="3" presStyleCnt="7"/>
      <dgm:spPr/>
    </dgm:pt>
    <dgm:pt modelId="{2A36DEB7-D867-40D8-B295-DAEEEC931831}" type="pres">
      <dgm:prSet presAssocID="{2BFED8B7-A4F6-46BC-952A-DF0A08177AC0}" presName="rect4" presStyleLbl="alignAcc1" presStyleIdx="3" presStyleCnt="7"/>
      <dgm:spPr/>
      <dgm:t>
        <a:bodyPr/>
        <a:lstStyle/>
        <a:p>
          <a:endParaRPr lang="en-IN"/>
        </a:p>
      </dgm:t>
    </dgm:pt>
    <dgm:pt modelId="{9C551CB9-E8E9-4F9E-B99C-9F8DF1145884}" type="pres">
      <dgm:prSet presAssocID="{4878FE45-4A0D-4816-9906-32D708AF2AA8}" presName="vertSpace5" presStyleLbl="node1" presStyleIdx="3" presStyleCnt="7"/>
      <dgm:spPr/>
    </dgm:pt>
    <dgm:pt modelId="{96F0966A-C1E7-46E8-A7B6-B4B4A5E4C8D3}" type="pres">
      <dgm:prSet presAssocID="{4878FE45-4A0D-4816-9906-32D708AF2AA8}" presName="circle5" presStyleLbl="node1" presStyleIdx="4" presStyleCnt="7"/>
      <dgm:spPr/>
    </dgm:pt>
    <dgm:pt modelId="{B17DF1F7-21E7-4810-A7AD-5964CE64AD5D}" type="pres">
      <dgm:prSet presAssocID="{4878FE45-4A0D-4816-9906-32D708AF2AA8}" presName="rect5" presStyleLbl="alignAcc1" presStyleIdx="4" presStyleCnt="7"/>
      <dgm:spPr/>
      <dgm:t>
        <a:bodyPr/>
        <a:lstStyle/>
        <a:p>
          <a:endParaRPr lang="en-IN"/>
        </a:p>
      </dgm:t>
    </dgm:pt>
    <dgm:pt modelId="{5593C710-1FD1-4253-BCF8-666DECCEF4F0}" type="pres">
      <dgm:prSet presAssocID="{F0DC7F42-1701-4ED9-8900-43AD77C5E7DB}" presName="vertSpace6" presStyleLbl="node1" presStyleIdx="4" presStyleCnt="7"/>
      <dgm:spPr/>
    </dgm:pt>
    <dgm:pt modelId="{C22B3763-126F-4855-933C-48F144ABAC9F}" type="pres">
      <dgm:prSet presAssocID="{F0DC7F42-1701-4ED9-8900-43AD77C5E7DB}" presName="circle6" presStyleLbl="node1" presStyleIdx="5" presStyleCnt="7"/>
      <dgm:spPr/>
    </dgm:pt>
    <dgm:pt modelId="{F4729E86-9FC6-4D0F-A6C4-5C95D76A59EA}" type="pres">
      <dgm:prSet presAssocID="{F0DC7F42-1701-4ED9-8900-43AD77C5E7DB}" presName="rect6" presStyleLbl="alignAcc1" presStyleIdx="5" presStyleCnt="7"/>
      <dgm:spPr/>
      <dgm:t>
        <a:bodyPr/>
        <a:lstStyle/>
        <a:p>
          <a:endParaRPr lang="en-IN"/>
        </a:p>
      </dgm:t>
    </dgm:pt>
    <dgm:pt modelId="{5FAE371D-1607-4E88-B506-FEC2264E7D3D}" type="pres">
      <dgm:prSet presAssocID="{30D3F4ED-AC96-492C-A638-8CC9DA143383}" presName="vertSpace7" presStyleLbl="node1" presStyleIdx="5" presStyleCnt="7"/>
      <dgm:spPr/>
    </dgm:pt>
    <dgm:pt modelId="{97DF7B77-E03D-426A-BA7B-CEE79D50438A}" type="pres">
      <dgm:prSet presAssocID="{30D3F4ED-AC96-492C-A638-8CC9DA143383}" presName="circle7" presStyleLbl="node1" presStyleIdx="6" presStyleCnt="7"/>
      <dgm:spPr/>
    </dgm:pt>
    <dgm:pt modelId="{148C5608-E377-474F-B818-0519FD90FFA1}" type="pres">
      <dgm:prSet presAssocID="{30D3F4ED-AC96-492C-A638-8CC9DA143383}" presName="rect7" presStyleLbl="alignAcc1" presStyleIdx="6" presStyleCnt="7"/>
      <dgm:spPr/>
      <dgm:t>
        <a:bodyPr/>
        <a:lstStyle/>
        <a:p>
          <a:endParaRPr lang="en-IN"/>
        </a:p>
      </dgm:t>
    </dgm:pt>
    <dgm:pt modelId="{840EE922-AFF3-4BB6-A4DE-D3DA9A6C69D5}" type="pres">
      <dgm:prSet presAssocID="{63A8A671-6BAB-455E-B84A-004AA082E917}" presName="rect1ParTxNoCh" presStyleLbl="alignAcc1" presStyleIdx="6" presStyleCnt="7">
        <dgm:presLayoutVars>
          <dgm:chMax val="1"/>
          <dgm:bulletEnabled val="1"/>
        </dgm:presLayoutVars>
      </dgm:prSet>
      <dgm:spPr/>
      <dgm:t>
        <a:bodyPr/>
        <a:lstStyle/>
        <a:p>
          <a:endParaRPr lang="en-IN"/>
        </a:p>
      </dgm:t>
    </dgm:pt>
    <dgm:pt modelId="{9DDE0AE3-F21C-47AB-8BF2-21A8AFF5FBB8}" type="pres">
      <dgm:prSet presAssocID="{7030D25F-4614-41D2-8EE2-236D2F9986C9}" presName="rect2ParTxNoCh" presStyleLbl="alignAcc1" presStyleIdx="6" presStyleCnt="7">
        <dgm:presLayoutVars>
          <dgm:chMax val="1"/>
          <dgm:bulletEnabled val="1"/>
        </dgm:presLayoutVars>
      </dgm:prSet>
      <dgm:spPr/>
      <dgm:t>
        <a:bodyPr/>
        <a:lstStyle/>
        <a:p>
          <a:endParaRPr lang="en-IN"/>
        </a:p>
      </dgm:t>
    </dgm:pt>
    <dgm:pt modelId="{7903017F-9D51-44A0-BF1C-0DBB78777C70}" type="pres">
      <dgm:prSet presAssocID="{D6B257D7-9A0D-4238-A25E-80DB9555C55F}" presName="rect3ParTxNoCh" presStyleLbl="alignAcc1" presStyleIdx="6" presStyleCnt="7">
        <dgm:presLayoutVars>
          <dgm:chMax val="1"/>
          <dgm:bulletEnabled val="1"/>
        </dgm:presLayoutVars>
      </dgm:prSet>
      <dgm:spPr/>
      <dgm:t>
        <a:bodyPr/>
        <a:lstStyle/>
        <a:p>
          <a:endParaRPr lang="en-IN"/>
        </a:p>
      </dgm:t>
    </dgm:pt>
    <dgm:pt modelId="{0A5B99EE-16CE-4374-8096-24933A5D3703}" type="pres">
      <dgm:prSet presAssocID="{2BFED8B7-A4F6-46BC-952A-DF0A08177AC0}" presName="rect4ParTxNoCh" presStyleLbl="alignAcc1" presStyleIdx="6" presStyleCnt="7">
        <dgm:presLayoutVars>
          <dgm:chMax val="1"/>
          <dgm:bulletEnabled val="1"/>
        </dgm:presLayoutVars>
      </dgm:prSet>
      <dgm:spPr/>
      <dgm:t>
        <a:bodyPr/>
        <a:lstStyle/>
        <a:p>
          <a:endParaRPr lang="en-IN"/>
        </a:p>
      </dgm:t>
    </dgm:pt>
    <dgm:pt modelId="{EBC13128-B30F-437D-B29F-3839F3C0F0A0}" type="pres">
      <dgm:prSet presAssocID="{4878FE45-4A0D-4816-9906-32D708AF2AA8}" presName="rect5ParTxNoCh" presStyleLbl="alignAcc1" presStyleIdx="6" presStyleCnt="7">
        <dgm:presLayoutVars>
          <dgm:chMax val="1"/>
          <dgm:bulletEnabled val="1"/>
        </dgm:presLayoutVars>
      </dgm:prSet>
      <dgm:spPr/>
      <dgm:t>
        <a:bodyPr/>
        <a:lstStyle/>
        <a:p>
          <a:endParaRPr lang="en-IN"/>
        </a:p>
      </dgm:t>
    </dgm:pt>
    <dgm:pt modelId="{9277CA59-BBD3-4862-B280-A7014EFA1A01}" type="pres">
      <dgm:prSet presAssocID="{F0DC7F42-1701-4ED9-8900-43AD77C5E7DB}" presName="rect6ParTxNoCh" presStyleLbl="alignAcc1" presStyleIdx="6" presStyleCnt="7">
        <dgm:presLayoutVars>
          <dgm:chMax val="1"/>
          <dgm:bulletEnabled val="1"/>
        </dgm:presLayoutVars>
      </dgm:prSet>
      <dgm:spPr/>
      <dgm:t>
        <a:bodyPr/>
        <a:lstStyle/>
        <a:p>
          <a:endParaRPr lang="en-IN"/>
        </a:p>
      </dgm:t>
    </dgm:pt>
    <dgm:pt modelId="{3FAA180E-9872-47C4-86F1-6AF28AAF9A8C}" type="pres">
      <dgm:prSet presAssocID="{30D3F4ED-AC96-492C-A638-8CC9DA143383}" presName="rect7ParTxNoCh" presStyleLbl="alignAcc1" presStyleIdx="6" presStyleCnt="7">
        <dgm:presLayoutVars>
          <dgm:chMax val="1"/>
          <dgm:bulletEnabled val="1"/>
        </dgm:presLayoutVars>
      </dgm:prSet>
      <dgm:spPr/>
      <dgm:t>
        <a:bodyPr/>
        <a:lstStyle/>
        <a:p>
          <a:endParaRPr lang="en-IN"/>
        </a:p>
      </dgm:t>
    </dgm:pt>
  </dgm:ptLst>
  <dgm:cxnLst>
    <dgm:cxn modelId="{DFD71E2C-CF3A-424A-AEAB-9A1E63B4BB1C}" type="presOf" srcId="{D6B257D7-9A0D-4238-A25E-80DB9555C55F}" destId="{CB3F743F-4EC3-458F-9BE9-FFD6F9185CCD}" srcOrd="0" destOrd="0" presId="urn:microsoft.com/office/officeart/2005/8/layout/target3"/>
    <dgm:cxn modelId="{B6E8AC1D-ECCE-4743-A56F-C888CA6F7D04}" srcId="{11422FAB-34EE-4D8E-BD67-9F2A0A618D13}" destId="{63A8A671-6BAB-455E-B84A-004AA082E917}" srcOrd="0" destOrd="0" parTransId="{3EDFC349-4EBF-4EED-AC18-E7C6D860F63D}" sibTransId="{C6972947-AFC3-47FB-B858-D24AB700C527}"/>
    <dgm:cxn modelId="{22502994-B63F-4072-B4DB-FB7A2F4F4491}" type="presOf" srcId="{F0DC7F42-1701-4ED9-8900-43AD77C5E7DB}" destId="{9277CA59-BBD3-4862-B280-A7014EFA1A01}" srcOrd="1" destOrd="0" presId="urn:microsoft.com/office/officeart/2005/8/layout/target3"/>
    <dgm:cxn modelId="{E8C91797-7518-4738-B2DB-47223BB0CB45}" type="presOf" srcId="{2BFED8B7-A4F6-46BC-952A-DF0A08177AC0}" destId="{0A5B99EE-16CE-4374-8096-24933A5D3703}" srcOrd="1" destOrd="0" presId="urn:microsoft.com/office/officeart/2005/8/layout/target3"/>
    <dgm:cxn modelId="{421DB3B4-FF77-4826-9242-B3D33A4F9ED6}" type="presOf" srcId="{30D3F4ED-AC96-492C-A638-8CC9DA143383}" destId="{148C5608-E377-474F-B818-0519FD90FFA1}" srcOrd="0" destOrd="0" presId="urn:microsoft.com/office/officeart/2005/8/layout/target3"/>
    <dgm:cxn modelId="{F60E901A-CD52-4482-8AB8-9CE0F98FF5D7}" type="presOf" srcId="{4878FE45-4A0D-4816-9906-32D708AF2AA8}" destId="{EBC13128-B30F-437D-B29F-3839F3C0F0A0}" srcOrd="1" destOrd="0" presId="urn:microsoft.com/office/officeart/2005/8/layout/target3"/>
    <dgm:cxn modelId="{8B6A3EB6-BD29-4516-91B1-46FC53606C6A}" type="presOf" srcId="{7030D25F-4614-41D2-8EE2-236D2F9986C9}" destId="{9DDE0AE3-F21C-47AB-8BF2-21A8AFF5FBB8}" srcOrd="1" destOrd="0" presId="urn:microsoft.com/office/officeart/2005/8/layout/target3"/>
    <dgm:cxn modelId="{C2CF1D66-7FA2-4E58-B962-4E202919ACCC}" srcId="{11422FAB-34EE-4D8E-BD67-9F2A0A618D13}" destId="{D6B257D7-9A0D-4238-A25E-80DB9555C55F}" srcOrd="2" destOrd="0" parTransId="{9253B0AB-ACE8-4199-8E36-49260C2028C9}" sibTransId="{CD3736B5-9C8F-4E1C-9841-B5D02330B842}"/>
    <dgm:cxn modelId="{53334716-3ACE-41A3-9D57-2C85C66F1A7B}" srcId="{11422FAB-34EE-4D8E-BD67-9F2A0A618D13}" destId="{7030D25F-4614-41D2-8EE2-236D2F9986C9}" srcOrd="1" destOrd="0" parTransId="{E5AA4EF0-A705-43E8-93BA-3686FBAC00EF}" sibTransId="{5E3A31FA-574B-4F27-9BD8-450767FE22E5}"/>
    <dgm:cxn modelId="{BF3BDB0A-3CA4-4A3F-9885-C92DA20CBD55}" srcId="{11422FAB-34EE-4D8E-BD67-9F2A0A618D13}" destId="{30D3F4ED-AC96-492C-A638-8CC9DA143383}" srcOrd="6" destOrd="0" parTransId="{9686BC1A-22EC-48B6-881F-16D2ECA4D2E4}" sibTransId="{EF4F5FD9-0560-4EB7-9D22-3EE27A52F98A}"/>
    <dgm:cxn modelId="{41C18715-B2DA-4C13-830A-F0DAD189A2C4}" srcId="{11422FAB-34EE-4D8E-BD67-9F2A0A618D13}" destId="{F0DC7F42-1701-4ED9-8900-43AD77C5E7DB}" srcOrd="5" destOrd="0" parTransId="{900C0943-CFEF-4504-B577-FCF26DB91A42}" sibTransId="{531908F3-0B3E-4BFB-952F-F0FF75B30B7C}"/>
    <dgm:cxn modelId="{DCDC7E4E-A328-4009-ABC1-6DA1B8F41A53}" type="presOf" srcId="{4878FE45-4A0D-4816-9906-32D708AF2AA8}" destId="{B17DF1F7-21E7-4810-A7AD-5964CE64AD5D}" srcOrd="0" destOrd="0" presId="urn:microsoft.com/office/officeart/2005/8/layout/target3"/>
    <dgm:cxn modelId="{7860AAA9-CEC9-49A1-B724-7FECE6B8C299}" srcId="{11422FAB-34EE-4D8E-BD67-9F2A0A618D13}" destId="{2BFED8B7-A4F6-46BC-952A-DF0A08177AC0}" srcOrd="3" destOrd="0" parTransId="{AB75CCB5-6A71-47A4-B417-59B16F0D554D}" sibTransId="{82A911B8-34E9-4934-9C08-BD7F73E7A16A}"/>
    <dgm:cxn modelId="{DA8790AF-3D75-4759-829E-4ABC8AB6FEC0}" type="presOf" srcId="{F0DC7F42-1701-4ED9-8900-43AD77C5E7DB}" destId="{F4729E86-9FC6-4D0F-A6C4-5C95D76A59EA}" srcOrd="0" destOrd="0" presId="urn:microsoft.com/office/officeart/2005/8/layout/target3"/>
    <dgm:cxn modelId="{18A30A43-4E07-4441-97A6-7319A82630B5}" type="presOf" srcId="{63A8A671-6BAB-455E-B84A-004AA082E917}" destId="{840EE922-AFF3-4BB6-A4DE-D3DA9A6C69D5}" srcOrd="1" destOrd="0" presId="urn:microsoft.com/office/officeart/2005/8/layout/target3"/>
    <dgm:cxn modelId="{080E3019-A06F-4694-BBC6-8BF49C82A813}" srcId="{11422FAB-34EE-4D8E-BD67-9F2A0A618D13}" destId="{940F8E1D-B15B-463F-9C5F-6C74C3EF6DAC}" srcOrd="7" destOrd="0" parTransId="{585A3B26-745F-4367-92E4-96575C8946FA}" sibTransId="{DAA5F0E2-8D4F-4122-AF84-16DC39174D79}"/>
    <dgm:cxn modelId="{A8611527-4CDD-4511-9241-A65E34E8C52F}" type="presOf" srcId="{30D3F4ED-AC96-492C-A638-8CC9DA143383}" destId="{3FAA180E-9872-47C4-86F1-6AF28AAF9A8C}" srcOrd="1" destOrd="0" presId="urn:microsoft.com/office/officeart/2005/8/layout/target3"/>
    <dgm:cxn modelId="{F0DA72A8-9D66-4FA3-9E61-418C311A4D89}" srcId="{11422FAB-34EE-4D8E-BD67-9F2A0A618D13}" destId="{4878FE45-4A0D-4816-9906-32D708AF2AA8}" srcOrd="4" destOrd="0" parTransId="{7E62D311-CED4-4A70-AD7A-6ECCAB4A1702}" sibTransId="{00B1CC97-C329-452B-9516-1C4C3A7997B4}"/>
    <dgm:cxn modelId="{BF1FE10A-A001-4B77-9761-94787D7BB8C9}" type="presOf" srcId="{D6B257D7-9A0D-4238-A25E-80DB9555C55F}" destId="{7903017F-9D51-44A0-BF1C-0DBB78777C70}" srcOrd="1" destOrd="0" presId="urn:microsoft.com/office/officeart/2005/8/layout/target3"/>
    <dgm:cxn modelId="{EC75E13B-B675-4392-81C5-0FB5D28BD08E}" type="presOf" srcId="{2BFED8B7-A4F6-46BC-952A-DF0A08177AC0}" destId="{2A36DEB7-D867-40D8-B295-DAEEEC931831}" srcOrd="0" destOrd="0" presId="urn:microsoft.com/office/officeart/2005/8/layout/target3"/>
    <dgm:cxn modelId="{8A56561D-DB45-4378-B051-ED0C1A6E8B16}" type="presOf" srcId="{7030D25F-4614-41D2-8EE2-236D2F9986C9}" destId="{AEB021CE-FDD0-4A73-B107-5792123EFD2B}" srcOrd="0" destOrd="0" presId="urn:microsoft.com/office/officeart/2005/8/layout/target3"/>
    <dgm:cxn modelId="{F3C8A2C8-0061-4046-9231-29A7F2B533DC}" type="presOf" srcId="{11422FAB-34EE-4D8E-BD67-9F2A0A618D13}" destId="{8E0929F7-DC53-4A90-A5B2-F4A1E0803E0B}" srcOrd="0" destOrd="0" presId="urn:microsoft.com/office/officeart/2005/8/layout/target3"/>
    <dgm:cxn modelId="{BF74AEBB-61E0-4D60-98C6-D1B80D2F8C82}" type="presOf" srcId="{63A8A671-6BAB-455E-B84A-004AA082E917}" destId="{696E93CF-0E86-4529-8E3E-828034792546}" srcOrd="0" destOrd="0" presId="urn:microsoft.com/office/officeart/2005/8/layout/target3"/>
    <dgm:cxn modelId="{9A8D17FE-B75D-4A6B-A16D-A2BB6AC12862}" type="presParOf" srcId="{8E0929F7-DC53-4A90-A5B2-F4A1E0803E0B}" destId="{AC1C4CD2-1B4D-44A3-9B86-3B249CAE3442}" srcOrd="0" destOrd="0" presId="urn:microsoft.com/office/officeart/2005/8/layout/target3"/>
    <dgm:cxn modelId="{2D69B8B8-60D3-48EA-B4C8-DEA32561D65C}" type="presParOf" srcId="{8E0929F7-DC53-4A90-A5B2-F4A1E0803E0B}" destId="{02E3CD2A-866B-4CF7-8C59-35BCAD7210D4}" srcOrd="1" destOrd="0" presId="urn:microsoft.com/office/officeart/2005/8/layout/target3"/>
    <dgm:cxn modelId="{8E872A0C-BD1B-4C58-9813-CDFD60924F7E}" type="presParOf" srcId="{8E0929F7-DC53-4A90-A5B2-F4A1E0803E0B}" destId="{696E93CF-0E86-4529-8E3E-828034792546}" srcOrd="2" destOrd="0" presId="urn:microsoft.com/office/officeart/2005/8/layout/target3"/>
    <dgm:cxn modelId="{89908DE1-EB74-4DDF-8579-AF62E1A9F60C}" type="presParOf" srcId="{8E0929F7-DC53-4A90-A5B2-F4A1E0803E0B}" destId="{027765F1-2800-4134-991B-5134B8AB34BC}" srcOrd="3" destOrd="0" presId="urn:microsoft.com/office/officeart/2005/8/layout/target3"/>
    <dgm:cxn modelId="{D27A5A08-02EF-42A1-8460-B763A23A8AB5}" type="presParOf" srcId="{8E0929F7-DC53-4A90-A5B2-F4A1E0803E0B}" destId="{E3468EDE-0153-4721-8A68-ED046F757B5F}" srcOrd="4" destOrd="0" presId="urn:microsoft.com/office/officeart/2005/8/layout/target3"/>
    <dgm:cxn modelId="{51E079CB-4640-4C14-B608-BD8DEA9AC091}" type="presParOf" srcId="{8E0929F7-DC53-4A90-A5B2-F4A1E0803E0B}" destId="{AEB021CE-FDD0-4A73-B107-5792123EFD2B}" srcOrd="5" destOrd="0" presId="urn:microsoft.com/office/officeart/2005/8/layout/target3"/>
    <dgm:cxn modelId="{B5F66E04-84E9-446A-858A-06E5AFB04734}" type="presParOf" srcId="{8E0929F7-DC53-4A90-A5B2-F4A1E0803E0B}" destId="{FDB15EE3-7F2B-4322-8835-E0D1B43BF35D}" srcOrd="6" destOrd="0" presId="urn:microsoft.com/office/officeart/2005/8/layout/target3"/>
    <dgm:cxn modelId="{963B6583-B28B-4BBE-9B13-56B6663F84BB}" type="presParOf" srcId="{8E0929F7-DC53-4A90-A5B2-F4A1E0803E0B}" destId="{D0E58D62-904D-482C-BDE1-29CB357BC34C}" srcOrd="7" destOrd="0" presId="urn:microsoft.com/office/officeart/2005/8/layout/target3"/>
    <dgm:cxn modelId="{42763C91-6BE3-4660-A156-EBC3E7F16580}" type="presParOf" srcId="{8E0929F7-DC53-4A90-A5B2-F4A1E0803E0B}" destId="{CB3F743F-4EC3-458F-9BE9-FFD6F9185CCD}" srcOrd="8" destOrd="0" presId="urn:microsoft.com/office/officeart/2005/8/layout/target3"/>
    <dgm:cxn modelId="{9E9C99DA-B623-42A4-AD5F-56B8659E30C4}" type="presParOf" srcId="{8E0929F7-DC53-4A90-A5B2-F4A1E0803E0B}" destId="{33016C62-E6B8-4C35-9708-590A89D161B6}" srcOrd="9" destOrd="0" presId="urn:microsoft.com/office/officeart/2005/8/layout/target3"/>
    <dgm:cxn modelId="{0813F43F-F8AB-464B-BA4A-B6818C52AAD2}" type="presParOf" srcId="{8E0929F7-DC53-4A90-A5B2-F4A1E0803E0B}" destId="{A98428EB-418B-4854-9BBE-8EDCC9736B3A}" srcOrd="10" destOrd="0" presId="urn:microsoft.com/office/officeart/2005/8/layout/target3"/>
    <dgm:cxn modelId="{F452DA10-F48F-4D40-819C-6BB597B2631C}" type="presParOf" srcId="{8E0929F7-DC53-4A90-A5B2-F4A1E0803E0B}" destId="{2A36DEB7-D867-40D8-B295-DAEEEC931831}" srcOrd="11" destOrd="0" presId="urn:microsoft.com/office/officeart/2005/8/layout/target3"/>
    <dgm:cxn modelId="{443E4840-BF56-4C47-A722-D2831505F00E}" type="presParOf" srcId="{8E0929F7-DC53-4A90-A5B2-F4A1E0803E0B}" destId="{9C551CB9-E8E9-4F9E-B99C-9F8DF1145884}" srcOrd="12" destOrd="0" presId="urn:microsoft.com/office/officeart/2005/8/layout/target3"/>
    <dgm:cxn modelId="{7CCEA308-814C-4497-8607-527D0847970D}" type="presParOf" srcId="{8E0929F7-DC53-4A90-A5B2-F4A1E0803E0B}" destId="{96F0966A-C1E7-46E8-A7B6-B4B4A5E4C8D3}" srcOrd="13" destOrd="0" presId="urn:microsoft.com/office/officeart/2005/8/layout/target3"/>
    <dgm:cxn modelId="{608889FF-FD61-49EF-98C1-64A09E214DE8}" type="presParOf" srcId="{8E0929F7-DC53-4A90-A5B2-F4A1E0803E0B}" destId="{B17DF1F7-21E7-4810-A7AD-5964CE64AD5D}" srcOrd="14" destOrd="0" presId="urn:microsoft.com/office/officeart/2005/8/layout/target3"/>
    <dgm:cxn modelId="{E34CA654-60D3-44D1-9003-4FEE515FFF17}" type="presParOf" srcId="{8E0929F7-DC53-4A90-A5B2-F4A1E0803E0B}" destId="{5593C710-1FD1-4253-BCF8-666DECCEF4F0}" srcOrd="15" destOrd="0" presId="urn:microsoft.com/office/officeart/2005/8/layout/target3"/>
    <dgm:cxn modelId="{17196B74-4A5D-4B84-9DC7-AC3EA99550A5}" type="presParOf" srcId="{8E0929F7-DC53-4A90-A5B2-F4A1E0803E0B}" destId="{C22B3763-126F-4855-933C-48F144ABAC9F}" srcOrd="16" destOrd="0" presId="urn:microsoft.com/office/officeart/2005/8/layout/target3"/>
    <dgm:cxn modelId="{3B2EFC2E-7E09-4B06-BE0D-B2771E0FD799}" type="presParOf" srcId="{8E0929F7-DC53-4A90-A5B2-F4A1E0803E0B}" destId="{F4729E86-9FC6-4D0F-A6C4-5C95D76A59EA}" srcOrd="17" destOrd="0" presId="urn:microsoft.com/office/officeart/2005/8/layout/target3"/>
    <dgm:cxn modelId="{71AF63EF-F0D1-4CB3-BD8E-B5F9B868A7DD}" type="presParOf" srcId="{8E0929F7-DC53-4A90-A5B2-F4A1E0803E0B}" destId="{5FAE371D-1607-4E88-B506-FEC2264E7D3D}" srcOrd="18" destOrd="0" presId="urn:microsoft.com/office/officeart/2005/8/layout/target3"/>
    <dgm:cxn modelId="{D1588015-4897-4F40-92BE-763110913D99}" type="presParOf" srcId="{8E0929F7-DC53-4A90-A5B2-F4A1E0803E0B}" destId="{97DF7B77-E03D-426A-BA7B-CEE79D50438A}" srcOrd="19" destOrd="0" presId="urn:microsoft.com/office/officeart/2005/8/layout/target3"/>
    <dgm:cxn modelId="{CA926CCC-B2D8-4A80-A1FF-4A4137CFC3C3}" type="presParOf" srcId="{8E0929F7-DC53-4A90-A5B2-F4A1E0803E0B}" destId="{148C5608-E377-474F-B818-0519FD90FFA1}" srcOrd="20" destOrd="0" presId="urn:microsoft.com/office/officeart/2005/8/layout/target3"/>
    <dgm:cxn modelId="{9E73B150-6A3E-42BC-9216-16C8D35588D3}" type="presParOf" srcId="{8E0929F7-DC53-4A90-A5B2-F4A1E0803E0B}" destId="{840EE922-AFF3-4BB6-A4DE-D3DA9A6C69D5}" srcOrd="21" destOrd="0" presId="urn:microsoft.com/office/officeart/2005/8/layout/target3"/>
    <dgm:cxn modelId="{8C810738-269A-4109-94BD-5192E98B52CA}" type="presParOf" srcId="{8E0929F7-DC53-4A90-A5B2-F4A1E0803E0B}" destId="{9DDE0AE3-F21C-47AB-8BF2-21A8AFF5FBB8}" srcOrd="22" destOrd="0" presId="urn:microsoft.com/office/officeart/2005/8/layout/target3"/>
    <dgm:cxn modelId="{664C731C-6816-4164-BD74-44BF936564BB}" type="presParOf" srcId="{8E0929F7-DC53-4A90-A5B2-F4A1E0803E0B}" destId="{7903017F-9D51-44A0-BF1C-0DBB78777C70}" srcOrd="23" destOrd="0" presId="urn:microsoft.com/office/officeart/2005/8/layout/target3"/>
    <dgm:cxn modelId="{6BA9A680-D0F0-41A0-961B-AC90DD8B1366}" type="presParOf" srcId="{8E0929F7-DC53-4A90-A5B2-F4A1E0803E0B}" destId="{0A5B99EE-16CE-4374-8096-24933A5D3703}" srcOrd="24" destOrd="0" presId="urn:microsoft.com/office/officeart/2005/8/layout/target3"/>
    <dgm:cxn modelId="{E06576D1-231C-4AF9-9112-97191E00F5FC}" type="presParOf" srcId="{8E0929F7-DC53-4A90-A5B2-F4A1E0803E0B}" destId="{EBC13128-B30F-437D-B29F-3839F3C0F0A0}" srcOrd="25" destOrd="0" presId="urn:microsoft.com/office/officeart/2005/8/layout/target3"/>
    <dgm:cxn modelId="{B6AA038F-D709-41D5-A73D-88A18C048C54}" type="presParOf" srcId="{8E0929F7-DC53-4A90-A5B2-F4A1E0803E0B}" destId="{9277CA59-BBD3-4862-B280-A7014EFA1A01}" srcOrd="26" destOrd="0" presId="urn:microsoft.com/office/officeart/2005/8/layout/target3"/>
    <dgm:cxn modelId="{1E0392D0-6F38-4894-88EE-8C2B2023BAED}" type="presParOf" srcId="{8E0929F7-DC53-4A90-A5B2-F4A1E0803E0B}" destId="{3FAA180E-9872-47C4-86F1-6AF28AAF9A8C}" srcOrd="2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E98A90-FACA-44B2-A418-C193411EB705}" type="doc">
      <dgm:prSet loTypeId="urn:microsoft.com/office/officeart/2005/8/layout/vList2" loCatId="list" qsTypeId="urn:microsoft.com/office/officeart/2005/8/quickstyle/simple3" qsCatId="simple" csTypeId="urn:microsoft.com/office/officeart/2005/8/colors/accent2_5" csCatId="accent2"/>
      <dgm:spPr/>
      <dgm:t>
        <a:bodyPr/>
        <a:lstStyle/>
        <a:p>
          <a:endParaRPr lang="en-IN"/>
        </a:p>
      </dgm:t>
    </dgm:pt>
    <dgm:pt modelId="{7EF1FC17-71FA-40C9-9468-22BD75E54021}">
      <dgm:prSet/>
      <dgm:spPr/>
      <dgm:t>
        <a:bodyPr/>
        <a:lstStyle/>
        <a:p>
          <a:pPr rtl="0"/>
          <a:r>
            <a:rPr lang="en-US" b="1" dirty="0" smtClean="0"/>
            <a:t>Microbial causes </a:t>
          </a:r>
          <a:endParaRPr lang="en-US" b="1" dirty="0"/>
        </a:p>
      </dgm:t>
    </dgm:pt>
    <dgm:pt modelId="{2DA868F2-5DA7-46FF-A118-0541BDA26F63}" type="parTrans" cxnId="{A04B0D5B-A7D1-489D-8857-B1E4D803B24B}">
      <dgm:prSet/>
      <dgm:spPr/>
      <dgm:t>
        <a:bodyPr/>
        <a:lstStyle/>
        <a:p>
          <a:endParaRPr lang="en-IN"/>
        </a:p>
      </dgm:t>
    </dgm:pt>
    <dgm:pt modelId="{C62E76B4-7851-474D-863E-859A8BE8E598}" type="sibTrans" cxnId="{A04B0D5B-A7D1-489D-8857-B1E4D803B24B}">
      <dgm:prSet/>
      <dgm:spPr/>
      <dgm:t>
        <a:bodyPr/>
        <a:lstStyle/>
        <a:p>
          <a:endParaRPr lang="en-IN"/>
        </a:p>
      </dgm:t>
    </dgm:pt>
    <dgm:pt modelId="{696C0E00-AC89-4954-9646-2B1FEFB539F0}" type="pres">
      <dgm:prSet presAssocID="{6EE98A90-FACA-44B2-A418-C193411EB705}" presName="linear" presStyleCnt="0">
        <dgm:presLayoutVars>
          <dgm:animLvl val="lvl"/>
          <dgm:resizeHandles val="exact"/>
        </dgm:presLayoutVars>
      </dgm:prSet>
      <dgm:spPr/>
      <dgm:t>
        <a:bodyPr/>
        <a:lstStyle/>
        <a:p>
          <a:endParaRPr lang="en-IN"/>
        </a:p>
      </dgm:t>
    </dgm:pt>
    <dgm:pt modelId="{867D46E8-7615-44A3-832D-E26830AAC006}" type="pres">
      <dgm:prSet presAssocID="{7EF1FC17-71FA-40C9-9468-22BD75E54021}" presName="parentText" presStyleLbl="node1" presStyleIdx="0" presStyleCnt="1" custLinFactNeighborX="4491" custLinFactNeighborY="32112">
        <dgm:presLayoutVars>
          <dgm:chMax val="0"/>
          <dgm:bulletEnabled val="1"/>
        </dgm:presLayoutVars>
      </dgm:prSet>
      <dgm:spPr/>
      <dgm:t>
        <a:bodyPr/>
        <a:lstStyle/>
        <a:p>
          <a:endParaRPr lang="en-IN"/>
        </a:p>
      </dgm:t>
    </dgm:pt>
  </dgm:ptLst>
  <dgm:cxnLst>
    <dgm:cxn modelId="{D986C2D3-4E6C-48B9-8602-00A485F1B9A2}" type="presOf" srcId="{6EE98A90-FACA-44B2-A418-C193411EB705}" destId="{696C0E00-AC89-4954-9646-2B1FEFB539F0}" srcOrd="0" destOrd="0" presId="urn:microsoft.com/office/officeart/2005/8/layout/vList2"/>
    <dgm:cxn modelId="{A04B0D5B-A7D1-489D-8857-B1E4D803B24B}" srcId="{6EE98A90-FACA-44B2-A418-C193411EB705}" destId="{7EF1FC17-71FA-40C9-9468-22BD75E54021}" srcOrd="0" destOrd="0" parTransId="{2DA868F2-5DA7-46FF-A118-0541BDA26F63}" sibTransId="{C62E76B4-7851-474D-863E-859A8BE8E598}"/>
    <dgm:cxn modelId="{3D829943-E37C-46BC-97A8-F5F9393D2AFD}" type="presOf" srcId="{7EF1FC17-71FA-40C9-9468-22BD75E54021}" destId="{867D46E8-7615-44A3-832D-E26830AAC006}" srcOrd="0" destOrd="0" presId="urn:microsoft.com/office/officeart/2005/8/layout/vList2"/>
    <dgm:cxn modelId="{6FD98228-EA8B-441F-8FE5-60FA5CDD9E3B}" type="presParOf" srcId="{696C0E00-AC89-4954-9646-2B1FEFB539F0}" destId="{867D46E8-7615-44A3-832D-E26830AAC00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5DD0C0-448A-407D-B290-4A8CB7C36277}"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IN"/>
        </a:p>
      </dgm:t>
    </dgm:pt>
    <dgm:pt modelId="{CB8A547F-6AC3-43FF-85FE-1A219A2C4709}">
      <dgm:prSet/>
      <dgm:spPr/>
      <dgm:t>
        <a:bodyPr/>
        <a:lstStyle/>
        <a:p>
          <a:pPr rtl="0"/>
          <a:r>
            <a:rPr lang="en-US" b="1" dirty="0" smtClean="0"/>
            <a:t>Non microbial causes </a:t>
          </a:r>
          <a:endParaRPr lang="en-US" b="1" dirty="0"/>
        </a:p>
      </dgm:t>
    </dgm:pt>
    <dgm:pt modelId="{CA6A2FB6-257D-4557-B0C3-76ACB6F23B67}" type="parTrans" cxnId="{5B9A33DF-D05A-4CFF-97B2-6CA138ADE9C7}">
      <dgm:prSet/>
      <dgm:spPr/>
      <dgm:t>
        <a:bodyPr/>
        <a:lstStyle/>
        <a:p>
          <a:endParaRPr lang="en-IN"/>
        </a:p>
      </dgm:t>
    </dgm:pt>
    <dgm:pt modelId="{246F44E3-DC16-4ED4-8DB2-A6099F357209}" type="sibTrans" cxnId="{5B9A33DF-D05A-4CFF-97B2-6CA138ADE9C7}">
      <dgm:prSet/>
      <dgm:spPr/>
      <dgm:t>
        <a:bodyPr/>
        <a:lstStyle/>
        <a:p>
          <a:endParaRPr lang="en-IN"/>
        </a:p>
      </dgm:t>
    </dgm:pt>
    <dgm:pt modelId="{8E0DAA3D-AE13-4035-8A72-86FC211734CE}" type="pres">
      <dgm:prSet presAssocID="{745DD0C0-448A-407D-B290-4A8CB7C36277}" presName="linear" presStyleCnt="0">
        <dgm:presLayoutVars>
          <dgm:animLvl val="lvl"/>
          <dgm:resizeHandles val="exact"/>
        </dgm:presLayoutVars>
      </dgm:prSet>
      <dgm:spPr/>
      <dgm:t>
        <a:bodyPr/>
        <a:lstStyle/>
        <a:p>
          <a:endParaRPr lang="en-IN"/>
        </a:p>
      </dgm:t>
    </dgm:pt>
    <dgm:pt modelId="{9D47192C-4524-456A-AFE5-DFF56C146F48}" type="pres">
      <dgm:prSet presAssocID="{CB8A547F-6AC3-43FF-85FE-1A219A2C4709}" presName="parentText" presStyleLbl="node1" presStyleIdx="0" presStyleCnt="1" custScaleY="127204">
        <dgm:presLayoutVars>
          <dgm:chMax val="0"/>
          <dgm:bulletEnabled val="1"/>
        </dgm:presLayoutVars>
      </dgm:prSet>
      <dgm:spPr/>
      <dgm:t>
        <a:bodyPr/>
        <a:lstStyle/>
        <a:p>
          <a:endParaRPr lang="en-IN"/>
        </a:p>
      </dgm:t>
    </dgm:pt>
  </dgm:ptLst>
  <dgm:cxnLst>
    <dgm:cxn modelId="{5B9A33DF-D05A-4CFF-97B2-6CA138ADE9C7}" srcId="{745DD0C0-448A-407D-B290-4A8CB7C36277}" destId="{CB8A547F-6AC3-43FF-85FE-1A219A2C4709}" srcOrd="0" destOrd="0" parTransId="{CA6A2FB6-257D-4557-B0C3-76ACB6F23B67}" sibTransId="{246F44E3-DC16-4ED4-8DB2-A6099F357209}"/>
    <dgm:cxn modelId="{E5DBADBC-E44A-473B-A03B-8CF06DB5DDFA}" type="presOf" srcId="{745DD0C0-448A-407D-B290-4A8CB7C36277}" destId="{8E0DAA3D-AE13-4035-8A72-86FC211734CE}" srcOrd="0" destOrd="0" presId="urn:microsoft.com/office/officeart/2005/8/layout/vList2"/>
    <dgm:cxn modelId="{41A679EA-D009-40A3-8338-22498C39E9D3}" type="presOf" srcId="{CB8A547F-6AC3-43FF-85FE-1A219A2C4709}" destId="{9D47192C-4524-456A-AFE5-DFF56C146F48}" srcOrd="0" destOrd="0" presId="urn:microsoft.com/office/officeart/2005/8/layout/vList2"/>
    <dgm:cxn modelId="{7EBAC23F-73A0-4BEE-88F4-6A39E316D947}" type="presParOf" srcId="{8E0DAA3D-AE13-4035-8A72-86FC211734CE}" destId="{9D47192C-4524-456A-AFE5-DFF56C146F4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5BFF09-E363-4F0C-985F-164AC0DDB811}" type="doc">
      <dgm:prSet loTypeId="urn:microsoft.com/office/officeart/2005/8/layout/lProcess3" loCatId="process" qsTypeId="urn:microsoft.com/office/officeart/2005/8/quickstyle/3d1" qsCatId="3D" csTypeId="urn:microsoft.com/office/officeart/2005/8/colors/accent0_2" csCatId="mainScheme"/>
      <dgm:spPr/>
      <dgm:t>
        <a:bodyPr/>
        <a:lstStyle/>
        <a:p>
          <a:endParaRPr lang="en-IN"/>
        </a:p>
      </dgm:t>
    </dgm:pt>
    <dgm:pt modelId="{408A4081-7392-4573-BE01-2F3B271C518B}">
      <dgm:prSet/>
      <dgm:spPr/>
      <dgm:t>
        <a:bodyPr/>
        <a:lstStyle/>
        <a:p>
          <a:pPr rtl="0"/>
          <a:r>
            <a:rPr lang="en-US" dirty="0" smtClean="0"/>
            <a:t>All instrumentation techniques promote extrusion of debris –crown down technique are used –extrude less debris and should be elected for instrumentation</a:t>
          </a:r>
          <a:endParaRPr lang="en-US" dirty="0"/>
        </a:p>
      </dgm:t>
    </dgm:pt>
    <dgm:pt modelId="{F4F90255-D4EF-4FC0-A075-FC678430233A}" type="parTrans" cxnId="{87B8DDC3-83AD-4B6F-B98D-DAB750E340DD}">
      <dgm:prSet/>
      <dgm:spPr/>
      <dgm:t>
        <a:bodyPr/>
        <a:lstStyle/>
        <a:p>
          <a:endParaRPr lang="en-IN"/>
        </a:p>
      </dgm:t>
    </dgm:pt>
    <dgm:pt modelId="{5CAB81BA-C9DA-4636-BF45-B608DE96A85C}" type="sibTrans" cxnId="{87B8DDC3-83AD-4B6F-B98D-DAB750E340DD}">
      <dgm:prSet/>
      <dgm:spPr/>
      <dgm:t>
        <a:bodyPr/>
        <a:lstStyle/>
        <a:p>
          <a:endParaRPr lang="en-IN"/>
        </a:p>
      </dgm:t>
    </dgm:pt>
    <dgm:pt modelId="{820F7605-90F3-481E-8F49-1C2572632A39}" type="pres">
      <dgm:prSet presAssocID="{535BFF09-E363-4F0C-985F-164AC0DDB811}" presName="Name0" presStyleCnt="0">
        <dgm:presLayoutVars>
          <dgm:chPref val="3"/>
          <dgm:dir/>
          <dgm:animLvl val="lvl"/>
          <dgm:resizeHandles/>
        </dgm:presLayoutVars>
      </dgm:prSet>
      <dgm:spPr/>
      <dgm:t>
        <a:bodyPr/>
        <a:lstStyle/>
        <a:p>
          <a:endParaRPr lang="en-IN"/>
        </a:p>
      </dgm:t>
    </dgm:pt>
    <dgm:pt modelId="{E93F3380-7A1F-49B7-B974-28F72F3E273C}" type="pres">
      <dgm:prSet presAssocID="{408A4081-7392-4573-BE01-2F3B271C518B}" presName="horFlow" presStyleCnt="0"/>
      <dgm:spPr/>
    </dgm:pt>
    <dgm:pt modelId="{20B52D6D-B697-4770-9010-2B5273C6F714}" type="pres">
      <dgm:prSet presAssocID="{408A4081-7392-4573-BE01-2F3B271C518B}" presName="bigChev" presStyleLbl="node1" presStyleIdx="0" presStyleCnt="1"/>
      <dgm:spPr/>
      <dgm:t>
        <a:bodyPr/>
        <a:lstStyle/>
        <a:p>
          <a:endParaRPr lang="en-IN"/>
        </a:p>
      </dgm:t>
    </dgm:pt>
  </dgm:ptLst>
  <dgm:cxnLst>
    <dgm:cxn modelId="{87B8DDC3-83AD-4B6F-B98D-DAB750E340DD}" srcId="{535BFF09-E363-4F0C-985F-164AC0DDB811}" destId="{408A4081-7392-4573-BE01-2F3B271C518B}" srcOrd="0" destOrd="0" parTransId="{F4F90255-D4EF-4FC0-A075-FC678430233A}" sibTransId="{5CAB81BA-C9DA-4636-BF45-B608DE96A85C}"/>
    <dgm:cxn modelId="{32BC3C8D-C934-4670-89CC-99AE26B34994}" type="presOf" srcId="{535BFF09-E363-4F0C-985F-164AC0DDB811}" destId="{820F7605-90F3-481E-8F49-1C2572632A39}" srcOrd="0" destOrd="0" presId="urn:microsoft.com/office/officeart/2005/8/layout/lProcess3"/>
    <dgm:cxn modelId="{C2C53B9B-1137-4A0D-8DED-5C0A4126933E}" type="presOf" srcId="{408A4081-7392-4573-BE01-2F3B271C518B}" destId="{20B52D6D-B697-4770-9010-2B5273C6F714}" srcOrd="0" destOrd="0" presId="urn:microsoft.com/office/officeart/2005/8/layout/lProcess3"/>
    <dgm:cxn modelId="{9F90A90D-5568-45DE-95D3-9EB844D6E574}" type="presParOf" srcId="{820F7605-90F3-481E-8F49-1C2572632A39}" destId="{E93F3380-7A1F-49B7-B974-28F72F3E273C}" srcOrd="0" destOrd="0" presId="urn:microsoft.com/office/officeart/2005/8/layout/lProcess3"/>
    <dgm:cxn modelId="{A05A8947-6F11-4D5C-9FCB-47A81C6AC21C}" type="presParOf" srcId="{E93F3380-7A1F-49B7-B974-28F72F3E273C}" destId="{20B52D6D-B697-4770-9010-2B5273C6F71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A43C7A-C485-4DFF-80FF-A4584DD6A28B}"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en-IN"/>
        </a:p>
      </dgm:t>
    </dgm:pt>
    <dgm:pt modelId="{891A716A-3D56-4563-B289-1BA6A49D04FF}">
      <dgm:prSet/>
      <dgm:spPr/>
      <dgm:t>
        <a:bodyPr/>
        <a:lstStyle/>
        <a:p>
          <a:pPr rtl="0"/>
          <a:r>
            <a:rPr lang="en-US" dirty="0" smtClean="0"/>
            <a:t>Alteration of the oxidation-reduction potential (Eh) -can cause exacerbation following the endodontic procedures (</a:t>
          </a:r>
          <a:r>
            <a:rPr lang="en-US" dirty="0" err="1" smtClean="0"/>
            <a:t>Matusow</a:t>
          </a:r>
          <a:r>
            <a:rPr lang="en-US" dirty="0" smtClean="0"/>
            <a:t> )</a:t>
          </a:r>
          <a:endParaRPr lang="en-US" dirty="0"/>
        </a:p>
      </dgm:t>
    </dgm:pt>
    <dgm:pt modelId="{56817873-9AC5-4A58-ACB2-C315C01B7EE4}" type="parTrans" cxnId="{09D690A3-A19E-4FF7-8D81-4897163D864E}">
      <dgm:prSet/>
      <dgm:spPr/>
      <dgm:t>
        <a:bodyPr/>
        <a:lstStyle/>
        <a:p>
          <a:endParaRPr lang="en-IN"/>
        </a:p>
      </dgm:t>
    </dgm:pt>
    <dgm:pt modelId="{06E708AE-1C81-471A-84EA-2654807FB434}" type="sibTrans" cxnId="{09D690A3-A19E-4FF7-8D81-4897163D864E}">
      <dgm:prSet/>
      <dgm:spPr/>
      <dgm:t>
        <a:bodyPr/>
        <a:lstStyle/>
        <a:p>
          <a:endParaRPr lang="en-IN"/>
        </a:p>
      </dgm:t>
    </dgm:pt>
    <dgm:pt modelId="{45FB8AB6-125A-4603-916F-88CB77A8D9E7}">
      <dgm:prSet/>
      <dgm:spPr/>
      <dgm:t>
        <a:bodyPr/>
        <a:lstStyle/>
        <a:p>
          <a:pPr rtl="0"/>
          <a:r>
            <a:rPr lang="en-US" i="1" dirty="0" smtClean="0"/>
            <a:t>When the tooth is opened</a:t>
          </a:r>
          <a:r>
            <a:rPr lang="en-US" dirty="0" smtClean="0"/>
            <a:t>, oxygen penetrates into the root canal system, and the microbial growth pattern changes from anaerobic to aerobic. </a:t>
          </a:r>
          <a:endParaRPr lang="en-IN" dirty="0"/>
        </a:p>
      </dgm:t>
    </dgm:pt>
    <dgm:pt modelId="{F2E48D6B-EA63-4E6D-85EA-4F4B20F17B4E}" type="parTrans" cxnId="{16E41346-F507-4F8E-A325-F6C4951DB488}">
      <dgm:prSet/>
      <dgm:spPr/>
      <dgm:t>
        <a:bodyPr/>
        <a:lstStyle/>
        <a:p>
          <a:endParaRPr lang="en-IN"/>
        </a:p>
      </dgm:t>
    </dgm:pt>
    <dgm:pt modelId="{D58937A4-25BA-4EC6-980D-EA8BC2450BDA}" type="sibTrans" cxnId="{16E41346-F507-4F8E-A325-F6C4951DB488}">
      <dgm:prSet/>
      <dgm:spPr/>
      <dgm:t>
        <a:bodyPr/>
        <a:lstStyle/>
        <a:p>
          <a:endParaRPr lang="en-IN"/>
        </a:p>
      </dgm:t>
    </dgm:pt>
    <dgm:pt modelId="{C29052FF-51CD-46F4-8F81-CF82C606E0FF}">
      <dgm:prSet/>
      <dgm:spPr/>
      <dgm:t>
        <a:bodyPr/>
        <a:lstStyle/>
        <a:p>
          <a:pPr rtl="0"/>
          <a:r>
            <a:rPr lang="en-US" dirty="0" smtClean="0"/>
            <a:t>Energy yield of facultative anaerobes is more marked in the presence of oxygen than under anaerobic conditions, and a faster growth rate is expected.</a:t>
          </a:r>
          <a:endParaRPr lang="en-IN" dirty="0"/>
        </a:p>
      </dgm:t>
    </dgm:pt>
    <dgm:pt modelId="{7C265CA2-0114-4723-B863-D92BC15D651F}" type="parTrans" cxnId="{E3F638F0-030E-479B-95C1-25833A79100A}">
      <dgm:prSet/>
      <dgm:spPr/>
      <dgm:t>
        <a:bodyPr/>
        <a:lstStyle/>
        <a:p>
          <a:endParaRPr lang="en-IN"/>
        </a:p>
      </dgm:t>
    </dgm:pt>
    <dgm:pt modelId="{2FBC3828-1018-4484-A6A2-EE01463B4030}" type="sibTrans" cxnId="{E3F638F0-030E-479B-95C1-25833A79100A}">
      <dgm:prSet/>
      <dgm:spPr/>
      <dgm:t>
        <a:bodyPr/>
        <a:lstStyle/>
        <a:p>
          <a:endParaRPr lang="en-IN"/>
        </a:p>
      </dgm:t>
    </dgm:pt>
    <dgm:pt modelId="{946234E5-C7BA-45C7-B937-118DA38186BB}">
      <dgm:prSet/>
      <dgm:spPr/>
      <dgm:t>
        <a:bodyPr/>
        <a:lstStyle/>
        <a:p>
          <a:pPr rtl="0"/>
          <a:r>
            <a:rPr lang="en-US" dirty="0" smtClean="0"/>
            <a:t>It is believed that if facultative anaerobes, such as streptococci, are present in the root canal infection and they resist intra canal procedures, they may overgrow as a result of the increase in the Eh potential and then deflagrate acute </a:t>
          </a:r>
          <a:r>
            <a:rPr lang="en-US" dirty="0" err="1" smtClean="0"/>
            <a:t>peri</a:t>
          </a:r>
          <a:r>
            <a:rPr lang="en-US" dirty="0" smtClean="0"/>
            <a:t> </a:t>
          </a:r>
          <a:r>
            <a:rPr lang="en-US" dirty="0" err="1" smtClean="0"/>
            <a:t>radicular</a:t>
          </a:r>
          <a:r>
            <a:rPr lang="en-US" dirty="0" smtClean="0"/>
            <a:t> inflammation </a:t>
          </a:r>
          <a:endParaRPr lang="en-US" dirty="0"/>
        </a:p>
      </dgm:t>
    </dgm:pt>
    <dgm:pt modelId="{6B401468-55DF-4FE9-B2DB-1F6B105040F0}" type="parTrans" cxnId="{6CD93C8A-7B36-457C-8006-477A5EDD7863}">
      <dgm:prSet/>
      <dgm:spPr/>
      <dgm:t>
        <a:bodyPr/>
        <a:lstStyle/>
        <a:p>
          <a:endParaRPr lang="en-IN"/>
        </a:p>
      </dgm:t>
    </dgm:pt>
    <dgm:pt modelId="{A42BE636-DF8F-4AF9-98D5-69B06EBC1303}" type="sibTrans" cxnId="{6CD93C8A-7B36-457C-8006-477A5EDD7863}">
      <dgm:prSet/>
      <dgm:spPr/>
      <dgm:t>
        <a:bodyPr/>
        <a:lstStyle/>
        <a:p>
          <a:endParaRPr lang="en-IN"/>
        </a:p>
      </dgm:t>
    </dgm:pt>
    <dgm:pt modelId="{399565B1-33B8-41F2-A5D7-F7F390936D3B}" type="pres">
      <dgm:prSet presAssocID="{B6A43C7A-C485-4DFF-80FF-A4584DD6A28B}" presName="linear" presStyleCnt="0">
        <dgm:presLayoutVars>
          <dgm:animLvl val="lvl"/>
          <dgm:resizeHandles val="exact"/>
        </dgm:presLayoutVars>
      </dgm:prSet>
      <dgm:spPr/>
      <dgm:t>
        <a:bodyPr/>
        <a:lstStyle/>
        <a:p>
          <a:endParaRPr lang="en-IN"/>
        </a:p>
      </dgm:t>
    </dgm:pt>
    <dgm:pt modelId="{F3585826-EA50-4692-B343-D6772DA75E30}" type="pres">
      <dgm:prSet presAssocID="{891A716A-3D56-4563-B289-1BA6A49D04FF}" presName="parentText" presStyleLbl="node1" presStyleIdx="0" presStyleCnt="4">
        <dgm:presLayoutVars>
          <dgm:chMax val="0"/>
          <dgm:bulletEnabled val="1"/>
        </dgm:presLayoutVars>
      </dgm:prSet>
      <dgm:spPr/>
      <dgm:t>
        <a:bodyPr/>
        <a:lstStyle/>
        <a:p>
          <a:endParaRPr lang="en-IN"/>
        </a:p>
      </dgm:t>
    </dgm:pt>
    <dgm:pt modelId="{200EE56B-C369-4B60-AD3F-5466657DDFD8}" type="pres">
      <dgm:prSet presAssocID="{06E708AE-1C81-471A-84EA-2654807FB434}" presName="spacer" presStyleCnt="0"/>
      <dgm:spPr/>
    </dgm:pt>
    <dgm:pt modelId="{3BFCC5B0-2C9F-4B34-AA2D-E9B26820407E}" type="pres">
      <dgm:prSet presAssocID="{45FB8AB6-125A-4603-916F-88CB77A8D9E7}" presName="parentText" presStyleLbl="node1" presStyleIdx="1" presStyleCnt="4">
        <dgm:presLayoutVars>
          <dgm:chMax val="0"/>
          <dgm:bulletEnabled val="1"/>
        </dgm:presLayoutVars>
      </dgm:prSet>
      <dgm:spPr/>
      <dgm:t>
        <a:bodyPr/>
        <a:lstStyle/>
        <a:p>
          <a:endParaRPr lang="en-IN"/>
        </a:p>
      </dgm:t>
    </dgm:pt>
    <dgm:pt modelId="{D2874109-5087-4F45-9F56-3AD4C7C9030F}" type="pres">
      <dgm:prSet presAssocID="{D58937A4-25BA-4EC6-980D-EA8BC2450BDA}" presName="spacer" presStyleCnt="0"/>
      <dgm:spPr/>
    </dgm:pt>
    <dgm:pt modelId="{EC06B160-DFB4-4471-8FE8-9FD64A16DCB7}" type="pres">
      <dgm:prSet presAssocID="{C29052FF-51CD-46F4-8F81-CF82C606E0FF}" presName="parentText" presStyleLbl="node1" presStyleIdx="2" presStyleCnt="4">
        <dgm:presLayoutVars>
          <dgm:chMax val="0"/>
          <dgm:bulletEnabled val="1"/>
        </dgm:presLayoutVars>
      </dgm:prSet>
      <dgm:spPr/>
      <dgm:t>
        <a:bodyPr/>
        <a:lstStyle/>
        <a:p>
          <a:endParaRPr lang="en-IN"/>
        </a:p>
      </dgm:t>
    </dgm:pt>
    <dgm:pt modelId="{EA613270-52EC-4CDD-98C6-06CFF0F5F0FC}" type="pres">
      <dgm:prSet presAssocID="{2FBC3828-1018-4484-A6A2-EE01463B4030}" presName="spacer" presStyleCnt="0"/>
      <dgm:spPr/>
    </dgm:pt>
    <dgm:pt modelId="{360874D2-9CAE-4D3E-9E46-BB8A2157003C}" type="pres">
      <dgm:prSet presAssocID="{946234E5-C7BA-45C7-B937-118DA38186BB}" presName="parentText" presStyleLbl="node1" presStyleIdx="3" presStyleCnt="4">
        <dgm:presLayoutVars>
          <dgm:chMax val="0"/>
          <dgm:bulletEnabled val="1"/>
        </dgm:presLayoutVars>
      </dgm:prSet>
      <dgm:spPr/>
      <dgm:t>
        <a:bodyPr/>
        <a:lstStyle/>
        <a:p>
          <a:endParaRPr lang="en-IN"/>
        </a:p>
      </dgm:t>
    </dgm:pt>
  </dgm:ptLst>
  <dgm:cxnLst>
    <dgm:cxn modelId="{E4A87318-8A1F-4E21-893F-70E81F79C5BB}" type="presOf" srcId="{891A716A-3D56-4563-B289-1BA6A49D04FF}" destId="{F3585826-EA50-4692-B343-D6772DA75E30}" srcOrd="0" destOrd="0" presId="urn:microsoft.com/office/officeart/2005/8/layout/vList2"/>
    <dgm:cxn modelId="{53B8EA2F-8162-40D7-B545-862F8304B259}" type="presOf" srcId="{C29052FF-51CD-46F4-8F81-CF82C606E0FF}" destId="{EC06B160-DFB4-4471-8FE8-9FD64A16DCB7}" srcOrd="0" destOrd="0" presId="urn:microsoft.com/office/officeart/2005/8/layout/vList2"/>
    <dgm:cxn modelId="{E3F638F0-030E-479B-95C1-25833A79100A}" srcId="{B6A43C7A-C485-4DFF-80FF-A4584DD6A28B}" destId="{C29052FF-51CD-46F4-8F81-CF82C606E0FF}" srcOrd="2" destOrd="0" parTransId="{7C265CA2-0114-4723-B863-D92BC15D651F}" sibTransId="{2FBC3828-1018-4484-A6A2-EE01463B4030}"/>
    <dgm:cxn modelId="{5B13B422-7EB8-4D6B-AD55-8D1B9BB3FAAF}" type="presOf" srcId="{B6A43C7A-C485-4DFF-80FF-A4584DD6A28B}" destId="{399565B1-33B8-41F2-A5D7-F7F390936D3B}" srcOrd="0" destOrd="0" presId="urn:microsoft.com/office/officeart/2005/8/layout/vList2"/>
    <dgm:cxn modelId="{09D690A3-A19E-4FF7-8D81-4897163D864E}" srcId="{B6A43C7A-C485-4DFF-80FF-A4584DD6A28B}" destId="{891A716A-3D56-4563-B289-1BA6A49D04FF}" srcOrd="0" destOrd="0" parTransId="{56817873-9AC5-4A58-ACB2-C315C01B7EE4}" sibTransId="{06E708AE-1C81-471A-84EA-2654807FB434}"/>
    <dgm:cxn modelId="{3775C385-F90E-43DB-8449-00C3E46A28B4}" type="presOf" srcId="{45FB8AB6-125A-4603-916F-88CB77A8D9E7}" destId="{3BFCC5B0-2C9F-4B34-AA2D-E9B26820407E}" srcOrd="0" destOrd="0" presId="urn:microsoft.com/office/officeart/2005/8/layout/vList2"/>
    <dgm:cxn modelId="{16E41346-F507-4F8E-A325-F6C4951DB488}" srcId="{B6A43C7A-C485-4DFF-80FF-A4584DD6A28B}" destId="{45FB8AB6-125A-4603-916F-88CB77A8D9E7}" srcOrd="1" destOrd="0" parTransId="{F2E48D6B-EA63-4E6D-85EA-4F4B20F17B4E}" sibTransId="{D58937A4-25BA-4EC6-980D-EA8BC2450BDA}"/>
    <dgm:cxn modelId="{3D6089FC-86C8-48EE-8408-0D72450E4043}" type="presOf" srcId="{946234E5-C7BA-45C7-B937-118DA38186BB}" destId="{360874D2-9CAE-4D3E-9E46-BB8A2157003C}" srcOrd="0" destOrd="0" presId="urn:microsoft.com/office/officeart/2005/8/layout/vList2"/>
    <dgm:cxn modelId="{6CD93C8A-7B36-457C-8006-477A5EDD7863}" srcId="{B6A43C7A-C485-4DFF-80FF-A4584DD6A28B}" destId="{946234E5-C7BA-45C7-B937-118DA38186BB}" srcOrd="3" destOrd="0" parTransId="{6B401468-55DF-4FE9-B2DB-1F6B105040F0}" sibTransId="{A42BE636-DF8F-4AF9-98D5-69B06EBC1303}"/>
    <dgm:cxn modelId="{A74FF53F-A986-4AE0-B698-8A9C9FC7C2F2}" type="presParOf" srcId="{399565B1-33B8-41F2-A5D7-F7F390936D3B}" destId="{F3585826-EA50-4692-B343-D6772DA75E30}" srcOrd="0" destOrd="0" presId="urn:microsoft.com/office/officeart/2005/8/layout/vList2"/>
    <dgm:cxn modelId="{2F035D31-E390-4039-8D46-244CC3DC144A}" type="presParOf" srcId="{399565B1-33B8-41F2-A5D7-F7F390936D3B}" destId="{200EE56B-C369-4B60-AD3F-5466657DDFD8}" srcOrd="1" destOrd="0" presId="urn:microsoft.com/office/officeart/2005/8/layout/vList2"/>
    <dgm:cxn modelId="{3963360B-25B6-4147-9B89-D2420A4E517E}" type="presParOf" srcId="{399565B1-33B8-41F2-A5D7-F7F390936D3B}" destId="{3BFCC5B0-2C9F-4B34-AA2D-E9B26820407E}" srcOrd="2" destOrd="0" presId="urn:microsoft.com/office/officeart/2005/8/layout/vList2"/>
    <dgm:cxn modelId="{BB1F0A6C-9403-4070-AC34-17B4E3B21E39}" type="presParOf" srcId="{399565B1-33B8-41F2-A5D7-F7F390936D3B}" destId="{D2874109-5087-4F45-9F56-3AD4C7C9030F}" srcOrd="3" destOrd="0" presId="urn:microsoft.com/office/officeart/2005/8/layout/vList2"/>
    <dgm:cxn modelId="{248FB1D6-E77E-4B71-8EAE-AE3B559B98B9}" type="presParOf" srcId="{399565B1-33B8-41F2-A5D7-F7F390936D3B}" destId="{EC06B160-DFB4-4471-8FE8-9FD64A16DCB7}" srcOrd="4" destOrd="0" presId="urn:microsoft.com/office/officeart/2005/8/layout/vList2"/>
    <dgm:cxn modelId="{41B913F5-E22F-4F6D-A134-F4EE46EF9E6E}" type="presParOf" srcId="{399565B1-33B8-41F2-A5D7-F7F390936D3B}" destId="{EA613270-52EC-4CDD-98C6-06CFF0F5F0FC}" srcOrd="5" destOrd="0" presId="urn:microsoft.com/office/officeart/2005/8/layout/vList2"/>
    <dgm:cxn modelId="{4EBCAF20-BD6F-40D2-A41A-9553D1D4EFC8}" type="presParOf" srcId="{399565B1-33B8-41F2-A5D7-F7F390936D3B}" destId="{360874D2-9CAE-4D3E-9E46-BB8A2157003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6931B2-287E-46DB-9351-3A2326FE9BF4}"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IN"/>
        </a:p>
      </dgm:t>
    </dgm:pt>
    <dgm:pt modelId="{A77166E4-6990-4907-AB66-9C41A31CC776}">
      <dgm:prSet custT="1"/>
      <dgm:spPr/>
      <dgm:t>
        <a:bodyPr/>
        <a:lstStyle/>
        <a:p>
          <a:pPr algn="ctr" rtl="0"/>
          <a:r>
            <a:rPr lang="en-US" sz="2400" b="1" dirty="0" smtClean="0"/>
            <a:t>Guidelines to reduce incidence of flare up</a:t>
          </a:r>
          <a:endParaRPr lang="en-IN" sz="2400" b="1" dirty="0"/>
        </a:p>
      </dgm:t>
    </dgm:pt>
    <dgm:pt modelId="{A77FDD77-48FD-417F-8773-286D65F0F78C}" type="parTrans" cxnId="{E5218594-60E6-4069-8CB3-80A3FB43A4AE}">
      <dgm:prSet/>
      <dgm:spPr/>
      <dgm:t>
        <a:bodyPr/>
        <a:lstStyle/>
        <a:p>
          <a:endParaRPr lang="en-IN"/>
        </a:p>
      </dgm:t>
    </dgm:pt>
    <dgm:pt modelId="{9BBF30AB-8578-4240-A6B0-6262B57B244E}" type="sibTrans" cxnId="{E5218594-60E6-4069-8CB3-80A3FB43A4AE}">
      <dgm:prSet/>
      <dgm:spPr/>
      <dgm:t>
        <a:bodyPr/>
        <a:lstStyle/>
        <a:p>
          <a:endParaRPr lang="en-IN"/>
        </a:p>
      </dgm:t>
    </dgm:pt>
    <dgm:pt modelId="{F6B890C4-25B4-4F87-B879-4C91608434E3}">
      <dgm:prSet/>
      <dgm:spPr/>
      <dgm:t>
        <a:bodyPr/>
        <a:lstStyle/>
        <a:p>
          <a:pPr rtl="0"/>
          <a:r>
            <a:rPr lang="en-US" i="1" dirty="0" smtClean="0"/>
            <a:t>selection of instrumentation techniques that extrude less amounts of debris apically</a:t>
          </a:r>
          <a:endParaRPr lang="en-US" dirty="0"/>
        </a:p>
      </dgm:t>
    </dgm:pt>
    <dgm:pt modelId="{D2D6C786-0A15-41EA-9659-0B9176E863F0}" type="parTrans" cxnId="{609AE989-1BE3-4D22-BB1A-7FA6B59EB41E}">
      <dgm:prSet/>
      <dgm:spPr/>
      <dgm:t>
        <a:bodyPr/>
        <a:lstStyle/>
        <a:p>
          <a:endParaRPr lang="en-IN"/>
        </a:p>
      </dgm:t>
    </dgm:pt>
    <dgm:pt modelId="{51C0448F-D7CD-43DF-AC81-90D36986DDA2}" type="sibTrans" cxnId="{609AE989-1BE3-4D22-BB1A-7FA6B59EB41E}">
      <dgm:prSet/>
      <dgm:spPr/>
      <dgm:t>
        <a:bodyPr/>
        <a:lstStyle/>
        <a:p>
          <a:endParaRPr lang="en-IN"/>
        </a:p>
      </dgm:t>
    </dgm:pt>
    <dgm:pt modelId="{08D6F163-EB05-4122-B64B-90CA340A4FD9}">
      <dgm:prSet/>
      <dgm:spPr/>
      <dgm:t>
        <a:bodyPr/>
        <a:lstStyle/>
        <a:p>
          <a:pPr rtl="0"/>
          <a:r>
            <a:rPr lang="en-US" i="1" dirty="0" smtClean="0"/>
            <a:t>completion of the chemo-mechanical procedures in a single visit</a:t>
          </a:r>
          <a:endParaRPr lang="en-US" dirty="0"/>
        </a:p>
      </dgm:t>
    </dgm:pt>
    <dgm:pt modelId="{5549177D-1720-4175-9E92-0DE663104B28}" type="parTrans" cxnId="{80803ABF-1908-4FD7-87B1-EC0593B6809B}">
      <dgm:prSet/>
      <dgm:spPr/>
      <dgm:t>
        <a:bodyPr/>
        <a:lstStyle/>
        <a:p>
          <a:endParaRPr lang="en-IN"/>
        </a:p>
      </dgm:t>
    </dgm:pt>
    <dgm:pt modelId="{2E558A49-7BB6-4487-904C-89491D3FCCBE}" type="sibTrans" cxnId="{80803ABF-1908-4FD7-87B1-EC0593B6809B}">
      <dgm:prSet/>
      <dgm:spPr/>
      <dgm:t>
        <a:bodyPr/>
        <a:lstStyle/>
        <a:p>
          <a:endParaRPr lang="en-IN"/>
        </a:p>
      </dgm:t>
    </dgm:pt>
    <dgm:pt modelId="{038832CD-5214-4658-8A97-C733DCCBFA01}">
      <dgm:prSet/>
      <dgm:spPr/>
      <dgm:t>
        <a:bodyPr/>
        <a:lstStyle/>
        <a:p>
          <a:pPr rtl="0"/>
          <a:r>
            <a:rPr lang="en-US" i="1" dirty="0" smtClean="0"/>
            <a:t>use of an antimicrobial intra canal medicament between appointments in the treatment of infected root canals</a:t>
          </a:r>
          <a:endParaRPr lang="en-US" dirty="0"/>
        </a:p>
      </dgm:t>
    </dgm:pt>
    <dgm:pt modelId="{D85F2CAD-DB3E-40B1-9ECE-CF580BF7F34B}" type="parTrans" cxnId="{00312EDF-4336-4A82-B918-38B5EE3F892D}">
      <dgm:prSet/>
      <dgm:spPr/>
      <dgm:t>
        <a:bodyPr/>
        <a:lstStyle/>
        <a:p>
          <a:endParaRPr lang="en-IN"/>
        </a:p>
      </dgm:t>
    </dgm:pt>
    <dgm:pt modelId="{86998DF1-9AFF-46D2-98DB-41DDC02B0C4C}" type="sibTrans" cxnId="{00312EDF-4336-4A82-B918-38B5EE3F892D}">
      <dgm:prSet/>
      <dgm:spPr/>
      <dgm:t>
        <a:bodyPr/>
        <a:lstStyle/>
        <a:p>
          <a:endParaRPr lang="en-IN"/>
        </a:p>
      </dgm:t>
    </dgm:pt>
    <dgm:pt modelId="{10B89B88-04D3-4815-A17F-6B5332BF4B9C}">
      <dgm:prSet/>
      <dgm:spPr/>
      <dgm:t>
        <a:bodyPr/>
        <a:lstStyle/>
        <a:p>
          <a:pPr rtl="0"/>
          <a:r>
            <a:rPr lang="en-US" i="1" dirty="0" smtClean="0"/>
            <a:t>not leaving teeth open for drainage</a:t>
          </a:r>
          <a:endParaRPr lang="en-US" dirty="0"/>
        </a:p>
      </dgm:t>
    </dgm:pt>
    <dgm:pt modelId="{B641DE72-9609-4D01-B58D-299DE338CB90}" type="parTrans" cxnId="{B8F25175-DA5A-4291-99EA-0B6DABEA8CB4}">
      <dgm:prSet/>
      <dgm:spPr/>
      <dgm:t>
        <a:bodyPr/>
        <a:lstStyle/>
        <a:p>
          <a:endParaRPr lang="en-IN"/>
        </a:p>
      </dgm:t>
    </dgm:pt>
    <dgm:pt modelId="{F6DD875D-C635-4349-9AC3-DA1C2DE63C59}" type="sibTrans" cxnId="{B8F25175-DA5A-4291-99EA-0B6DABEA8CB4}">
      <dgm:prSet/>
      <dgm:spPr/>
      <dgm:t>
        <a:bodyPr/>
        <a:lstStyle/>
        <a:p>
          <a:endParaRPr lang="en-IN"/>
        </a:p>
      </dgm:t>
    </dgm:pt>
    <dgm:pt modelId="{0DFC40A7-D9A3-4CBD-81D3-5A70B8BB57CC}">
      <dgm:prSet/>
      <dgm:spPr/>
      <dgm:t>
        <a:bodyPr/>
        <a:lstStyle/>
        <a:p>
          <a:pPr rtl="0"/>
          <a:r>
            <a:rPr lang="en-US" i="1" dirty="0" smtClean="0"/>
            <a:t>Maintaining the aseptic chain during intra canal procedures</a:t>
          </a:r>
          <a:endParaRPr lang="en-US" dirty="0"/>
        </a:p>
      </dgm:t>
    </dgm:pt>
    <dgm:pt modelId="{4595224C-248C-40F5-96EF-025D86140933}" type="parTrans" cxnId="{8B129DDB-DBB8-4A1C-B22D-2A73217DD625}">
      <dgm:prSet/>
      <dgm:spPr/>
      <dgm:t>
        <a:bodyPr/>
        <a:lstStyle/>
        <a:p>
          <a:endParaRPr lang="en-IN"/>
        </a:p>
      </dgm:t>
    </dgm:pt>
    <dgm:pt modelId="{96F18A65-CFEE-41DF-8A3F-609D8FBC74BF}" type="sibTrans" cxnId="{8B129DDB-DBB8-4A1C-B22D-2A73217DD625}">
      <dgm:prSet/>
      <dgm:spPr/>
      <dgm:t>
        <a:bodyPr/>
        <a:lstStyle/>
        <a:p>
          <a:endParaRPr lang="en-IN"/>
        </a:p>
      </dgm:t>
    </dgm:pt>
    <dgm:pt modelId="{274DD25F-A8A3-47B2-8E2E-619190CF195A}" type="pres">
      <dgm:prSet presAssocID="{5F6931B2-287E-46DB-9351-3A2326FE9BF4}" presName="linear" presStyleCnt="0">
        <dgm:presLayoutVars>
          <dgm:animLvl val="lvl"/>
          <dgm:resizeHandles val="exact"/>
        </dgm:presLayoutVars>
      </dgm:prSet>
      <dgm:spPr/>
      <dgm:t>
        <a:bodyPr/>
        <a:lstStyle/>
        <a:p>
          <a:endParaRPr lang="en-IN"/>
        </a:p>
      </dgm:t>
    </dgm:pt>
    <dgm:pt modelId="{84394183-FDC5-4320-8B78-659013340852}" type="pres">
      <dgm:prSet presAssocID="{A77166E4-6990-4907-AB66-9C41A31CC776}" presName="parentText" presStyleLbl="node1" presStyleIdx="0" presStyleCnt="6">
        <dgm:presLayoutVars>
          <dgm:chMax val="0"/>
          <dgm:bulletEnabled val="1"/>
        </dgm:presLayoutVars>
      </dgm:prSet>
      <dgm:spPr/>
      <dgm:t>
        <a:bodyPr/>
        <a:lstStyle/>
        <a:p>
          <a:endParaRPr lang="en-IN"/>
        </a:p>
      </dgm:t>
    </dgm:pt>
    <dgm:pt modelId="{0D5446AD-6238-4432-85A1-112D0D4FB145}" type="pres">
      <dgm:prSet presAssocID="{9BBF30AB-8578-4240-A6B0-6262B57B244E}" presName="spacer" presStyleCnt="0"/>
      <dgm:spPr/>
    </dgm:pt>
    <dgm:pt modelId="{E2D90EC9-D159-4652-8420-9BEC9E76DEBE}" type="pres">
      <dgm:prSet presAssocID="{F6B890C4-25B4-4F87-B879-4C91608434E3}" presName="parentText" presStyleLbl="node1" presStyleIdx="1" presStyleCnt="6">
        <dgm:presLayoutVars>
          <dgm:chMax val="0"/>
          <dgm:bulletEnabled val="1"/>
        </dgm:presLayoutVars>
      </dgm:prSet>
      <dgm:spPr/>
      <dgm:t>
        <a:bodyPr/>
        <a:lstStyle/>
        <a:p>
          <a:endParaRPr lang="en-IN"/>
        </a:p>
      </dgm:t>
    </dgm:pt>
    <dgm:pt modelId="{B20F60D9-667B-468E-A531-BB8CED3ABDD6}" type="pres">
      <dgm:prSet presAssocID="{51C0448F-D7CD-43DF-AC81-90D36986DDA2}" presName="spacer" presStyleCnt="0"/>
      <dgm:spPr/>
    </dgm:pt>
    <dgm:pt modelId="{9C90FBA0-1E85-4F94-8D80-C42D2A7FA956}" type="pres">
      <dgm:prSet presAssocID="{08D6F163-EB05-4122-B64B-90CA340A4FD9}" presName="parentText" presStyleLbl="node1" presStyleIdx="2" presStyleCnt="6">
        <dgm:presLayoutVars>
          <dgm:chMax val="0"/>
          <dgm:bulletEnabled val="1"/>
        </dgm:presLayoutVars>
      </dgm:prSet>
      <dgm:spPr/>
      <dgm:t>
        <a:bodyPr/>
        <a:lstStyle/>
        <a:p>
          <a:endParaRPr lang="en-IN"/>
        </a:p>
      </dgm:t>
    </dgm:pt>
    <dgm:pt modelId="{1F21898F-8DB7-4187-BF2A-28FC509E182A}" type="pres">
      <dgm:prSet presAssocID="{2E558A49-7BB6-4487-904C-89491D3FCCBE}" presName="spacer" presStyleCnt="0"/>
      <dgm:spPr/>
    </dgm:pt>
    <dgm:pt modelId="{9F2FE994-D703-48BE-8A59-C56E5D3B056D}" type="pres">
      <dgm:prSet presAssocID="{038832CD-5214-4658-8A97-C733DCCBFA01}" presName="parentText" presStyleLbl="node1" presStyleIdx="3" presStyleCnt="6">
        <dgm:presLayoutVars>
          <dgm:chMax val="0"/>
          <dgm:bulletEnabled val="1"/>
        </dgm:presLayoutVars>
      </dgm:prSet>
      <dgm:spPr/>
      <dgm:t>
        <a:bodyPr/>
        <a:lstStyle/>
        <a:p>
          <a:endParaRPr lang="en-IN"/>
        </a:p>
      </dgm:t>
    </dgm:pt>
    <dgm:pt modelId="{04411CD9-EEA6-4C36-ACB0-9E81383544AC}" type="pres">
      <dgm:prSet presAssocID="{86998DF1-9AFF-46D2-98DB-41DDC02B0C4C}" presName="spacer" presStyleCnt="0"/>
      <dgm:spPr/>
    </dgm:pt>
    <dgm:pt modelId="{5A6568CF-6E83-4E6D-B57D-06CBE7A5C683}" type="pres">
      <dgm:prSet presAssocID="{10B89B88-04D3-4815-A17F-6B5332BF4B9C}" presName="parentText" presStyleLbl="node1" presStyleIdx="4" presStyleCnt="6">
        <dgm:presLayoutVars>
          <dgm:chMax val="0"/>
          <dgm:bulletEnabled val="1"/>
        </dgm:presLayoutVars>
      </dgm:prSet>
      <dgm:spPr/>
      <dgm:t>
        <a:bodyPr/>
        <a:lstStyle/>
        <a:p>
          <a:endParaRPr lang="en-IN"/>
        </a:p>
      </dgm:t>
    </dgm:pt>
    <dgm:pt modelId="{E9734A8F-8B83-48A9-943B-62F70FCECBE8}" type="pres">
      <dgm:prSet presAssocID="{F6DD875D-C635-4349-9AC3-DA1C2DE63C59}" presName="spacer" presStyleCnt="0"/>
      <dgm:spPr/>
    </dgm:pt>
    <dgm:pt modelId="{39A8DDF9-82F9-4AC8-9592-6D7F13C00773}" type="pres">
      <dgm:prSet presAssocID="{0DFC40A7-D9A3-4CBD-81D3-5A70B8BB57CC}" presName="parentText" presStyleLbl="node1" presStyleIdx="5" presStyleCnt="6">
        <dgm:presLayoutVars>
          <dgm:chMax val="0"/>
          <dgm:bulletEnabled val="1"/>
        </dgm:presLayoutVars>
      </dgm:prSet>
      <dgm:spPr/>
      <dgm:t>
        <a:bodyPr/>
        <a:lstStyle/>
        <a:p>
          <a:endParaRPr lang="en-IN"/>
        </a:p>
      </dgm:t>
    </dgm:pt>
  </dgm:ptLst>
  <dgm:cxnLst>
    <dgm:cxn modelId="{B8F25175-DA5A-4291-99EA-0B6DABEA8CB4}" srcId="{5F6931B2-287E-46DB-9351-3A2326FE9BF4}" destId="{10B89B88-04D3-4815-A17F-6B5332BF4B9C}" srcOrd="4" destOrd="0" parTransId="{B641DE72-9609-4D01-B58D-299DE338CB90}" sibTransId="{F6DD875D-C635-4349-9AC3-DA1C2DE63C59}"/>
    <dgm:cxn modelId="{D7B3D7C6-890B-4B55-A945-CB0271400CD4}" type="presOf" srcId="{08D6F163-EB05-4122-B64B-90CA340A4FD9}" destId="{9C90FBA0-1E85-4F94-8D80-C42D2A7FA956}" srcOrd="0" destOrd="0" presId="urn:microsoft.com/office/officeart/2005/8/layout/vList2"/>
    <dgm:cxn modelId="{14966884-B088-40FF-BBA4-2C037EB1E71E}" type="presOf" srcId="{F6B890C4-25B4-4F87-B879-4C91608434E3}" destId="{E2D90EC9-D159-4652-8420-9BEC9E76DEBE}" srcOrd="0" destOrd="0" presId="urn:microsoft.com/office/officeart/2005/8/layout/vList2"/>
    <dgm:cxn modelId="{4D4B57A7-07CF-4B54-A869-E1116DEF8A67}" type="presOf" srcId="{0DFC40A7-D9A3-4CBD-81D3-5A70B8BB57CC}" destId="{39A8DDF9-82F9-4AC8-9592-6D7F13C00773}" srcOrd="0" destOrd="0" presId="urn:microsoft.com/office/officeart/2005/8/layout/vList2"/>
    <dgm:cxn modelId="{AC18F3F2-00C5-4A68-A273-0A356D7B7B90}" type="presOf" srcId="{A77166E4-6990-4907-AB66-9C41A31CC776}" destId="{84394183-FDC5-4320-8B78-659013340852}" srcOrd="0" destOrd="0" presId="urn:microsoft.com/office/officeart/2005/8/layout/vList2"/>
    <dgm:cxn modelId="{00312EDF-4336-4A82-B918-38B5EE3F892D}" srcId="{5F6931B2-287E-46DB-9351-3A2326FE9BF4}" destId="{038832CD-5214-4658-8A97-C733DCCBFA01}" srcOrd="3" destOrd="0" parTransId="{D85F2CAD-DB3E-40B1-9ECE-CF580BF7F34B}" sibTransId="{86998DF1-9AFF-46D2-98DB-41DDC02B0C4C}"/>
    <dgm:cxn modelId="{8B129DDB-DBB8-4A1C-B22D-2A73217DD625}" srcId="{5F6931B2-287E-46DB-9351-3A2326FE9BF4}" destId="{0DFC40A7-D9A3-4CBD-81D3-5A70B8BB57CC}" srcOrd="5" destOrd="0" parTransId="{4595224C-248C-40F5-96EF-025D86140933}" sibTransId="{96F18A65-CFEE-41DF-8A3F-609D8FBC74BF}"/>
    <dgm:cxn modelId="{A29BBA2E-B3CD-4B9C-902C-6C83F1EB837A}" type="presOf" srcId="{5F6931B2-287E-46DB-9351-3A2326FE9BF4}" destId="{274DD25F-A8A3-47B2-8E2E-619190CF195A}" srcOrd="0" destOrd="0" presId="urn:microsoft.com/office/officeart/2005/8/layout/vList2"/>
    <dgm:cxn modelId="{E5218594-60E6-4069-8CB3-80A3FB43A4AE}" srcId="{5F6931B2-287E-46DB-9351-3A2326FE9BF4}" destId="{A77166E4-6990-4907-AB66-9C41A31CC776}" srcOrd="0" destOrd="0" parTransId="{A77FDD77-48FD-417F-8773-286D65F0F78C}" sibTransId="{9BBF30AB-8578-4240-A6B0-6262B57B244E}"/>
    <dgm:cxn modelId="{534F7D71-006E-4FCF-9EA4-BFE94DE3C507}" type="presOf" srcId="{10B89B88-04D3-4815-A17F-6B5332BF4B9C}" destId="{5A6568CF-6E83-4E6D-B57D-06CBE7A5C683}" srcOrd="0" destOrd="0" presId="urn:microsoft.com/office/officeart/2005/8/layout/vList2"/>
    <dgm:cxn modelId="{609AE989-1BE3-4D22-BB1A-7FA6B59EB41E}" srcId="{5F6931B2-287E-46DB-9351-3A2326FE9BF4}" destId="{F6B890C4-25B4-4F87-B879-4C91608434E3}" srcOrd="1" destOrd="0" parTransId="{D2D6C786-0A15-41EA-9659-0B9176E863F0}" sibTransId="{51C0448F-D7CD-43DF-AC81-90D36986DDA2}"/>
    <dgm:cxn modelId="{5C0819BB-C1C4-4FBC-868B-13FCA6F2AC5A}" type="presOf" srcId="{038832CD-5214-4658-8A97-C733DCCBFA01}" destId="{9F2FE994-D703-48BE-8A59-C56E5D3B056D}" srcOrd="0" destOrd="0" presId="urn:microsoft.com/office/officeart/2005/8/layout/vList2"/>
    <dgm:cxn modelId="{80803ABF-1908-4FD7-87B1-EC0593B6809B}" srcId="{5F6931B2-287E-46DB-9351-3A2326FE9BF4}" destId="{08D6F163-EB05-4122-B64B-90CA340A4FD9}" srcOrd="2" destOrd="0" parTransId="{5549177D-1720-4175-9E92-0DE663104B28}" sibTransId="{2E558A49-7BB6-4487-904C-89491D3FCCBE}"/>
    <dgm:cxn modelId="{60B960A9-AECC-4D20-A870-04D1E9700D43}" type="presParOf" srcId="{274DD25F-A8A3-47B2-8E2E-619190CF195A}" destId="{84394183-FDC5-4320-8B78-659013340852}" srcOrd="0" destOrd="0" presId="urn:microsoft.com/office/officeart/2005/8/layout/vList2"/>
    <dgm:cxn modelId="{068AC765-BB87-485B-A2D5-3B220EFEBCD6}" type="presParOf" srcId="{274DD25F-A8A3-47B2-8E2E-619190CF195A}" destId="{0D5446AD-6238-4432-85A1-112D0D4FB145}" srcOrd="1" destOrd="0" presId="urn:microsoft.com/office/officeart/2005/8/layout/vList2"/>
    <dgm:cxn modelId="{E7D8C654-28CE-4DBB-AA02-B136278CCCFC}" type="presParOf" srcId="{274DD25F-A8A3-47B2-8E2E-619190CF195A}" destId="{E2D90EC9-D159-4652-8420-9BEC9E76DEBE}" srcOrd="2" destOrd="0" presId="urn:microsoft.com/office/officeart/2005/8/layout/vList2"/>
    <dgm:cxn modelId="{18748916-A693-4477-96DA-1F06426D0109}" type="presParOf" srcId="{274DD25F-A8A3-47B2-8E2E-619190CF195A}" destId="{B20F60D9-667B-468E-A531-BB8CED3ABDD6}" srcOrd="3" destOrd="0" presId="urn:microsoft.com/office/officeart/2005/8/layout/vList2"/>
    <dgm:cxn modelId="{9BDDE243-3C6B-4D1E-8EF3-FB3EC4D1B99A}" type="presParOf" srcId="{274DD25F-A8A3-47B2-8E2E-619190CF195A}" destId="{9C90FBA0-1E85-4F94-8D80-C42D2A7FA956}" srcOrd="4" destOrd="0" presId="urn:microsoft.com/office/officeart/2005/8/layout/vList2"/>
    <dgm:cxn modelId="{E8329ABC-2950-40DB-8B3A-4148CD1DA862}" type="presParOf" srcId="{274DD25F-A8A3-47B2-8E2E-619190CF195A}" destId="{1F21898F-8DB7-4187-BF2A-28FC509E182A}" srcOrd="5" destOrd="0" presId="urn:microsoft.com/office/officeart/2005/8/layout/vList2"/>
    <dgm:cxn modelId="{4B0AE9A4-5B6E-409A-A11D-96C08AC0849F}" type="presParOf" srcId="{274DD25F-A8A3-47B2-8E2E-619190CF195A}" destId="{9F2FE994-D703-48BE-8A59-C56E5D3B056D}" srcOrd="6" destOrd="0" presId="urn:microsoft.com/office/officeart/2005/8/layout/vList2"/>
    <dgm:cxn modelId="{86D62FE5-2D1A-4C17-B21F-59A953D77A45}" type="presParOf" srcId="{274DD25F-A8A3-47B2-8E2E-619190CF195A}" destId="{04411CD9-EEA6-4C36-ACB0-9E81383544AC}" srcOrd="7" destOrd="0" presId="urn:microsoft.com/office/officeart/2005/8/layout/vList2"/>
    <dgm:cxn modelId="{3B5CF755-12ED-40D5-BB18-62C77198FB66}" type="presParOf" srcId="{274DD25F-A8A3-47B2-8E2E-619190CF195A}" destId="{5A6568CF-6E83-4E6D-B57D-06CBE7A5C683}" srcOrd="8" destOrd="0" presId="urn:microsoft.com/office/officeart/2005/8/layout/vList2"/>
    <dgm:cxn modelId="{8D88BF25-DEA1-4B70-B540-E70FACF4D8AB}" type="presParOf" srcId="{274DD25F-A8A3-47B2-8E2E-619190CF195A}" destId="{E9734A8F-8B83-48A9-943B-62F70FCECBE8}" srcOrd="9" destOrd="0" presId="urn:microsoft.com/office/officeart/2005/8/layout/vList2"/>
    <dgm:cxn modelId="{B7FF4CCC-5B5E-4358-9BBA-D2FE0DDEFD98}" type="presParOf" srcId="{274DD25F-A8A3-47B2-8E2E-619190CF195A}" destId="{39A8DDF9-82F9-4AC8-9592-6D7F13C0077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52A841-1FDE-4361-BC70-4BDE77175276}" type="doc">
      <dgm:prSet loTypeId="urn:microsoft.com/office/officeart/2005/8/layout/hList6" loCatId="list" qsTypeId="urn:microsoft.com/office/officeart/2005/8/quickstyle/simple3" qsCatId="simple" csTypeId="urn:microsoft.com/office/officeart/2005/8/colors/accent2_5" csCatId="accent2" phldr="1"/>
      <dgm:spPr/>
      <dgm:t>
        <a:bodyPr/>
        <a:lstStyle/>
        <a:p>
          <a:endParaRPr lang="en-IN"/>
        </a:p>
      </dgm:t>
    </dgm:pt>
    <dgm:pt modelId="{A1F1C4B1-65E2-4C95-9942-C16D22D41E06}">
      <dgm:prSet/>
      <dgm:spPr/>
      <dgm:t>
        <a:bodyPr/>
        <a:lstStyle/>
        <a:p>
          <a:pPr rtl="0"/>
          <a:r>
            <a:rPr lang="en-US" dirty="0" smtClean="0"/>
            <a:t>Establishment of drainage followed by complete chemo-mechanical preparation, placement of an anti­microbial intra canal medication, and coronal closure at the same appointment result in a reduced risk of persistent infection .</a:t>
          </a:r>
          <a:endParaRPr lang="en-IN" dirty="0"/>
        </a:p>
      </dgm:t>
    </dgm:pt>
    <dgm:pt modelId="{A6674AB9-BCB1-409E-AB2A-0D094C6B0447}" type="parTrans" cxnId="{486DD88E-C9F7-46C8-864E-84D42DDE1F21}">
      <dgm:prSet/>
      <dgm:spPr/>
      <dgm:t>
        <a:bodyPr/>
        <a:lstStyle/>
        <a:p>
          <a:endParaRPr lang="en-IN"/>
        </a:p>
      </dgm:t>
    </dgm:pt>
    <dgm:pt modelId="{5AEA167A-D15F-4A82-B3B2-FD22D000AFF9}" type="sibTrans" cxnId="{486DD88E-C9F7-46C8-864E-84D42DDE1F21}">
      <dgm:prSet/>
      <dgm:spPr/>
      <dgm:t>
        <a:bodyPr/>
        <a:lstStyle/>
        <a:p>
          <a:endParaRPr lang="en-IN"/>
        </a:p>
      </dgm:t>
    </dgm:pt>
    <dgm:pt modelId="{B7C21294-1A69-4B04-A0B6-DBE826737E9A}" type="pres">
      <dgm:prSet presAssocID="{3052A841-1FDE-4361-BC70-4BDE77175276}" presName="Name0" presStyleCnt="0">
        <dgm:presLayoutVars>
          <dgm:dir/>
          <dgm:resizeHandles val="exact"/>
        </dgm:presLayoutVars>
      </dgm:prSet>
      <dgm:spPr/>
      <dgm:t>
        <a:bodyPr/>
        <a:lstStyle/>
        <a:p>
          <a:endParaRPr lang="en-IN"/>
        </a:p>
      </dgm:t>
    </dgm:pt>
    <dgm:pt modelId="{3382B6A9-2C42-4648-82A9-EE63A2E78AA3}" type="pres">
      <dgm:prSet presAssocID="{A1F1C4B1-65E2-4C95-9942-C16D22D41E06}" presName="node" presStyleLbl="node1" presStyleIdx="0" presStyleCnt="1">
        <dgm:presLayoutVars>
          <dgm:bulletEnabled val="1"/>
        </dgm:presLayoutVars>
      </dgm:prSet>
      <dgm:spPr/>
      <dgm:t>
        <a:bodyPr/>
        <a:lstStyle/>
        <a:p>
          <a:endParaRPr lang="en-IN"/>
        </a:p>
      </dgm:t>
    </dgm:pt>
  </dgm:ptLst>
  <dgm:cxnLst>
    <dgm:cxn modelId="{486DD88E-C9F7-46C8-864E-84D42DDE1F21}" srcId="{3052A841-1FDE-4361-BC70-4BDE77175276}" destId="{A1F1C4B1-65E2-4C95-9942-C16D22D41E06}" srcOrd="0" destOrd="0" parTransId="{A6674AB9-BCB1-409E-AB2A-0D094C6B0447}" sibTransId="{5AEA167A-D15F-4A82-B3B2-FD22D000AFF9}"/>
    <dgm:cxn modelId="{CFEE6633-68B7-4F52-8D0B-69CFE0502917}" type="presOf" srcId="{3052A841-1FDE-4361-BC70-4BDE77175276}" destId="{B7C21294-1A69-4B04-A0B6-DBE826737E9A}" srcOrd="0" destOrd="0" presId="urn:microsoft.com/office/officeart/2005/8/layout/hList6"/>
    <dgm:cxn modelId="{2026D97C-91CB-4199-8DAF-8DE5E4547EAA}" type="presOf" srcId="{A1F1C4B1-65E2-4C95-9942-C16D22D41E06}" destId="{3382B6A9-2C42-4648-82A9-EE63A2E78AA3}" srcOrd="0" destOrd="0" presId="urn:microsoft.com/office/officeart/2005/8/layout/hList6"/>
    <dgm:cxn modelId="{373FB143-8882-4188-9ECF-B566048F27CA}" type="presParOf" srcId="{B7C21294-1A69-4B04-A0B6-DBE826737E9A}" destId="{3382B6A9-2C42-4648-82A9-EE63A2E78AA3}"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E187B-30E5-4763-A2F7-96DB0743F10A}">
      <dsp:nvSpPr>
        <dsp:cNvPr id="0" name=""/>
        <dsp:cNvSpPr/>
      </dsp:nvSpPr>
      <dsp:spPr>
        <a:xfrm>
          <a:off x="0" y="61579"/>
          <a:ext cx="8610600" cy="150677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one-visit nonsurgical root canal treatments, the overall flare-up rate -1.8%</a:t>
          </a:r>
          <a:endParaRPr lang="en-US" sz="2400" kern="1200" dirty="0"/>
        </a:p>
      </dsp:txBody>
      <dsp:txXfrm>
        <a:off x="73554" y="135133"/>
        <a:ext cx="8463492" cy="1359662"/>
      </dsp:txXfrm>
    </dsp:sp>
    <dsp:sp modelId="{91FC8A94-3BB8-4921-A935-7C30F3A72738}">
      <dsp:nvSpPr>
        <dsp:cNvPr id="0" name=""/>
        <dsp:cNvSpPr/>
      </dsp:nvSpPr>
      <dsp:spPr>
        <a:xfrm>
          <a:off x="0" y="1651869"/>
          <a:ext cx="8610600" cy="1506770"/>
        </a:xfrm>
        <a:prstGeom prst="roundRect">
          <a:avLst/>
        </a:prstGeom>
        <a:gradFill rotWithShape="0">
          <a:gsLst>
            <a:gs pos="0">
              <a:schemeClr val="accent4">
                <a:hueOff val="2494993"/>
                <a:satOff val="-13796"/>
                <a:lumOff val="-1176"/>
                <a:alphaOff val="0"/>
                <a:tint val="50000"/>
                <a:satMod val="300000"/>
              </a:schemeClr>
            </a:gs>
            <a:gs pos="35000">
              <a:schemeClr val="accent4">
                <a:hueOff val="2494993"/>
                <a:satOff val="-13796"/>
                <a:lumOff val="-1176"/>
                <a:alphaOff val="0"/>
                <a:tint val="37000"/>
                <a:satMod val="300000"/>
              </a:schemeClr>
            </a:gs>
            <a:gs pos="100000">
              <a:schemeClr val="accent4">
                <a:hueOff val="2494993"/>
                <a:satOff val="-13796"/>
                <a:lumOff val="-11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one-visit endodontic retreatment cases  had almost a 10-fold higher incidence  of flare up</a:t>
          </a:r>
          <a:endParaRPr lang="en-US" sz="2400" kern="1200" dirty="0"/>
        </a:p>
      </dsp:txBody>
      <dsp:txXfrm>
        <a:off x="73554" y="1725423"/>
        <a:ext cx="8463492" cy="1359662"/>
      </dsp:txXfrm>
    </dsp:sp>
    <dsp:sp modelId="{3968F717-F3F2-4321-A725-BBD871B0D534}">
      <dsp:nvSpPr>
        <dsp:cNvPr id="0" name=""/>
        <dsp:cNvSpPr/>
      </dsp:nvSpPr>
      <dsp:spPr>
        <a:xfrm>
          <a:off x="0" y="3242160"/>
          <a:ext cx="8610600" cy="1506770"/>
        </a:xfrm>
        <a:prstGeom prst="roundRect">
          <a:avLst/>
        </a:prstGeom>
        <a:gradFill rotWithShape="0">
          <a:gsLst>
            <a:gs pos="0">
              <a:schemeClr val="accent4">
                <a:hueOff val="4989986"/>
                <a:satOff val="-27591"/>
                <a:lumOff val="-2353"/>
                <a:alphaOff val="0"/>
                <a:tint val="50000"/>
                <a:satMod val="300000"/>
              </a:schemeClr>
            </a:gs>
            <a:gs pos="35000">
              <a:schemeClr val="accent4">
                <a:hueOff val="4989986"/>
                <a:satOff val="-27591"/>
                <a:lumOff val="-2353"/>
                <a:alphaOff val="0"/>
                <a:tint val="37000"/>
                <a:satMod val="300000"/>
              </a:schemeClr>
            </a:gs>
            <a:gs pos="100000">
              <a:schemeClr val="accent4">
                <a:hueOff val="4989986"/>
                <a:satOff val="-27591"/>
                <a:lumOff val="-23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Patients with severe preoperative pain had a flare-up rate of 19%</a:t>
          </a:r>
          <a:endParaRPr lang="en-US" sz="2900" kern="1200" dirty="0"/>
        </a:p>
      </dsp:txBody>
      <dsp:txXfrm>
        <a:off x="73554" y="3315714"/>
        <a:ext cx="8463492" cy="1359662"/>
      </dsp:txXfrm>
    </dsp:sp>
    <dsp:sp modelId="{41BE3903-875E-4211-B54F-193EE700D235}">
      <dsp:nvSpPr>
        <dsp:cNvPr id="0" name=""/>
        <dsp:cNvSpPr/>
      </dsp:nvSpPr>
      <dsp:spPr>
        <a:xfrm>
          <a:off x="0" y="4832450"/>
          <a:ext cx="8610600" cy="1506770"/>
        </a:xfrm>
        <a:prstGeom prst="roundRect">
          <a:avLst/>
        </a:prstGeom>
        <a:gradFill rotWithShape="0">
          <a:gsLst>
            <a:gs pos="0">
              <a:schemeClr val="accent4">
                <a:hueOff val="7484979"/>
                <a:satOff val="-41387"/>
                <a:lumOff val="-3529"/>
                <a:alphaOff val="0"/>
                <a:tint val="50000"/>
                <a:satMod val="300000"/>
              </a:schemeClr>
            </a:gs>
            <a:gs pos="35000">
              <a:schemeClr val="accent4">
                <a:hueOff val="7484979"/>
                <a:satOff val="-41387"/>
                <a:lumOff val="-3529"/>
                <a:alphaOff val="0"/>
                <a:tint val="37000"/>
                <a:satMod val="300000"/>
              </a:schemeClr>
            </a:gs>
            <a:gs pos="100000">
              <a:schemeClr val="accent4">
                <a:hueOff val="7484979"/>
                <a:satOff val="-41387"/>
                <a:lumOff val="-35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necrotic teeth having a significantly greater incidence of flare-ups compared with vital teeth (6.5% versus 1.3%)</a:t>
          </a:r>
          <a:endParaRPr lang="en-US" sz="2900" kern="1200" dirty="0"/>
        </a:p>
      </dsp:txBody>
      <dsp:txXfrm>
        <a:off x="73554" y="4906004"/>
        <a:ext cx="8463492" cy="13596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CC2CC-0305-4D48-8638-2BF80CBFD982}">
      <dsp:nvSpPr>
        <dsp:cNvPr id="0" name=""/>
        <dsp:cNvSpPr/>
      </dsp:nvSpPr>
      <dsp:spPr>
        <a:xfrm>
          <a:off x="2288232" y="149411"/>
          <a:ext cx="3043535" cy="1978297"/>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0" kern="1200" dirty="0" smtClean="0"/>
            <a:t>chronic apical </a:t>
          </a:r>
          <a:r>
            <a:rPr lang="en-US" sz="3200" b="0" kern="1200" dirty="0" err="1" smtClean="0"/>
            <a:t>periodontitis</a:t>
          </a:r>
          <a:endParaRPr lang="en-US" sz="3200" b="0" kern="1200" dirty="0" smtClean="0"/>
        </a:p>
        <a:p>
          <a:pPr lvl="0" algn="ctr" defTabSz="1422400" rtl="0">
            <a:lnSpc>
              <a:spcPct val="90000"/>
            </a:lnSpc>
            <a:spcBef>
              <a:spcPct val="0"/>
            </a:spcBef>
            <a:spcAft>
              <a:spcPct val="35000"/>
            </a:spcAft>
          </a:pPr>
          <a:r>
            <a:rPr lang="en-US" sz="3200" b="0" kern="1200" dirty="0" smtClean="0"/>
            <a:t>(3.4%)</a:t>
          </a:r>
          <a:endParaRPr lang="en-US" sz="3200" b="0" kern="1200" dirty="0"/>
        </a:p>
      </dsp:txBody>
      <dsp:txXfrm>
        <a:off x="2384804" y="245983"/>
        <a:ext cx="2850391" cy="1785153"/>
      </dsp:txXfrm>
    </dsp:sp>
    <dsp:sp modelId="{A266B52A-5E00-4E7A-BF4B-2786F1F5696C}">
      <dsp:nvSpPr>
        <dsp:cNvPr id="0" name=""/>
        <dsp:cNvSpPr/>
      </dsp:nvSpPr>
      <dsp:spPr>
        <a:xfrm>
          <a:off x="1169497" y="1138560"/>
          <a:ext cx="5281004" cy="5281004"/>
        </a:xfrm>
        <a:custGeom>
          <a:avLst/>
          <a:gdLst/>
          <a:ahLst/>
          <a:cxnLst/>
          <a:rect l="0" t="0" r="0" b="0"/>
          <a:pathLst>
            <a:path>
              <a:moveTo>
                <a:pt x="4184420" y="498407"/>
              </a:moveTo>
              <a:arcTo wR="2640502" hR="2640502" stAng="18346934" swAng="364985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9A856-225D-47CD-9F20-76E6FF360AF0}">
      <dsp:nvSpPr>
        <dsp:cNvPr id="0" name=""/>
        <dsp:cNvSpPr/>
      </dsp:nvSpPr>
      <dsp:spPr>
        <a:xfrm>
          <a:off x="4574974" y="4110164"/>
          <a:ext cx="3043535" cy="197829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acute apical periodontitis (4.8%)</a:t>
          </a:r>
          <a:endParaRPr lang="en-US" sz="3300" kern="1200" dirty="0"/>
        </a:p>
      </dsp:txBody>
      <dsp:txXfrm>
        <a:off x="4671546" y="4206736"/>
        <a:ext cx="2850391" cy="1785153"/>
      </dsp:txXfrm>
    </dsp:sp>
    <dsp:sp modelId="{E5ADDBD6-51E6-4813-8062-9E62921F09DF}">
      <dsp:nvSpPr>
        <dsp:cNvPr id="0" name=""/>
        <dsp:cNvSpPr/>
      </dsp:nvSpPr>
      <dsp:spPr>
        <a:xfrm>
          <a:off x="1169497" y="1138560"/>
          <a:ext cx="5281004" cy="5281004"/>
        </a:xfrm>
        <a:custGeom>
          <a:avLst/>
          <a:gdLst/>
          <a:ahLst/>
          <a:cxnLst/>
          <a:rect l="0" t="0" r="0" b="0"/>
          <a:pathLst>
            <a:path>
              <a:moveTo>
                <a:pt x="3898252" y="4962206"/>
              </a:moveTo>
              <a:arcTo wR="2640502" hR="2640502" stAng="3693240" swAng="341351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700C35-62CC-4F3A-A685-F29DB1998816}">
      <dsp:nvSpPr>
        <dsp:cNvPr id="0" name=""/>
        <dsp:cNvSpPr/>
      </dsp:nvSpPr>
      <dsp:spPr>
        <a:xfrm>
          <a:off x="1490" y="4110164"/>
          <a:ext cx="3043535" cy="1978297"/>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and acute apical abscess (13.1%)</a:t>
          </a:r>
          <a:endParaRPr lang="en-US" sz="3300" kern="1200" dirty="0"/>
        </a:p>
      </dsp:txBody>
      <dsp:txXfrm>
        <a:off x="98062" y="4206736"/>
        <a:ext cx="2850391" cy="1785153"/>
      </dsp:txXfrm>
    </dsp:sp>
    <dsp:sp modelId="{C1BC8A4B-169B-409D-9328-1445B03E0475}">
      <dsp:nvSpPr>
        <dsp:cNvPr id="0" name=""/>
        <dsp:cNvSpPr/>
      </dsp:nvSpPr>
      <dsp:spPr>
        <a:xfrm>
          <a:off x="1169497" y="1138560"/>
          <a:ext cx="5281004" cy="5281004"/>
        </a:xfrm>
        <a:custGeom>
          <a:avLst/>
          <a:gdLst/>
          <a:ahLst/>
          <a:cxnLst/>
          <a:rect l="0" t="0" r="0" b="0"/>
          <a:pathLst>
            <a:path>
              <a:moveTo>
                <a:pt x="17569" y="2944597"/>
              </a:moveTo>
              <a:arcTo wR="2640502" hR="2640502" stAng="10403208" swAng="364985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C4CD2-1B4D-44A3-9B86-3B249CAE3442}">
      <dsp:nvSpPr>
        <dsp:cNvPr id="0" name=""/>
        <dsp:cNvSpPr/>
      </dsp:nvSpPr>
      <dsp:spPr>
        <a:xfrm>
          <a:off x="0" y="0"/>
          <a:ext cx="4114800" cy="4114800"/>
        </a:xfrm>
        <a:prstGeom prst="pie">
          <a:avLst>
            <a:gd name="adj1" fmla="val 5400000"/>
            <a:gd name="adj2" fmla="val 1620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96E93CF-0E86-4529-8E3E-828034792546}">
      <dsp:nvSpPr>
        <dsp:cNvPr id="0" name=""/>
        <dsp:cNvSpPr/>
      </dsp:nvSpPr>
      <dsp:spPr>
        <a:xfrm>
          <a:off x="2057400" y="0"/>
          <a:ext cx="5715000" cy="4114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IN" sz="1900" kern="1200" dirty="0" smtClean="0"/>
            <a:t>Alteration of the local </a:t>
          </a:r>
          <a:r>
            <a:rPr lang="en-IN" sz="1900" kern="1200" dirty="0" smtClean="0"/>
            <a:t>environment</a:t>
          </a:r>
          <a:endParaRPr lang="en-IN" sz="1900" kern="1200" dirty="0"/>
        </a:p>
      </dsp:txBody>
      <dsp:txXfrm>
        <a:off x="2057400" y="0"/>
        <a:ext cx="5715000" cy="411479"/>
      </dsp:txXfrm>
    </dsp:sp>
    <dsp:sp modelId="{E3468EDE-0153-4721-8A68-ED046F757B5F}">
      <dsp:nvSpPr>
        <dsp:cNvPr id="0" name=""/>
        <dsp:cNvSpPr/>
      </dsp:nvSpPr>
      <dsp:spPr>
        <a:xfrm>
          <a:off x="308609" y="411479"/>
          <a:ext cx="3497580" cy="3497580"/>
        </a:xfrm>
        <a:prstGeom prst="pie">
          <a:avLst>
            <a:gd name="adj1" fmla="val 5400000"/>
            <a:gd name="adj2" fmla="val 16200000"/>
          </a:avLst>
        </a:prstGeom>
        <a:solidFill>
          <a:schemeClr val="accent4">
            <a:hueOff val="1247497"/>
            <a:satOff val="-6898"/>
            <a:lumOff val="-58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EB021CE-FDD0-4A73-B107-5792123EFD2B}">
      <dsp:nvSpPr>
        <dsp:cNvPr id="0" name=""/>
        <dsp:cNvSpPr/>
      </dsp:nvSpPr>
      <dsp:spPr>
        <a:xfrm>
          <a:off x="2057400" y="411479"/>
          <a:ext cx="5715000" cy="349758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IN" sz="1900" kern="1200" dirty="0" smtClean="0"/>
            <a:t>Changes in </a:t>
          </a:r>
          <a:r>
            <a:rPr lang="en-IN" sz="1900" kern="1200" dirty="0" err="1" smtClean="0"/>
            <a:t>peri</a:t>
          </a:r>
          <a:r>
            <a:rPr lang="en-IN" sz="1900" kern="1200" dirty="0" smtClean="0"/>
            <a:t> apical tissue pressure </a:t>
          </a:r>
          <a:endParaRPr lang="en-IN" sz="1900" kern="1200" dirty="0"/>
        </a:p>
      </dsp:txBody>
      <dsp:txXfrm>
        <a:off x="2057400" y="411479"/>
        <a:ext cx="5715000" cy="411479"/>
      </dsp:txXfrm>
    </dsp:sp>
    <dsp:sp modelId="{D0E58D62-904D-482C-BDE1-29CB357BC34C}">
      <dsp:nvSpPr>
        <dsp:cNvPr id="0" name=""/>
        <dsp:cNvSpPr/>
      </dsp:nvSpPr>
      <dsp:spPr>
        <a:xfrm>
          <a:off x="617219" y="822958"/>
          <a:ext cx="2880361" cy="2880361"/>
        </a:xfrm>
        <a:prstGeom prst="pie">
          <a:avLst>
            <a:gd name="adj1" fmla="val 5400000"/>
            <a:gd name="adj2" fmla="val 16200000"/>
          </a:avLst>
        </a:prstGeom>
        <a:solidFill>
          <a:schemeClr val="accent4">
            <a:hueOff val="2494993"/>
            <a:satOff val="-13796"/>
            <a:lumOff val="-11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B3F743F-4EC3-458F-9BE9-FFD6F9185CCD}">
      <dsp:nvSpPr>
        <dsp:cNvPr id="0" name=""/>
        <dsp:cNvSpPr/>
      </dsp:nvSpPr>
      <dsp:spPr>
        <a:xfrm>
          <a:off x="2057400" y="822958"/>
          <a:ext cx="5715000" cy="288036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IN" sz="1900" kern="1200" dirty="0" smtClean="0"/>
            <a:t>Microbial factors</a:t>
          </a:r>
          <a:endParaRPr lang="en-IN" sz="1900" kern="1200" dirty="0"/>
        </a:p>
      </dsp:txBody>
      <dsp:txXfrm>
        <a:off x="2057400" y="822958"/>
        <a:ext cx="5715000" cy="411479"/>
      </dsp:txXfrm>
    </dsp:sp>
    <dsp:sp modelId="{A98428EB-418B-4854-9BBE-8EDCC9736B3A}">
      <dsp:nvSpPr>
        <dsp:cNvPr id="0" name=""/>
        <dsp:cNvSpPr/>
      </dsp:nvSpPr>
      <dsp:spPr>
        <a:xfrm>
          <a:off x="925829" y="1234438"/>
          <a:ext cx="2263141" cy="2263141"/>
        </a:xfrm>
        <a:prstGeom prst="pie">
          <a:avLst>
            <a:gd name="adj1" fmla="val 5400000"/>
            <a:gd name="adj2" fmla="val 16200000"/>
          </a:avLst>
        </a:prstGeom>
        <a:solidFill>
          <a:schemeClr val="accent4">
            <a:hueOff val="3742489"/>
            <a:satOff val="-20694"/>
            <a:lumOff val="-176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A36DEB7-D867-40D8-B295-DAEEEC931831}">
      <dsp:nvSpPr>
        <dsp:cNvPr id="0" name=""/>
        <dsp:cNvSpPr/>
      </dsp:nvSpPr>
      <dsp:spPr>
        <a:xfrm>
          <a:off x="2057400" y="1234438"/>
          <a:ext cx="5715000" cy="226314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IN" sz="1900" kern="1200" dirty="0" smtClean="0"/>
            <a:t>Effects of chemical mediators</a:t>
          </a:r>
          <a:endParaRPr lang="en-IN" sz="1900" kern="1200" dirty="0"/>
        </a:p>
      </dsp:txBody>
      <dsp:txXfrm>
        <a:off x="2057400" y="1234438"/>
        <a:ext cx="5715000" cy="411483"/>
      </dsp:txXfrm>
    </dsp:sp>
    <dsp:sp modelId="{96F0966A-C1E7-46E8-A7B6-B4B4A5E4C8D3}">
      <dsp:nvSpPr>
        <dsp:cNvPr id="0" name=""/>
        <dsp:cNvSpPr/>
      </dsp:nvSpPr>
      <dsp:spPr>
        <a:xfrm>
          <a:off x="1234440" y="1645921"/>
          <a:ext cx="1645918" cy="1645918"/>
        </a:xfrm>
        <a:prstGeom prst="pie">
          <a:avLst>
            <a:gd name="adj1" fmla="val 5400000"/>
            <a:gd name="adj2" fmla="val 16200000"/>
          </a:avLst>
        </a:prstGeom>
        <a:solidFill>
          <a:schemeClr val="accent4">
            <a:hueOff val="4989986"/>
            <a:satOff val="-27591"/>
            <a:lumOff val="-235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17DF1F7-21E7-4810-A7AD-5964CE64AD5D}">
      <dsp:nvSpPr>
        <dsp:cNvPr id="0" name=""/>
        <dsp:cNvSpPr/>
      </dsp:nvSpPr>
      <dsp:spPr>
        <a:xfrm>
          <a:off x="2057400" y="1645921"/>
          <a:ext cx="5715000" cy="164591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IN" sz="1900" kern="1200" dirty="0" smtClean="0"/>
            <a:t>Changes in cyclic nucleotides</a:t>
          </a:r>
          <a:endParaRPr lang="en-IN" sz="1900" kern="1200" dirty="0"/>
        </a:p>
      </dsp:txBody>
      <dsp:txXfrm>
        <a:off x="2057400" y="1645921"/>
        <a:ext cx="5715000" cy="411479"/>
      </dsp:txXfrm>
    </dsp:sp>
    <dsp:sp modelId="{C22B3763-126F-4855-933C-48F144ABAC9F}">
      <dsp:nvSpPr>
        <dsp:cNvPr id="0" name=""/>
        <dsp:cNvSpPr/>
      </dsp:nvSpPr>
      <dsp:spPr>
        <a:xfrm>
          <a:off x="1543050" y="2057401"/>
          <a:ext cx="1028698" cy="1028698"/>
        </a:xfrm>
        <a:prstGeom prst="pie">
          <a:avLst>
            <a:gd name="adj1" fmla="val 5400000"/>
            <a:gd name="adj2" fmla="val 16200000"/>
          </a:avLst>
        </a:prstGeom>
        <a:solidFill>
          <a:schemeClr val="accent4">
            <a:hueOff val="6237482"/>
            <a:satOff val="-34489"/>
            <a:lumOff val="-29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4729E86-9FC6-4D0F-A6C4-5C95D76A59EA}">
      <dsp:nvSpPr>
        <dsp:cNvPr id="0" name=""/>
        <dsp:cNvSpPr/>
      </dsp:nvSpPr>
      <dsp:spPr>
        <a:xfrm>
          <a:off x="2057400" y="2057401"/>
          <a:ext cx="5715000" cy="102869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IN" sz="1900" kern="1200" dirty="0" smtClean="0"/>
            <a:t>Immunological phenomena</a:t>
          </a:r>
          <a:endParaRPr lang="en-IN" sz="1900" kern="1200" dirty="0"/>
        </a:p>
      </dsp:txBody>
      <dsp:txXfrm>
        <a:off x="2057400" y="2057401"/>
        <a:ext cx="5715000" cy="411479"/>
      </dsp:txXfrm>
    </dsp:sp>
    <dsp:sp modelId="{97DF7B77-E03D-426A-BA7B-CEE79D50438A}">
      <dsp:nvSpPr>
        <dsp:cNvPr id="0" name=""/>
        <dsp:cNvSpPr/>
      </dsp:nvSpPr>
      <dsp:spPr>
        <a:xfrm>
          <a:off x="1851660" y="2468880"/>
          <a:ext cx="411479" cy="411479"/>
        </a:xfrm>
        <a:prstGeom prst="pie">
          <a:avLst>
            <a:gd name="adj1" fmla="val 5400000"/>
            <a:gd name="adj2" fmla="val 16200000"/>
          </a:avLst>
        </a:prstGeom>
        <a:solidFill>
          <a:schemeClr val="accent4">
            <a:hueOff val="7484979"/>
            <a:satOff val="-41387"/>
            <a:lumOff val="-352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48C5608-E377-474F-B818-0519FD90FFA1}">
      <dsp:nvSpPr>
        <dsp:cNvPr id="0" name=""/>
        <dsp:cNvSpPr/>
      </dsp:nvSpPr>
      <dsp:spPr>
        <a:xfrm>
          <a:off x="2057400" y="2468880"/>
          <a:ext cx="5715000" cy="41147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IN" sz="1900" kern="1200" dirty="0" smtClean="0"/>
            <a:t>Various psychological factors</a:t>
          </a:r>
          <a:endParaRPr lang="en-IN" sz="1900" kern="1200" dirty="0"/>
        </a:p>
      </dsp:txBody>
      <dsp:txXfrm>
        <a:off x="2057400" y="2468880"/>
        <a:ext cx="5715000" cy="411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D46E8-7615-44A3-832D-E26830AAC006}">
      <dsp:nvSpPr>
        <dsp:cNvPr id="0" name=""/>
        <dsp:cNvSpPr/>
      </dsp:nvSpPr>
      <dsp:spPr>
        <a:xfrm>
          <a:off x="0" y="1312675"/>
          <a:ext cx="3324228" cy="1647360"/>
        </a:xfrm>
        <a:prstGeom prst="roundRect">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b="1" kern="1200" dirty="0" smtClean="0"/>
            <a:t>Microbial causes </a:t>
          </a:r>
          <a:endParaRPr lang="en-US" sz="4400" b="1" kern="1200" dirty="0"/>
        </a:p>
      </dsp:txBody>
      <dsp:txXfrm>
        <a:off x="80417" y="1393092"/>
        <a:ext cx="3163394" cy="14865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7192C-4524-456A-AFE5-DFF56C146F48}">
      <dsp:nvSpPr>
        <dsp:cNvPr id="0" name=""/>
        <dsp:cNvSpPr/>
      </dsp:nvSpPr>
      <dsp:spPr>
        <a:xfrm>
          <a:off x="0" y="83346"/>
          <a:ext cx="3643338" cy="1619256"/>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1" kern="1200" dirty="0" smtClean="0"/>
            <a:t>Non microbial causes </a:t>
          </a:r>
          <a:endParaRPr lang="en-US" sz="3400" b="1" kern="1200" dirty="0"/>
        </a:p>
      </dsp:txBody>
      <dsp:txXfrm>
        <a:off x="79046" y="162392"/>
        <a:ext cx="3485246" cy="14611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52D6D-B697-4770-9010-2B5273C6F714}">
      <dsp:nvSpPr>
        <dsp:cNvPr id="0" name=""/>
        <dsp:cNvSpPr/>
      </dsp:nvSpPr>
      <dsp:spPr>
        <a:xfrm>
          <a:off x="0" y="1783079"/>
          <a:ext cx="7467600" cy="2987040"/>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0" bIns="19050" numCol="1" spcCol="1270" anchor="ctr" anchorCtr="0">
          <a:noAutofit/>
        </a:bodyPr>
        <a:lstStyle/>
        <a:p>
          <a:pPr lvl="0" algn="ctr" defTabSz="1333500" rtl="0">
            <a:lnSpc>
              <a:spcPct val="90000"/>
            </a:lnSpc>
            <a:spcBef>
              <a:spcPct val="0"/>
            </a:spcBef>
            <a:spcAft>
              <a:spcPct val="35000"/>
            </a:spcAft>
          </a:pPr>
          <a:r>
            <a:rPr lang="en-US" sz="3000" kern="1200" dirty="0" smtClean="0"/>
            <a:t>All instrumentation techniques promote extrusion of debris –crown down technique are used –extrude less debris and should be elected for instrumentation</a:t>
          </a:r>
          <a:endParaRPr lang="en-US" sz="3000" kern="1200" dirty="0"/>
        </a:p>
      </dsp:txBody>
      <dsp:txXfrm>
        <a:off x="1493520" y="1783079"/>
        <a:ext cx="4480560" cy="2987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85826-EA50-4692-B343-D6772DA75E30}">
      <dsp:nvSpPr>
        <dsp:cNvPr id="0" name=""/>
        <dsp:cNvSpPr/>
      </dsp:nvSpPr>
      <dsp:spPr>
        <a:xfrm>
          <a:off x="0" y="85951"/>
          <a:ext cx="8572560" cy="1416614"/>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Alteration of the oxidation-reduction potential (Eh) -can cause exacerbation following the endodontic procedures (</a:t>
          </a:r>
          <a:r>
            <a:rPr lang="en-US" sz="2100" kern="1200" dirty="0" err="1" smtClean="0"/>
            <a:t>Matusow</a:t>
          </a:r>
          <a:r>
            <a:rPr lang="en-US" sz="2100" kern="1200" dirty="0" smtClean="0"/>
            <a:t> )</a:t>
          </a:r>
          <a:endParaRPr lang="en-US" sz="2100" kern="1200" dirty="0"/>
        </a:p>
      </dsp:txBody>
      <dsp:txXfrm>
        <a:off x="69153" y="155104"/>
        <a:ext cx="8434254" cy="1278308"/>
      </dsp:txXfrm>
    </dsp:sp>
    <dsp:sp modelId="{3BFCC5B0-2C9F-4B34-AA2D-E9B26820407E}">
      <dsp:nvSpPr>
        <dsp:cNvPr id="0" name=""/>
        <dsp:cNvSpPr/>
      </dsp:nvSpPr>
      <dsp:spPr>
        <a:xfrm>
          <a:off x="0" y="1563045"/>
          <a:ext cx="8572560" cy="1416614"/>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i="1" kern="1200" dirty="0" smtClean="0"/>
            <a:t>When the tooth is opened</a:t>
          </a:r>
          <a:r>
            <a:rPr lang="en-US" sz="2100" kern="1200" dirty="0" smtClean="0"/>
            <a:t>, oxygen penetrates into the root canal system, and the microbial growth pattern changes from anaerobic to aerobic. </a:t>
          </a:r>
          <a:endParaRPr lang="en-IN" sz="2100" kern="1200" dirty="0"/>
        </a:p>
      </dsp:txBody>
      <dsp:txXfrm>
        <a:off x="69153" y="1632198"/>
        <a:ext cx="8434254" cy="1278308"/>
      </dsp:txXfrm>
    </dsp:sp>
    <dsp:sp modelId="{EC06B160-DFB4-4471-8FE8-9FD64A16DCB7}">
      <dsp:nvSpPr>
        <dsp:cNvPr id="0" name=""/>
        <dsp:cNvSpPr/>
      </dsp:nvSpPr>
      <dsp:spPr>
        <a:xfrm>
          <a:off x="0" y="3040140"/>
          <a:ext cx="8572560" cy="1416614"/>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Energy yield of facultative anaerobes is more marked in the presence of oxygen than under anaerobic conditions, and a faster growth rate is expected.</a:t>
          </a:r>
          <a:endParaRPr lang="en-IN" sz="2100" kern="1200" dirty="0"/>
        </a:p>
      </dsp:txBody>
      <dsp:txXfrm>
        <a:off x="69153" y="3109293"/>
        <a:ext cx="8434254" cy="1278308"/>
      </dsp:txXfrm>
    </dsp:sp>
    <dsp:sp modelId="{360874D2-9CAE-4D3E-9E46-BB8A2157003C}">
      <dsp:nvSpPr>
        <dsp:cNvPr id="0" name=""/>
        <dsp:cNvSpPr/>
      </dsp:nvSpPr>
      <dsp:spPr>
        <a:xfrm>
          <a:off x="0" y="4517234"/>
          <a:ext cx="8572560" cy="1416614"/>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It is believed that if facultative anaerobes, such as streptococci, are present in the root canal infection and they resist intra canal procedures, they may overgrow as a result of the increase in the Eh potential and then deflagrate acute </a:t>
          </a:r>
          <a:r>
            <a:rPr lang="en-US" sz="2100" kern="1200" dirty="0" err="1" smtClean="0"/>
            <a:t>peri</a:t>
          </a:r>
          <a:r>
            <a:rPr lang="en-US" sz="2100" kern="1200" dirty="0" smtClean="0"/>
            <a:t> </a:t>
          </a:r>
          <a:r>
            <a:rPr lang="en-US" sz="2100" kern="1200" dirty="0" err="1" smtClean="0"/>
            <a:t>radicular</a:t>
          </a:r>
          <a:r>
            <a:rPr lang="en-US" sz="2100" kern="1200" dirty="0" smtClean="0"/>
            <a:t> inflammation </a:t>
          </a:r>
          <a:endParaRPr lang="en-US" sz="2100" kern="1200" dirty="0"/>
        </a:p>
      </dsp:txBody>
      <dsp:txXfrm>
        <a:off x="69153" y="4586387"/>
        <a:ext cx="8434254" cy="12783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baskaendo</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4CF0B4-E85A-4862-9E23-B42BF9FA8876}" type="datetimeFigureOut">
              <a:rPr lang="en-US" smtClean="0"/>
              <a:pPr/>
              <a:t>11/4/2016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6F6147-CA32-4177-870A-C34A8BD70A89}" type="slidenum">
              <a:rPr lang="en-US" smtClean="0"/>
              <a:pPr/>
              <a:t>‹#›</a:t>
            </a:fld>
            <a:endParaRPr lang="en-US"/>
          </a:p>
        </p:txBody>
      </p:sp>
    </p:spTree>
    <p:extLst>
      <p:ext uri="{BB962C8B-B14F-4D97-AF65-F5344CB8AC3E}">
        <p14:creationId xmlns:p14="http://schemas.microsoft.com/office/powerpoint/2010/main" val="49431158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backend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F4580-EC48-4051-B5C9-5DA5F920313D}" type="datetimeFigureOut">
              <a:rPr lang="en-US" smtClean="0"/>
              <a:pPr/>
              <a:t>11/4/2016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97C7E5-E94B-45D1-9C87-D4CE6ABEE5E0}" type="slidenum">
              <a:rPr lang="en-US" smtClean="0"/>
              <a:pPr/>
              <a:t>‹#›</a:t>
            </a:fld>
            <a:endParaRPr lang="en-US" dirty="0"/>
          </a:p>
        </p:txBody>
      </p:sp>
    </p:spTree>
    <p:extLst>
      <p:ext uri="{BB962C8B-B14F-4D97-AF65-F5344CB8AC3E}">
        <p14:creationId xmlns:p14="http://schemas.microsoft.com/office/powerpoint/2010/main" val="320201231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SUDDEN OUTBURST OF SOMETHING    erupt or intensify suddenly</a:t>
            </a:r>
            <a:endParaRPr lang="en-US" dirty="0"/>
          </a:p>
        </p:txBody>
      </p:sp>
      <p:sp>
        <p:nvSpPr>
          <p:cNvPr id="4" name="Slide Number Placeholder 3"/>
          <p:cNvSpPr>
            <a:spLocks noGrp="1"/>
          </p:cNvSpPr>
          <p:nvPr>
            <p:ph type="sldNum" sz="quarter" idx="10"/>
          </p:nvPr>
        </p:nvSpPr>
        <p:spPr/>
        <p:txBody>
          <a:bodyPr/>
          <a:lstStyle/>
          <a:p>
            <a:fld id="{1297C7E5-E94B-45D1-9C87-D4CE6ABEE5E0}"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baskaendo</a:t>
            </a:r>
            <a:endParaRPr lang="en-US"/>
          </a:p>
        </p:txBody>
      </p:sp>
    </p:spTree>
    <p:extLst>
      <p:ext uri="{BB962C8B-B14F-4D97-AF65-F5344CB8AC3E}">
        <p14:creationId xmlns:p14="http://schemas.microsoft.com/office/powerpoint/2010/main" val="1260087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backend</a:t>
            </a:r>
            <a:endParaRPr lang="en-US" dirty="0"/>
          </a:p>
        </p:txBody>
      </p:sp>
      <p:sp>
        <p:nvSpPr>
          <p:cNvPr id="5" name="Slide Number Placeholder 4"/>
          <p:cNvSpPr>
            <a:spLocks noGrp="1"/>
          </p:cNvSpPr>
          <p:nvPr>
            <p:ph type="sldNum" sz="quarter" idx="11"/>
          </p:nvPr>
        </p:nvSpPr>
        <p:spPr/>
        <p:txBody>
          <a:bodyPr/>
          <a:lstStyle/>
          <a:p>
            <a:fld id="{1297C7E5-E94B-45D1-9C87-D4CE6ABEE5E0}" type="slidenum">
              <a:rPr lang="en-US" smtClean="0"/>
              <a:pPr/>
              <a:t>43</a:t>
            </a:fld>
            <a:endParaRPr lang="en-US" dirty="0"/>
          </a:p>
        </p:txBody>
      </p:sp>
    </p:spTree>
    <p:extLst>
      <p:ext uri="{BB962C8B-B14F-4D97-AF65-F5344CB8AC3E}">
        <p14:creationId xmlns:p14="http://schemas.microsoft.com/office/powerpoint/2010/main" val="3079656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Ledermix</a:t>
            </a:r>
            <a:r>
              <a:rPr lang="en-US" baseline="0" dirty="0" smtClean="0"/>
              <a:t> –</a:t>
            </a:r>
            <a:r>
              <a:rPr lang="en-US" baseline="0" dirty="0" err="1" smtClean="0"/>
              <a:t>tetracycline.demeclocycline</a:t>
            </a:r>
            <a:r>
              <a:rPr lang="en-US" baseline="0" dirty="0" smtClean="0"/>
              <a:t> in con of 3%:2%, corticosteroid triamcinolone.</a:t>
            </a:r>
            <a:endParaRPr lang="en-US" dirty="0"/>
          </a:p>
        </p:txBody>
      </p:sp>
      <p:sp>
        <p:nvSpPr>
          <p:cNvPr id="4" name="Header Placeholder 3"/>
          <p:cNvSpPr>
            <a:spLocks noGrp="1"/>
          </p:cNvSpPr>
          <p:nvPr>
            <p:ph type="hdr" sz="quarter" idx="10"/>
          </p:nvPr>
        </p:nvSpPr>
        <p:spPr/>
        <p:txBody>
          <a:bodyPr/>
          <a:lstStyle/>
          <a:p>
            <a:r>
              <a:rPr lang="en-US" smtClean="0"/>
              <a:t>backend</a:t>
            </a:r>
            <a:endParaRPr lang="en-US" dirty="0"/>
          </a:p>
        </p:txBody>
      </p:sp>
      <p:sp>
        <p:nvSpPr>
          <p:cNvPr id="5" name="Slide Number Placeholder 4"/>
          <p:cNvSpPr>
            <a:spLocks noGrp="1"/>
          </p:cNvSpPr>
          <p:nvPr>
            <p:ph type="sldNum" sz="quarter" idx="11"/>
          </p:nvPr>
        </p:nvSpPr>
        <p:spPr/>
        <p:txBody>
          <a:bodyPr/>
          <a:lstStyle/>
          <a:p>
            <a:fld id="{1297C7E5-E94B-45D1-9C87-D4CE6ABEE5E0}" type="slidenum">
              <a:rPr lang="en-US" smtClean="0"/>
              <a:pPr/>
              <a:t>45</a:t>
            </a:fld>
            <a:endParaRPr lang="en-US" dirty="0"/>
          </a:p>
        </p:txBody>
      </p:sp>
    </p:spTree>
    <p:extLst>
      <p:ext uri="{BB962C8B-B14F-4D97-AF65-F5344CB8AC3E}">
        <p14:creationId xmlns:p14="http://schemas.microsoft.com/office/powerpoint/2010/main" val="1481769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Cortisone also appears to have the ability to obtund pain, -effect on stabilizing membranes.</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backend</a:t>
            </a:r>
            <a:endParaRPr lang="en-US" dirty="0"/>
          </a:p>
        </p:txBody>
      </p:sp>
      <p:sp>
        <p:nvSpPr>
          <p:cNvPr id="5" name="Slide Number Placeholder 4"/>
          <p:cNvSpPr>
            <a:spLocks noGrp="1"/>
          </p:cNvSpPr>
          <p:nvPr>
            <p:ph type="sldNum" sz="quarter" idx="11"/>
          </p:nvPr>
        </p:nvSpPr>
        <p:spPr/>
        <p:txBody>
          <a:bodyPr/>
          <a:lstStyle/>
          <a:p>
            <a:fld id="{1297C7E5-E94B-45D1-9C87-D4CE6ABEE5E0}" type="slidenum">
              <a:rPr lang="en-US" smtClean="0"/>
              <a:pPr/>
              <a:t>50</a:t>
            </a:fld>
            <a:endParaRPr lang="en-US" dirty="0"/>
          </a:p>
        </p:txBody>
      </p:sp>
    </p:spTree>
    <p:extLst>
      <p:ext uri="{BB962C8B-B14F-4D97-AF65-F5344CB8AC3E}">
        <p14:creationId xmlns:p14="http://schemas.microsoft.com/office/powerpoint/2010/main" val="3829992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A streptococci (Streptococcus </a:t>
            </a:r>
            <a:r>
              <a:rPr lang="en-US" dirty="0" err="1" smtClean="0"/>
              <a:t>pyogenes</a:t>
            </a:r>
            <a:r>
              <a:rPr lang="en-US" dirty="0" smtClean="0"/>
              <a:t>),- have a number of characteristics that exhibit antigenic variation of virulence.</a:t>
            </a:r>
          </a:p>
          <a:p>
            <a:r>
              <a:rPr lang="en-US" dirty="0" smtClean="0"/>
              <a:t> These include the hyaluronic capsule, the streptococcal chemotactic factor, and the M proteins. </a:t>
            </a:r>
          </a:p>
          <a:p>
            <a:r>
              <a:rPr lang="en-US" dirty="0" smtClean="0"/>
              <a:t> M proteins are responsible for the ability of these streptococci to resist phagocytosis . Strains of new M proteins have arisen in populations experiencing frequent infections </a:t>
            </a:r>
          </a:p>
          <a:p>
            <a:endParaRPr lang="en-US" dirty="0"/>
          </a:p>
        </p:txBody>
      </p:sp>
      <p:sp>
        <p:nvSpPr>
          <p:cNvPr id="4" name="Header Placeholder 3"/>
          <p:cNvSpPr>
            <a:spLocks noGrp="1"/>
          </p:cNvSpPr>
          <p:nvPr>
            <p:ph type="hdr" sz="quarter" idx="10"/>
          </p:nvPr>
        </p:nvSpPr>
        <p:spPr/>
        <p:txBody>
          <a:bodyPr/>
          <a:lstStyle/>
          <a:p>
            <a:r>
              <a:rPr lang="en-US" smtClean="0"/>
              <a:t>backend</a:t>
            </a:r>
            <a:endParaRPr lang="en-US" dirty="0"/>
          </a:p>
        </p:txBody>
      </p:sp>
      <p:sp>
        <p:nvSpPr>
          <p:cNvPr id="5" name="Slide Number Placeholder 4"/>
          <p:cNvSpPr>
            <a:spLocks noGrp="1"/>
          </p:cNvSpPr>
          <p:nvPr>
            <p:ph type="sldNum" sz="quarter" idx="11"/>
          </p:nvPr>
        </p:nvSpPr>
        <p:spPr/>
        <p:txBody>
          <a:bodyPr/>
          <a:lstStyle/>
          <a:p>
            <a:fld id="{1297C7E5-E94B-45D1-9C87-D4CE6ABEE5E0}" type="slidenum">
              <a:rPr lang="en-US" smtClean="0"/>
              <a:pPr/>
              <a:t>52</a:t>
            </a:fld>
            <a:endParaRPr lang="en-US" dirty="0"/>
          </a:p>
        </p:txBody>
      </p:sp>
    </p:spTree>
    <p:extLst>
      <p:ext uri="{BB962C8B-B14F-4D97-AF65-F5344CB8AC3E}">
        <p14:creationId xmlns:p14="http://schemas.microsoft.com/office/powerpoint/2010/main" val="333026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Resistance is transferred from organism to organism by packages of genes, called plasmids. Such transference may occur both within and across species lines by conjugation.</a:t>
            </a:r>
          </a:p>
          <a:p>
            <a:r>
              <a:rPr lang="en-US" dirty="0" smtClean="0"/>
              <a:t> </a:t>
            </a:r>
          </a:p>
          <a:p>
            <a:r>
              <a:rPr lang="en-US" dirty="0" smtClean="0"/>
              <a:t>. Many of the genes specifying antibiotic resistance are found on movable ele­ments of DNA called transposons. Penicillin-sensitive organ­isms, such as </a:t>
            </a:r>
            <a:r>
              <a:rPr lang="en-US" dirty="0" err="1" smtClean="0"/>
              <a:t>Bacteroides</a:t>
            </a:r>
            <a:r>
              <a:rPr lang="en-US" dirty="0" smtClean="0"/>
              <a:t> </a:t>
            </a:r>
            <a:r>
              <a:rPr lang="en-US" dirty="0" err="1" smtClean="0"/>
              <a:t>melaninogenicus</a:t>
            </a:r>
            <a:r>
              <a:rPr lang="en-US" dirty="0" smtClean="0"/>
              <a:t>, may produce lac­tamase (a </a:t>
            </a:r>
            <a:r>
              <a:rPr lang="en-US" dirty="0" err="1" smtClean="0"/>
              <a:t>penicillinase</a:t>
            </a:r>
            <a:r>
              <a:rPr lang="en-US" dirty="0" smtClean="0"/>
              <a:t>) which renders them penicillin-resistant. Such resistant strains may then protect other pathogens that would normally be susceptible to penicillin</a:t>
            </a:r>
          </a:p>
          <a:p>
            <a:endParaRPr lang="en-US" dirty="0"/>
          </a:p>
        </p:txBody>
      </p:sp>
      <p:sp>
        <p:nvSpPr>
          <p:cNvPr id="4" name="Header Placeholder 3"/>
          <p:cNvSpPr>
            <a:spLocks noGrp="1"/>
          </p:cNvSpPr>
          <p:nvPr>
            <p:ph type="hdr" sz="quarter" idx="10"/>
          </p:nvPr>
        </p:nvSpPr>
        <p:spPr/>
        <p:txBody>
          <a:bodyPr/>
          <a:lstStyle/>
          <a:p>
            <a:r>
              <a:rPr lang="en-US" smtClean="0"/>
              <a:t>backend</a:t>
            </a:r>
            <a:endParaRPr lang="en-US" dirty="0"/>
          </a:p>
        </p:txBody>
      </p:sp>
      <p:sp>
        <p:nvSpPr>
          <p:cNvPr id="5" name="Slide Number Placeholder 4"/>
          <p:cNvSpPr>
            <a:spLocks noGrp="1"/>
          </p:cNvSpPr>
          <p:nvPr>
            <p:ph type="sldNum" sz="quarter" idx="11"/>
          </p:nvPr>
        </p:nvSpPr>
        <p:spPr/>
        <p:txBody>
          <a:bodyPr/>
          <a:lstStyle/>
          <a:p>
            <a:fld id="{1297C7E5-E94B-45D1-9C87-D4CE6ABEE5E0}" type="slidenum">
              <a:rPr lang="en-US" smtClean="0"/>
              <a:pPr/>
              <a:t>53</a:t>
            </a:fld>
            <a:endParaRPr lang="en-US" dirty="0"/>
          </a:p>
        </p:txBody>
      </p:sp>
    </p:spTree>
    <p:extLst>
      <p:ext uri="{BB962C8B-B14F-4D97-AF65-F5344CB8AC3E}">
        <p14:creationId xmlns:p14="http://schemas.microsoft.com/office/powerpoint/2010/main" val="2727207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Acc</a:t>
            </a:r>
            <a:r>
              <a:rPr lang="en-US" dirty="0" smtClean="0"/>
              <a:t> to oxford league ibuprofen 800mg, </a:t>
            </a:r>
            <a:r>
              <a:rPr lang="en-US" dirty="0" err="1" smtClean="0"/>
              <a:t>ketolorac</a:t>
            </a:r>
            <a:r>
              <a:rPr lang="en-US" dirty="0" smtClean="0"/>
              <a:t> 60mg,diclo</a:t>
            </a:r>
            <a:r>
              <a:rPr lang="en-US" baseline="0" dirty="0" smtClean="0"/>
              <a:t> 100mg</a:t>
            </a:r>
            <a:endParaRPr lang="en-US" dirty="0"/>
          </a:p>
        </p:txBody>
      </p:sp>
      <p:sp>
        <p:nvSpPr>
          <p:cNvPr id="4" name="Header Placeholder 3"/>
          <p:cNvSpPr>
            <a:spLocks noGrp="1"/>
          </p:cNvSpPr>
          <p:nvPr>
            <p:ph type="hdr" sz="quarter" idx="10"/>
          </p:nvPr>
        </p:nvSpPr>
        <p:spPr/>
        <p:txBody>
          <a:bodyPr/>
          <a:lstStyle/>
          <a:p>
            <a:r>
              <a:rPr lang="en-US" smtClean="0"/>
              <a:t>backend</a:t>
            </a:r>
            <a:endParaRPr lang="en-US" dirty="0"/>
          </a:p>
        </p:txBody>
      </p:sp>
      <p:sp>
        <p:nvSpPr>
          <p:cNvPr id="5" name="Slide Number Placeholder 4"/>
          <p:cNvSpPr>
            <a:spLocks noGrp="1"/>
          </p:cNvSpPr>
          <p:nvPr>
            <p:ph type="sldNum" sz="quarter" idx="11"/>
          </p:nvPr>
        </p:nvSpPr>
        <p:spPr/>
        <p:txBody>
          <a:bodyPr/>
          <a:lstStyle/>
          <a:p>
            <a:fld id="{1297C7E5-E94B-45D1-9C87-D4CE6ABEE5E0}" type="slidenum">
              <a:rPr lang="en-US" smtClean="0"/>
              <a:pPr/>
              <a:t>57</a:t>
            </a:fld>
            <a:endParaRPr lang="en-US" dirty="0"/>
          </a:p>
        </p:txBody>
      </p:sp>
    </p:spTree>
    <p:extLst>
      <p:ext uri="{BB962C8B-B14F-4D97-AF65-F5344CB8AC3E}">
        <p14:creationId xmlns:p14="http://schemas.microsoft.com/office/powerpoint/2010/main" val="326576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Defined as moderate pain </a:t>
            </a:r>
            <a:endParaRPr lang="en-US" dirty="0"/>
          </a:p>
        </p:txBody>
      </p:sp>
      <p:sp>
        <p:nvSpPr>
          <p:cNvPr id="4" name="Slide Number Placeholder 3"/>
          <p:cNvSpPr>
            <a:spLocks noGrp="1"/>
          </p:cNvSpPr>
          <p:nvPr>
            <p:ph type="sldNum" sz="quarter" idx="10"/>
          </p:nvPr>
        </p:nvSpPr>
        <p:spPr/>
        <p:txBody>
          <a:bodyPr/>
          <a:lstStyle/>
          <a:p>
            <a:fld id="{1297C7E5-E94B-45D1-9C87-D4CE6ABEE5E0}" type="slidenum">
              <a:rPr lang="en-US" smtClean="0"/>
              <a:pPr/>
              <a:t>2</a:t>
            </a:fld>
            <a:endParaRPr lang="en-US"/>
          </a:p>
        </p:txBody>
      </p:sp>
      <p:sp>
        <p:nvSpPr>
          <p:cNvPr id="5" name="Header Placeholder 4"/>
          <p:cNvSpPr>
            <a:spLocks noGrp="1"/>
          </p:cNvSpPr>
          <p:nvPr>
            <p:ph type="hdr" sz="quarter" idx="11"/>
          </p:nvPr>
        </p:nvSpPr>
        <p:spPr/>
        <p:txBody>
          <a:bodyPr/>
          <a:lstStyle/>
          <a:p>
            <a:r>
              <a:rPr lang="en-US" smtClean="0"/>
              <a:t>baskaendo</a:t>
            </a:r>
            <a:endParaRPr lang="en-US"/>
          </a:p>
        </p:txBody>
      </p:sp>
    </p:spTree>
    <p:extLst>
      <p:ext uri="{BB962C8B-B14F-4D97-AF65-F5344CB8AC3E}">
        <p14:creationId xmlns:p14="http://schemas.microsoft.com/office/powerpoint/2010/main" val="3880696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97C7E5-E94B-45D1-9C87-D4CE6ABEE5E0}" type="slidenum">
              <a:rPr lang="en-US" smtClean="0"/>
              <a:pPr/>
              <a:t>3</a:t>
            </a:fld>
            <a:endParaRPr lang="en-US"/>
          </a:p>
        </p:txBody>
      </p:sp>
      <p:sp>
        <p:nvSpPr>
          <p:cNvPr id="5" name="Header Placeholder 4"/>
          <p:cNvSpPr>
            <a:spLocks noGrp="1"/>
          </p:cNvSpPr>
          <p:nvPr>
            <p:ph type="hdr" sz="quarter" idx="11"/>
          </p:nvPr>
        </p:nvSpPr>
        <p:spPr/>
        <p:txBody>
          <a:bodyPr/>
          <a:lstStyle/>
          <a:p>
            <a:r>
              <a:rPr lang="en-US" smtClean="0"/>
              <a:t>baskaendo</a:t>
            </a:r>
            <a:endParaRPr lang="en-US"/>
          </a:p>
        </p:txBody>
      </p:sp>
    </p:spTree>
    <p:extLst>
      <p:ext uri="{BB962C8B-B14F-4D97-AF65-F5344CB8AC3E}">
        <p14:creationId xmlns:p14="http://schemas.microsoft.com/office/powerpoint/2010/main" val="252723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NECROTIC PULP MOIST</a:t>
            </a:r>
            <a:r>
              <a:rPr lang="en-US" baseline="0" dirty="0" smtClean="0"/>
              <a:t> WARM NUTRITIOUS. NON SHEDDING SURFACE FORMS COMPLEX COMMUNITIES. NO ACTIVE CELLS DUE TO LACK OF BLOOD CIRCULATION.</a:t>
            </a:r>
            <a:endParaRPr lang="en-US" dirty="0"/>
          </a:p>
        </p:txBody>
      </p:sp>
      <p:sp>
        <p:nvSpPr>
          <p:cNvPr id="4" name="Header Placeholder 3"/>
          <p:cNvSpPr>
            <a:spLocks noGrp="1"/>
          </p:cNvSpPr>
          <p:nvPr>
            <p:ph type="hdr" sz="quarter" idx="10"/>
          </p:nvPr>
        </p:nvSpPr>
        <p:spPr/>
        <p:txBody>
          <a:bodyPr/>
          <a:lstStyle/>
          <a:p>
            <a:r>
              <a:rPr lang="en-US" smtClean="0"/>
              <a:t>backend</a:t>
            </a:r>
            <a:endParaRPr lang="en-US" dirty="0"/>
          </a:p>
        </p:txBody>
      </p:sp>
      <p:sp>
        <p:nvSpPr>
          <p:cNvPr id="5" name="Slide Number Placeholder 4"/>
          <p:cNvSpPr>
            <a:spLocks noGrp="1"/>
          </p:cNvSpPr>
          <p:nvPr>
            <p:ph type="sldNum" sz="quarter" idx="11"/>
          </p:nvPr>
        </p:nvSpPr>
        <p:spPr/>
        <p:txBody>
          <a:bodyPr/>
          <a:lstStyle/>
          <a:p>
            <a:fld id="{1297C7E5-E94B-45D1-9C87-D4CE6ABEE5E0}" type="slidenum">
              <a:rPr lang="en-US" smtClean="0"/>
              <a:pPr/>
              <a:t>6</a:t>
            </a:fld>
            <a:endParaRPr lang="en-US" dirty="0"/>
          </a:p>
        </p:txBody>
      </p:sp>
    </p:spTree>
    <p:extLst>
      <p:ext uri="{BB962C8B-B14F-4D97-AF65-F5344CB8AC3E}">
        <p14:creationId xmlns:p14="http://schemas.microsoft.com/office/powerpoint/2010/main" val="364657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40 YRS</a:t>
            </a:r>
            <a:endParaRPr lang="en-US" dirty="0"/>
          </a:p>
        </p:txBody>
      </p:sp>
      <p:sp>
        <p:nvSpPr>
          <p:cNvPr id="4" name="Header Placeholder 3"/>
          <p:cNvSpPr>
            <a:spLocks noGrp="1"/>
          </p:cNvSpPr>
          <p:nvPr>
            <p:ph type="hdr" sz="quarter" idx="10"/>
          </p:nvPr>
        </p:nvSpPr>
        <p:spPr/>
        <p:txBody>
          <a:bodyPr/>
          <a:lstStyle/>
          <a:p>
            <a:r>
              <a:rPr lang="en-US" smtClean="0"/>
              <a:t>backend</a:t>
            </a:r>
            <a:endParaRPr lang="en-US" dirty="0"/>
          </a:p>
        </p:txBody>
      </p:sp>
      <p:sp>
        <p:nvSpPr>
          <p:cNvPr id="5" name="Slide Number Placeholder 4"/>
          <p:cNvSpPr>
            <a:spLocks noGrp="1"/>
          </p:cNvSpPr>
          <p:nvPr>
            <p:ph type="sldNum" sz="quarter" idx="11"/>
          </p:nvPr>
        </p:nvSpPr>
        <p:spPr/>
        <p:txBody>
          <a:bodyPr/>
          <a:lstStyle/>
          <a:p>
            <a:fld id="{1297C7E5-E94B-45D1-9C87-D4CE6ABEE5E0}" type="slidenum">
              <a:rPr lang="en-US" smtClean="0"/>
              <a:pPr/>
              <a:t>9</a:t>
            </a:fld>
            <a:endParaRPr lang="en-US" dirty="0"/>
          </a:p>
        </p:txBody>
      </p:sp>
    </p:spTree>
    <p:extLst>
      <p:ext uri="{BB962C8B-B14F-4D97-AF65-F5344CB8AC3E}">
        <p14:creationId xmlns:p14="http://schemas.microsoft.com/office/powerpoint/2010/main" val="252261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smtClean="0">
                <a:solidFill>
                  <a:schemeClr val="tx1"/>
                </a:solidFill>
                <a:latin typeface="+mn-lt"/>
                <a:ea typeface="+mn-ea"/>
                <a:cs typeface="+mn-cs"/>
              </a:rPr>
              <a:t>one of the most accepted theory explaining flare ups in symptomless tooth He showed that there is a local tissue </a:t>
            </a:r>
            <a:r>
              <a:rPr lang="en-IN" sz="1200" kern="1200" baseline="0" dirty="0" err="1" smtClean="0">
                <a:solidFill>
                  <a:schemeClr val="tx1"/>
                </a:solidFill>
                <a:latin typeface="+mn-lt"/>
                <a:ea typeface="+mn-ea"/>
                <a:cs typeface="+mn-cs"/>
              </a:rPr>
              <a:t>adaptatio</a:t>
            </a:r>
            <a:r>
              <a:rPr lang="en-IN" sz="1200" kern="1200" baseline="0" dirty="0" smtClean="0">
                <a:solidFill>
                  <a:schemeClr val="tx1"/>
                </a:solidFill>
                <a:latin typeface="+mn-lt"/>
                <a:ea typeface="+mn-ea"/>
                <a:cs typeface="+mn-cs"/>
              </a:rPr>
              <a:t> to applied irritants .Chronic inflammation persists if irritant is not removed.</a:t>
            </a:r>
          </a:p>
          <a:p>
            <a:r>
              <a:rPr lang="en-IN" sz="1200" kern="1200" baseline="0" dirty="0" smtClean="0">
                <a:solidFill>
                  <a:schemeClr val="tx1"/>
                </a:solidFill>
                <a:latin typeface="+mn-lt"/>
                <a:ea typeface="+mn-ea"/>
                <a:cs typeface="+mn-cs"/>
              </a:rPr>
              <a:t>irritant is not removed .However when a new irritant</a:t>
            </a:r>
          </a:p>
          <a:p>
            <a:r>
              <a:rPr lang="en-IN" sz="1200" kern="1200" baseline="0" dirty="0" smtClean="0">
                <a:solidFill>
                  <a:schemeClr val="tx1"/>
                </a:solidFill>
                <a:latin typeface="+mn-lt"/>
                <a:ea typeface="+mn-ea"/>
                <a:cs typeface="+mn-cs"/>
              </a:rPr>
              <a:t>is introduced to the inflamed tissue, a violent</a:t>
            </a:r>
          </a:p>
          <a:p>
            <a:r>
              <a:rPr lang="en-IN" sz="1200" kern="1200" baseline="0" dirty="0" smtClean="0">
                <a:solidFill>
                  <a:schemeClr val="tx1"/>
                </a:solidFill>
                <a:latin typeface="+mn-lt"/>
                <a:ea typeface="+mn-ea"/>
                <a:cs typeface="+mn-cs"/>
              </a:rPr>
              <a:t>reaction may occur</a:t>
            </a:r>
            <a:endParaRPr lang="en-IN" dirty="0"/>
          </a:p>
        </p:txBody>
      </p:sp>
      <p:sp>
        <p:nvSpPr>
          <p:cNvPr id="4" name="Header Placeholder 3"/>
          <p:cNvSpPr>
            <a:spLocks noGrp="1"/>
          </p:cNvSpPr>
          <p:nvPr>
            <p:ph type="hdr" sz="quarter" idx="10"/>
          </p:nvPr>
        </p:nvSpPr>
        <p:spPr/>
        <p:txBody>
          <a:bodyPr/>
          <a:lstStyle/>
          <a:p>
            <a:r>
              <a:rPr lang="en-US" smtClean="0"/>
              <a:t>backend</a:t>
            </a:r>
            <a:endParaRPr lang="en-US" dirty="0"/>
          </a:p>
        </p:txBody>
      </p:sp>
      <p:sp>
        <p:nvSpPr>
          <p:cNvPr id="5" name="Slide Number Placeholder 4"/>
          <p:cNvSpPr>
            <a:spLocks noGrp="1"/>
          </p:cNvSpPr>
          <p:nvPr>
            <p:ph type="sldNum" sz="quarter" idx="11"/>
          </p:nvPr>
        </p:nvSpPr>
        <p:spPr/>
        <p:txBody>
          <a:bodyPr/>
          <a:lstStyle/>
          <a:p>
            <a:fld id="{1297C7E5-E94B-45D1-9C87-D4CE6ABEE5E0}" type="slidenum">
              <a:rPr lang="en-US" smtClean="0"/>
              <a:pPr/>
              <a:t>11</a:t>
            </a:fld>
            <a:endParaRPr lang="en-US" dirty="0"/>
          </a:p>
        </p:txBody>
      </p:sp>
    </p:spTree>
    <p:extLst>
      <p:ext uri="{BB962C8B-B14F-4D97-AF65-F5344CB8AC3E}">
        <p14:creationId xmlns:p14="http://schemas.microsoft.com/office/powerpoint/2010/main" val="126703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Larger files more</a:t>
            </a:r>
            <a:r>
              <a:rPr lang="en-US" baseline="0" dirty="0" smtClean="0"/>
              <a:t> tissue damage</a:t>
            </a:r>
            <a:endParaRPr lang="en-US" dirty="0"/>
          </a:p>
        </p:txBody>
      </p:sp>
      <p:sp>
        <p:nvSpPr>
          <p:cNvPr id="4" name="Header Placeholder 3"/>
          <p:cNvSpPr>
            <a:spLocks noGrp="1"/>
          </p:cNvSpPr>
          <p:nvPr>
            <p:ph type="hdr" sz="quarter" idx="10"/>
          </p:nvPr>
        </p:nvSpPr>
        <p:spPr/>
        <p:txBody>
          <a:bodyPr/>
          <a:lstStyle/>
          <a:p>
            <a:r>
              <a:rPr lang="en-US" smtClean="0"/>
              <a:t>backend</a:t>
            </a:r>
            <a:endParaRPr lang="en-US" dirty="0"/>
          </a:p>
        </p:txBody>
      </p:sp>
      <p:sp>
        <p:nvSpPr>
          <p:cNvPr id="5" name="Slide Number Placeholder 4"/>
          <p:cNvSpPr>
            <a:spLocks noGrp="1"/>
          </p:cNvSpPr>
          <p:nvPr>
            <p:ph type="sldNum" sz="quarter" idx="11"/>
          </p:nvPr>
        </p:nvSpPr>
        <p:spPr/>
        <p:txBody>
          <a:bodyPr/>
          <a:lstStyle/>
          <a:p>
            <a:fld id="{1297C7E5-E94B-45D1-9C87-D4CE6ABEE5E0}" type="slidenum">
              <a:rPr lang="en-US" smtClean="0"/>
              <a:pPr/>
              <a:t>17</a:t>
            </a:fld>
            <a:endParaRPr lang="en-US" dirty="0"/>
          </a:p>
        </p:txBody>
      </p:sp>
    </p:spTree>
    <p:extLst>
      <p:ext uri="{BB962C8B-B14F-4D97-AF65-F5344CB8AC3E}">
        <p14:creationId xmlns:p14="http://schemas.microsoft.com/office/powerpoint/2010/main" val="280266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a small amount of infected debris will exacerbate periradicular inflammation – such virulent clones are major  reason of pre-operative symptomatic teeth are more predisposed to flare up </a:t>
            </a:r>
          </a:p>
          <a:p>
            <a:endParaRPr lang="en-US" dirty="0"/>
          </a:p>
        </p:txBody>
      </p:sp>
      <p:sp>
        <p:nvSpPr>
          <p:cNvPr id="4" name="Header Placeholder 3"/>
          <p:cNvSpPr>
            <a:spLocks noGrp="1"/>
          </p:cNvSpPr>
          <p:nvPr>
            <p:ph type="hdr" sz="quarter" idx="10"/>
          </p:nvPr>
        </p:nvSpPr>
        <p:spPr/>
        <p:txBody>
          <a:bodyPr/>
          <a:lstStyle/>
          <a:p>
            <a:r>
              <a:rPr lang="en-US" smtClean="0"/>
              <a:t>backend</a:t>
            </a:r>
            <a:endParaRPr lang="en-US" dirty="0"/>
          </a:p>
        </p:txBody>
      </p:sp>
      <p:sp>
        <p:nvSpPr>
          <p:cNvPr id="5" name="Slide Number Placeholder 4"/>
          <p:cNvSpPr>
            <a:spLocks noGrp="1"/>
          </p:cNvSpPr>
          <p:nvPr>
            <p:ph type="sldNum" sz="quarter" idx="11"/>
          </p:nvPr>
        </p:nvSpPr>
        <p:spPr/>
        <p:txBody>
          <a:bodyPr/>
          <a:lstStyle/>
          <a:p>
            <a:fld id="{1297C7E5-E94B-45D1-9C87-D4CE6ABEE5E0}" type="slidenum">
              <a:rPr lang="en-US" smtClean="0"/>
              <a:pPr/>
              <a:t>18</a:t>
            </a:fld>
            <a:endParaRPr lang="en-US" dirty="0"/>
          </a:p>
        </p:txBody>
      </p:sp>
    </p:spTree>
    <p:extLst>
      <p:ext uri="{BB962C8B-B14F-4D97-AF65-F5344CB8AC3E}">
        <p14:creationId xmlns:p14="http://schemas.microsoft.com/office/powerpoint/2010/main" val="1725766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anaerobic bacteria produce </a:t>
            </a:r>
            <a:r>
              <a:rPr lang="en-US" dirty="0" err="1" smtClean="0"/>
              <a:t>entotoxins</a:t>
            </a:r>
            <a:r>
              <a:rPr lang="en-US" dirty="0" smtClean="0"/>
              <a:t> that activate the </a:t>
            </a:r>
            <a:r>
              <a:rPr lang="en-US" dirty="0" err="1" smtClean="0"/>
              <a:t>hageman</a:t>
            </a:r>
            <a:r>
              <a:rPr lang="en-US" dirty="0" smtClean="0"/>
              <a:t> factor which in turn increase the production of </a:t>
            </a:r>
            <a:r>
              <a:rPr lang="en-US" dirty="0" err="1" smtClean="0"/>
              <a:t>bradykinin</a:t>
            </a:r>
            <a:r>
              <a:rPr lang="en-US" dirty="0" smtClean="0"/>
              <a:t> which is a pain mediator..</a:t>
            </a:r>
            <a:endParaRPr lang="en-IN" dirty="0"/>
          </a:p>
        </p:txBody>
      </p:sp>
      <p:sp>
        <p:nvSpPr>
          <p:cNvPr id="4" name="Header Placeholder 3"/>
          <p:cNvSpPr>
            <a:spLocks noGrp="1"/>
          </p:cNvSpPr>
          <p:nvPr>
            <p:ph type="hdr" sz="quarter" idx="10"/>
          </p:nvPr>
        </p:nvSpPr>
        <p:spPr/>
        <p:txBody>
          <a:bodyPr/>
          <a:lstStyle/>
          <a:p>
            <a:r>
              <a:rPr lang="en-US" smtClean="0"/>
              <a:t>backend</a:t>
            </a:r>
            <a:endParaRPr lang="en-US" dirty="0"/>
          </a:p>
        </p:txBody>
      </p:sp>
      <p:sp>
        <p:nvSpPr>
          <p:cNvPr id="5" name="Slide Number Placeholder 4"/>
          <p:cNvSpPr>
            <a:spLocks noGrp="1"/>
          </p:cNvSpPr>
          <p:nvPr>
            <p:ph type="sldNum" sz="quarter" idx="11"/>
          </p:nvPr>
        </p:nvSpPr>
        <p:spPr/>
        <p:txBody>
          <a:bodyPr/>
          <a:lstStyle/>
          <a:p>
            <a:fld id="{1297C7E5-E94B-45D1-9C87-D4CE6ABEE5E0}" type="slidenum">
              <a:rPr lang="en-US" smtClean="0"/>
              <a:pPr/>
              <a:t>28</a:t>
            </a:fld>
            <a:endParaRPr lang="en-US" dirty="0"/>
          </a:p>
        </p:txBody>
      </p:sp>
    </p:spTree>
    <p:extLst>
      <p:ext uri="{BB962C8B-B14F-4D97-AF65-F5344CB8AC3E}">
        <p14:creationId xmlns:p14="http://schemas.microsoft.com/office/powerpoint/2010/main" val="260830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1E38B9D-C2C0-40C1-8011-61998143167E}" type="datetimeFigureOut">
              <a:rPr lang="en-US" smtClean="0"/>
              <a:pPr/>
              <a:t>11/4/2016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8BE9E31-8D22-4E8D-97E8-7B5D48F819E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E38B9D-C2C0-40C1-8011-61998143167E}" type="datetimeFigureOut">
              <a:rPr lang="en-US" smtClean="0"/>
              <a:pPr/>
              <a:t>11/4/2016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8BE9E31-8D22-4E8D-97E8-7B5D48F819E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533400"/>
            <a:ext cx="19621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334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E38B9D-C2C0-40C1-8011-61998143167E}" type="datetimeFigureOut">
              <a:rPr lang="en-US" smtClean="0"/>
              <a:pPr/>
              <a:t>11/4/2016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8BE9E31-8D22-4E8D-97E8-7B5D48F819E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r>
              <a:rPr lang="en-US" dirty="0" smtClean="0"/>
              <a:t>Click icon to add clip art</a:t>
            </a:r>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71E38B9D-C2C0-40C1-8011-61998143167E}" type="datetimeFigureOut">
              <a:rPr lang="en-US" smtClean="0"/>
              <a:pPr/>
              <a:t>11/4/2016</a:t>
            </a:fld>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8BE9E31-8D22-4E8D-97E8-7B5D48F819E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E38B9D-C2C0-40C1-8011-61998143167E}" type="datetimeFigureOut">
              <a:rPr lang="en-US" smtClean="0"/>
              <a:pPr/>
              <a:t>11/4/2016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8BE9E31-8D22-4E8D-97E8-7B5D48F819E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1E38B9D-C2C0-40C1-8011-61998143167E}" type="datetimeFigureOut">
              <a:rPr lang="en-US" smtClean="0"/>
              <a:pPr/>
              <a:t>11/4/2016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8BE9E31-8D22-4E8D-97E8-7B5D48F819E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1E38B9D-C2C0-40C1-8011-61998143167E}" type="datetimeFigureOut">
              <a:rPr lang="en-US" smtClean="0"/>
              <a:pPr/>
              <a:t>11/4/2016</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8BE9E31-8D22-4E8D-97E8-7B5D48F819E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1E38B9D-C2C0-40C1-8011-61998143167E}" type="datetimeFigureOut">
              <a:rPr lang="en-US" smtClean="0"/>
              <a:pPr/>
              <a:t>11/4/2016</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78BE9E31-8D22-4E8D-97E8-7B5D48F819E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1E38B9D-C2C0-40C1-8011-61998143167E}" type="datetimeFigureOut">
              <a:rPr lang="en-US" smtClean="0"/>
              <a:pPr/>
              <a:t>11/4/2016</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8BE9E31-8D22-4E8D-97E8-7B5D48F819E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1E38B9D-C2C0-40C1-8011-61998143167E}" type="datetimeFigureOut">
              <a:rPr lang="en-US" smtClean="0"/>
              <a:pPr/>
              <a:t>11/4/2016</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8BE9E31-8D22-4E8D-97E8-7B5D48F819E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1E38B9D-C2C0-40C1-8011-61998143167E}" type="datetimeFigureOut">
              <a:rPr lang="en-US" smtClean="0"/>
              <a:pPr/>
              <a:t>11/4/2016</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8BE9E31-8D22-4E8D-97E8-7B5D48F819E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1E38B9D-C2C0-40C1-8011-61998143167E}" type="datetimeFigureOut">
              <a:rPr lang="en-US" smtClean="0"/>
              <a:pPr/>
              <a:t>11/4/2016</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8BE9E31-8D22-4E8D-97E8-7B5D48F819E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533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defRPr>
            </a:lvl1pPr>
          </a:lstStyle>
          <a:p>
            <a:fld id="{71E38B9D-C2C0-40C1-8011-61998143167E}" type="datetimeFigureOut">
              <a:rPr lang="en-US" smtClean="0"/>
              <a:pPr/>
              <a:t>11/4/2016</a:t>
            </a:fld>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fld id="{78BE9E31-8D22-4E8D-97E8-7B5D48F819E6}"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fontAlgn="base" hangingPunct="1">
        <a:spcBef>
          <a:spcPct val="0"/>
        </a:spcBef>
        <a:spcAft>
          <a:spcPct val="0"/>
        </a:spcAft>
        <a:defRPr sz="4400">
          <a:solidFill>
            <a:srgbClr val="FFFFFF"/>
          </a:solidFill>
          <a:latin typeface="+mj-lt"/>
          <a:ea typeface="+mj-ea"/>
          <a:cs typeface="+mj-cs"/>
        </a:defRPr>
      </a:lvl1pPr>
      <a:lvl2pPr algn="ctr" rtl="0" eaLnBrk="1" fontAlgn="base" hangingPunct="1">
        <a:spcBef>
          <a:spcPct val="0"/>
        </a:spcBef>
        <a:spcAft>
          <a:spcPct val="0"/>
        </a:spcAft>
        <a:defRPr sz="4400">
          <a:solidFill>
            <a:srgbClr val="FFFFFF"/>
          </a:solidFill>
          <a:latin typeface="Times New Roman" pitchFamily="18" charset="0"/>
        </a:defRPr>
      </a:lvl2pPr>
      <a:lvl3pPr algn="ctr" rtl="0" eaLnBrk="1" fontAlgn="base" hangingPunct="1">
        <a:spcBef>
          <a:spcPct val="0"/>
        </a:spcBef>
        <a:spcAft>
          <a:spcPct val="0"/>
        </a:spcAft>
        <a:defRPr sz="4400">
          <a:solidFill>
            <a:srgbClr val="FFFFFF"/>
          </a:solidFill>
          <a:latin typeface="Times New Roman" pitchFamily="18" charset="0"/>
        </a:defRPr>
      </a:lvl3pPr>
      <a:lvl4pPr algn="ctr" rtl="0" eaLnBrk="1" fontAlgn="base" hangingPunct="1">
        <a:spcBef>
          <a:spcPct val="0"/>
        </a:spcBef>
        <a:spcAft>
          <a:spcPct val="0"/>
        </a:spcAft>
        <a:defRPr sz="4400">
          <a:solidFill>
            <a:srgbClr val="FFFFFF"/>
          </a:solidFill>
          <a:latin typeface="Times New Roman" pitchFamily="18" charset="0"/>
        </a:defRPr>
      </a:lvl4pPr>
      <a:lvl5pPr algn="ctr" rtl="0" eaLnBrk="1" fontAlgn="base" hangingPunct="1">
        <a:spcBef>
          <a:spcPct val="0"/>
        </a:spcBef>
        <a:spcAft>
          <a:spcPct val="0"/>
        </a:spcAft>
        <a:defRPr sz="4400">
          <a:solidFill>
            <a:srgbClr val="FFFFFF"/>
          </a:solidFill>
          <a:latin typeface="Times New Roman" pitchFamily="18" charset="0"/>
        </a:defRPr>
      </a:lvl5pPr>
      <a:lvl6pPr marL="457200" algn="ctr" rtl="0" eaLnBrk="1" fontAlgn="base" hangingPunct="1">
        <a:spcBef>
          <a:spcPct val="0"/>
        </a:spcBef>
        <a:spcAft>
          <a:spcPct val="0"/>
        </a:spcAft>
        <a:defRPr sz="4400">
          <a:solidFill>
            <a:srgbClr val="FFFFFF"/>
          </a:solidFill>
          <a:latin typeface="Times New Roman" pitchFamily="18" charset="0"/>
        </a:defRPr>
      </a:lvl6pPr>
      <a:lvl7pPr marL="914400" algn="ctr" rtl="0" eaLnBrk="1" fontAlgn="base" hangingPunct="1">
        <a:spcBef>
          <a:spcPct val="0"/>
        </a:spcBef>
        <a:spcAft>
          <a:spcPct val="0"/>
        </a:spcAft>
        <a:defRPr sz="4400">
          <a:solidFill>
            <a:srgbClr val="FFFFFF"/>
          </a:solidFill>
          <a:latin typeface="Times New Roman" pitchFamily="18" charset="0"/>
        </a:defRPr>
      </a:lvl7pPr>
      <a:lvl8pPr marL="1371600" algn="ctr" rtl="0" eaLnBrk="1" fontAlgn="base" hangingPunct="1">
        <a:spcBef>
          <a:spcPct val="0"/>
        </a:spcBef>
        <a:spcAft>
          <a:spcPct val="0"/>
        </a:spcAft>
        <a:defRPr sz="4400">
          <a:solidFill>
            <a:srgbClr val="FFFFFF"/>
          </a:solidFill>
          <a:latin typeface="Times New Roman" pitchFamily="18" charset="0"/>
        </a:defRPr>
      </a:lvl8pPr>
      <a:lvl9pPr marL="1828800" algn="ctr" rtl="0" eaLnBrk="1" fontAlgn="base" hangingPunct="1">
        <a:spcBef>
          <a:spcPct val="0"/>
        </a:spcBef>
        <a:spcAft>
          <a:spcPct val="0"/>
        </a:spcAft>
        <a:defRPr sz="4400">
          <a:solidFill>
            <a:srgbClr val="FFFFFF"/>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FF"/>
          </a:solidFill>
          <a:latin typeface="+mn-lt"/>
        </a:defRPr>
      </a:lvl2pPr>
      <a:lvl3pPr marL="1143000" indent="-228600" algn="l" rtl="0" eaLnBrk="1" fontAlgn="base" hangingPunct="1">
        <a:spcBef>
          <a:spcPct val="20000"/>
        </a:spcBef>
        <a:spcAft>
          <a:spcPct val="0"/>
        </a:spcAft>
        <a:buChar char="•"/>
        <a:defRPr sz="2400">
          <a:solidFill>
            <a:srgbClr val="FFFFFF"/>
          </a:solidFill>
          <a:latin typeface="+mn-lt"/>
        </a:defRPr>
      </a:lvl3pPr>
      <a:lvl4pPr marL="1600200" indent="-228600" algn="l" rtl="0" eaLnBrk="1" fontAlgn="base" hangingPunct="1">
        <a:spcBef>
          <a:spcPct val="20000"/>
        </a:spcBef>
        <a:spcAft>
          <a:spcPct val="0"/>
        </a:spcAft>
        <a:buChar char="–"/>
        <a:defRPr sz="2000">
          <a:solidFill>
            <a:srgbClr val="FFFFFF"/>
          </a:solidFill>
          <a:latin typeface="+mn-lt"/>
        </a:defRPr>
      </a:lvl4pPr>
      <a:lvl5pPr marL="2057400" indent="-228600" algn="l" rtl="0" eaLnBrk="1" fontAlgn="base" hangingPunct="1">
        <a:spcBef>
          <a:spcPct val="20000"/>
        </a:spcBef>
        <a:spcAft>
          <a:spcPct val="0"/>
        </a:spcAft>
        <a:buChar char="»"/>
        <a:defRPr sz="2000">
          <a:solidFill>
            <a:srgbClr val="FFFFFF"/>
          </a:solidFill>
          <a:latin typeface="+mn-lt"/>
        </a:defRPr>
      </a:lvl5pPr>
      <a:lvl6pPr marL="2514600" indent="-228600" algn="l" rtl="0" eaLnBrk="1" fontAlgn="base" hangingPunct="1">
        <a:spcBef>
          <a:spcPct val="20000"/>
        </a:spcBef>
        <a:spcAft>
          <a:spcPct val="0"/>
        </a:spcAft>
        <a:buChar char="»"/>
        <a:defRPr sz="2000">
          <a:solidFill>
            <a:srgbClr val="FFFFFF"/>
          </a:solidFill>
          <a:latin typeface="+mn-lt"/>
        </a:defRPr>
      </a:lvl6pPr>
      <a:lvl7pPr marL="2971800" indent="-228600" algn="l" rtl="0" eaLnBrk="1" fontAlgn="base" hangingPunct="1">
        <a:spcBef>
          <a:spcPct val="20000"/>
        </a:spcBef>
        <a:spcAft>
          <a:spcPct val="0"/>
        </a:spcAft>
        <a:buChar char="»"/>
        <a:defRPr sz="2000">
          <a:solidFill>
            <a:srgbClr val="FFFFFF"/>
          </a:solidFill>
          <a:latin typeface="+mn-lt"/>
        </a:defRPr>
      </a:lvl7pPr>
      <a:lvl8pPr marL="3429000" indent="-228600" algn="l" rtl="0" eaLnBrk="1" fontAlgn="base" hangingPunct="1">
        <a:spcBef>
          <a:spcPct val="20000"/>
        </a:spcBef>
        <a:spcAft>
          <a:spcPct val="0"/>
        </a:spcAft>
        <a:buChar char="»"/>
        <a:defRPr sz="2000">
          <a:solidFill>
            <a:srgbClr val="FFFFFF"/>
          </a:solidFill>
          <a:latin typeface="+mn-lt"/>
        </a:defRPr>
      </a:lvl8pPr>
      <a:lvl9pPr marL="3886200" indent="-228600" algn="l" rtl="0" eaLnBrk="1" fontAlgn="base" hangingPunct="1">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sciencedirect.com/science/journal/03005712/45/supp/C" TargetMode="External"/><Relationship Id="rId2" Type="http://schemas.openxmlformats.org/officeDocument/2006/relationships/hyperlink" Target="http://www.sciencedirect.com/science/journal/03005712"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2285984" y="928670"/>
            <a:ext cx="5857916" cy="3357586"/>
          </a:xfrm>
          <a:prstGeom prst="doubleWav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IN" dirty="0"/>
          </a:p>
        </p:txBody>
      </p:sp>
      <p:sp>
        <p:nvSpPr>
          <p:cNvPr id="6" name="TextBox 5"/>
          <p:cNvSpPr txBox="1"/>
          <p:nvPr/>
        </p:nvSpPr>
        <p:spPr>
          <a:xfrm>
            <a:off x="2928926" y="1928802"/>
            <a:ext cx="3948517" cy="1323439"/>
          </a:xfrm>
          <a:prstGeom prst="rect">
            <a:avLst/>
          </a:prstGeom>
          <a:noFill/>
        </p:spPr>
        <p:txBody>
          <a:bodyPr wrap="none" rtlCol="0">
            <a:prstTxWarp prst="textStop">
              <a:avLst/>
            </a:prstTxWarp>
            <a:spAutoFit/>
          </a:bodyPr>
          <a:lstStyle/>
          <a:p>
            <a:r>
              <a:rPr lang="en-US" sz="8000" dirty="0" smtClean="0">
                <a:effectLst>
                  <a:glow rad="228600">
                    <a:schemeClr val="accent2">
                      <a:satMod val="175000"/>
                      <a:alpha val="40000"/>
                    </a:schemeClr>
                  </a:glow>
                </a:effectLst>
              </a:rPr>
              <a:t>Flare</a:t>
            </a:r>
            <a:r>
              <a:rPr lang="en-US" sz="8000" dirty="0" smtClean="0"/>
              <a:t> </a:t>
            </a:r>
            <a:r>
              <a:rPr lang="en-US" sz="8000" dirty="0" smtClean="0">
                <a:effectLst>
                  <a:glow rad="228600">
                    <a:schemeClr val="accent2">
                      <a:satMod val="175000"/>
                      <a:alpha val="40000"/>
                    </a:schemeClr>
                  </a:glow>
                </a:effectLst>
              </a:rPr>
              <a:t>up</a:t>
            </a:r>
            <a:endParaRPr lang="en-IN" sz="8000" dirty="0">
              <a:effectLst>
                <a:glow rad="228600">
                  <a:schemeClr val="accent2">
                    <a:satMod val="175000"/>
                    <a:alpha val="40000"/>
                  </a:schemeClr>
                </a:glow>
              </a:effectLst>
            </a:endParaRPr>
          </a:p>
        </p:txBody>
      </p:sp>
      <p:sp>
        <p:nvSpPr>
          <p:cNvPr id="2" name="Subtitle 1"/>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etilogy.jpg"/>
          <p:cNvPicPr>
            <a:picLocks noGrp="1" noChangeAspect="1"/>
          </p:cNvPicPr>
          <p:nvPr>
            <p:ph idx="1"/>
          </p:nvPr>
        </p:nvPicPr>
        <p:blipFill>
          <a:blip r:embed="rId2"/>
          <a:stretch>
            <a:fillRect/>
          </a:stretch>
        </p:blipFill>
        <p:spPr>
          <a:xfrm>
            <a:off x="1857356" y="2000240"/>
            <a:ext cx="6143668" cy="3786214"/>
          </a:xfrm>
          <a:prstGeom prst="rect">
            <a:avLst/>
          </a:prstGeom>
          <a:solidFill>
            <a:srgbClr val="000000">
              <a:shade val="95000"/>
            </a:srgbClr>
          </a:solidFill>
          <a:ln w="444500" cap="sq">
            <a:solidFill>
              <a:srgbClr val="000000"/>
            </a:solidFill>
            <a:miter lim="800000"/>
          </a:ln>
          <a:effectLst>
            <a:glow rad="228600">
              <a:schemeClr val="accent4">
                <a:satMod val="175000"/>
                <a:alpha val="40000"/>
              </a:schemeClr>
            </a:glow>
            <a:outerShdw blurRad="254000" dist="190500" dir="2700000" sy="90000" algn="bl" rotWithShape="0">
              <a:srgbClr val="000000">
                <a:alpha val="40000"/>
              </a:srgbClr>
            </a:outerShdw>
          </a:effectLst>
          <a:scene3d>
            <a:camera prst="obliqueTopLeft"/>
            <a:lightRig rig="threePt" dir="t"/>
          </a:scene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smtClean="0"/>
              <a:t>Dr Seltzer discussed a number of hypothesis thought to be related to the </a:t>
            </a:r>
            <a:r>
              <a:rPr lang="en-IN" sz="2400" dirty="0" err="1" smtClean="0"/>
              <a:t>etiology</a:t>
            </a:r>
            <a:r>
              <a:rPr lang="en-IN" sz="2400" dirty="0" smtClean="0"/>
              <a:t> of flare ups</a:t>
            </a:r>
            <a:endParaRPr lang="en-IN"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6093759"/>
              </p:ext>
            </p:extLst>
          </p:nvPr>
        </p:nvGraphicFramePr>
        <p:xfrm>
          <a:off x="1214414" y="2214554"/>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2286000" y="1371600"/>
            <a:ext cx="638691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685800" cy="1143000"/>
          </a:xfrm>
        </p:spPr>
        <p:txBody>
          <a:bodyPr/>
          <a:lstStyle/>
          <a:p>
            <a:r>
              <a:rPr lang="en-US" dirty="0" smtClean="0">
                <a:solidFill>
                  <a:schemeClr val="accent1">
                    <a:lumMod val="60000"/>
                    <a:lumOff val="40000"/>
                  </a:schemeClr>
                </a:solidFill>
              </a:rPr>
              <a:t>CA</a:t>
            </a:r>
            <a:br>
              <a:rPr lang="en-US" dirty="0" smtClean="0">
                <a:solidFill>
                  <a:schemeClr val="accent1">
                    <a:lumMod val="60000"/>
                    <a:lumOff val="40000"/>
                  </a:schemeClr>
                </a:solidFill>
              </a:rPr>
            </a:br>
            <a:r>
              <a:rPr lang="en-US" dirty="0" smtClean="0">
                <a:solidFill>
                  <a:schemeClr val="accent1">
                    <a:lumMod val="60000"/>
                    <a:lumOff val="40000"/>
                  </a:schemeClr>
                </a:solidFill>
              </a:rPr>
              <a:t>U</a:t>
            </a:r>
            <a:br>
              <a:rPr lang="en-US" dirty="0" smtClean="0">
                <a:solidFill>
                  <a:schemeClr val="accent1">
                    <a:lumMod val="60000"/>
                    <a:lumOff val="40000"/>
                  </a:schemeClr>
                </a:solidFill>
              </a:rPr>
            </a:br>
            <a:r>
              <a:rPr lang="en-US" dirty="0" smtClean="0">
                <a:solidFill>
                  <a:schemeClr val="accent1">
                    <a:lumMod val="60000"/>
                    <a:lumOff val="40000"/>
                  </a:schemeClr>
                </a:solidFill>
              </a:rPr>
              <a:t>S</a:t>
            </a:r>
            <a:br>
              <a:rPr lang="en-US" dirty="0" smtClean="0">
                <a:solidFill>
                  <a:schemeClr val="accent1">
                    <a:lumMod val="60000"/>
                    <a:lumOff val="40000"/>
                  </a:schemeClr>
                </a:solidFill>
              </a:rPr>
            </a:br>
            <a:r>
              <a:rPr lang="en-US" dirty="0" smtClean="0">
                <a:solidFill>
                  <a:schemeClr val="accent1">
                    <a:lumMod val="60000"/>
                    <a:lumOff val="40000"/>
                  </a:schemeClr>
                </a:solidFill>
              </a:rPr>
              <a:t>E</a:t>
            </a:r>
            <a:br>
              <a:rPr lang="en-US" dirty="0" smtClean="0">
                <a:solidFill>
                  <a:schemeClr val="accent1">
                    <a:lumMod val="60000"/>
                    <a:lumOff val="40000"/>
                  </a:schemeClr>
                </a:solidFill>
              </a:rPr>
            </a:br>
            <a:r>
              <a:rPr lang="en-US" dirty="0" smtClean="0">
                <a:solidFill>
                  <a:schemeClr val="accent1">
                    <a:lumMod val="60000"/>
                    <a:lumOff val="40000"/>
                  </a:schemeClr>
                </a:solidFill>
              </a:rPr>
              <a:t>S </a:t>
            </a:r>
            <a:endParaRPr lang="en-US" dirty="0">
              <a:solidFill>
                <a:schemeClr val="accent1">
                  <a:lumMod val="60000"/>
                  <a:lumOff val="40000"/>
                </a:schemeClr>
              </a:solidFill>
            </a:endParaRPr>
          </a:p>
        </p:txBody>
      </p:sp>
      <p:graphicFrame>
        <p:nvGraphicFramePr>
          <p:cNvPr id="11" name="Diagram 10"/>
          <p:cNvGraphicFramePr/>
          <p:nvPr/>
        </p:nvGraphicFramePr>
        <p:xfrm>
          <a:off x="1676400" y="1357298"/>
          <a:ext cx="3324228" cy="3214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5286380" y="2643182"/>
          <a:ext cx="3643338" cy="17859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20000"/>
                    <a:lumOff val="80000"/>
                  </a:schemeClr>
                </a:solidFill>
                <a:latin typeface="+mn-lt"/>
              </a:rPr>
              <a:t>Non Microbial causes </a:t>
            </a:r>
            <a:endParaRPr lang="en-US" b="1" dirty="0">
              <a:solidFill>
                <a:schemeClr val="accent2">
                  <a:lumMod val="20000"/>
                  <a:lumOff val="80000"/>
                </a:schemeClr>
              </a:solidFill>
              <a:latin typeface="+mn-lt"/>
            </a:endParaRPr>
          </a:p>
        </p:txBody>
      </p:sp>
      <p:sp>
        <p:nvSpPr>
          <p:cNvPr id="3" name="Content Placeholder 2"/>
          <p:cNvSpPr>
            <a:spLocks noGrp="1"/>
          </p:cNvSpPr>
          <p:nvPr>
            <p:ph idx="1"/>
          </p:nvPr>
        </p:nvSpPr>
        <p:spPr>
          <a:xfrm>
            <a:off x="1676400" y="1981200"/>
            <a:ext cx="6781800" cy="4114800"/>
          </a:xfrm>
        </p:spPr>
        <p:txBody>
          <a:bodyPr/>
          <a:lstStyle/>
          <a:p>
            <a:r>
              <a:rPr lang="en-US" sz="4000" b="1" dirty="0" smtClean="0">
                <a:solidFill>
                  <a:srgbClr val="FFFF00"/>
                </a:solidFill>
                <a:latin typeface="Angsana New" pitchFamily="18" charset="-34"/>
                <a:cs typeface="Angsana New" pitchFamily="18" charset="-34"/>
              </a:rPr>
              <a:t>apical extrusion of debris </a:t>
            </a:r>
          </a:p>
          <a:p>
            <a:r>
              <a:rPr lang="en-US" sz="4000" b="1" dirty="0" smtClean="0">
                <a:solidFill>
                  <a:srgbClr val="FFFF00"/>
                </a:solidFill>
                <a:latin typeface="Angsana New" pitchFamily="18" charset="-34"/>
                <a:cs typeface="Angsana New" pitchFamily="18" charset="-34"/>
              </a:rPr>
              <a:t>incomplete instrumentation  leading to changes in the endodontic micro-biota or in environmental conditions </a:t>
            </a:r>
          </a:p>
          <a:p>
            <a:r>
              <a:rPr lang="en-US" sz="4000" b="1" dirty="0" smtClean="0">
                <a:solidFill>
                  <a:srgbClr val="FFFF00"/>
                </a:solidFill>
                <a:latin typeface="Angsana New" pitchFamily="18" charset="-34"/>
                <a:cs typeface="Angsana New" pitchFamily="18" charset="-34"/>
              </a:rPr>
              <a:t>secondary intra radicular infection</a:t>
            </a:r>
          </a:p>
          <a:p>
            <a:pPr>
              <a:buNone/>
            </a:pPr>
            <a:endParaRPr lang="en-US" b="1" dirty="0" smtClean="0">
              <a:solidFill>
                <a:srgbClr val="FFFF00"/>
              </a:solidFill>
              <a:latin typeface="Angsana New" pitchFamily="18" charset="-34"/>
              <a:cs typeface="Angsana New" pitchFamily="18" charset="-34"/>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705600" cy="838200"/>
          </a:xfrm>
        </p:spPr>
        <p:txBody>
          <a:bodyPr/>
          <a:lstStyle/>
          <a:p>
            <a:r>
              <a:rPr lang="en-US" dirty="0" smtClean="0"/>
              <a:t>Apical extrusion of debris </a:t>
            </a:r>
            <a:endParaRPr lang="en-US" dirty="0"/>
          </a:p>
        </p:txBody>
      </p:sp>
      <p:sp>
        <p:nvSpPr>
          <p:cNvPr id="3" name="Content Placeholder 2"/>
          <p:cNvSpPr>
            <a:spLocks noGrp="1"/>
          </p:cNvSpPr>
          <p:nvPr>
            <p:ph idx="1"/>
          </p:nvPr>
        </p:nvSpPr>
        <p:spPr>
          <a:xfrm>
            <a:off x="1600200" y="990600"/>
            <a:ext cx="7543800" cy="5257800"/>
          </a:xfrm>
        </p:spPr>
        <p:txBody>
          <a:bodyPr/>
          <a:lstStyle/>
          <a:p>
            <a:r>
              <a:rPr lang="en-US" dirty="0" smtClean="0">
                <a:solidFill>
                  <a:srgbClr val="FFFF00"/>
                </a:solidFill>
                <a:latin typeface="Angsana New" pitchFamily="18" charset="-34"/>
                <a:cs typeface="Angsana New" pitchFamily="18" charset="-34"/>
              </a:rPr>
              <a:t>Principal cause of postoperative pain-</a:t>
            </a:r>
            <a:r>
              <a:rPr lang="en-US" dirty="0" err="1" smtClean="0">
                <a:solidFill>
                  <a:srgbClr val="FFFF00"/>
                </a:solidFill>
                <a:latin typeface="Angsana New" pitchFamily="18" charset="-34"/>
                <a:cs typeface="Angsana New" pitchFamily="18" charset="-34"/>
              </a:rPr>
              <a:t>chemicomechanical</a:t>
            </a:r>
            <a:r>
              <a:rPr lang="en-US" dirty="0" smtClean="0">
                <a:solidFill>
                  <a:srgbClr val="FFFF00"/>
                </a:solidFill>
                <a:latin typeface="Angsana New" pitchFamily="18" charset="-34"/>
                <a:cs typeface="Angsana New" pitchFamily="18" charset="-34"/>
              </a:rPr>
              <a:t> preparation  </a:t>
            </a:r>
          </a:p>
          <a:p>
            <a:r>
              <a:rPr lang="en-US" dirty="0" smtClean="0">
                <a:solidFill>
                  <a:srgbClr val="FFFF00"/>
                </a:solidFill>
                <a:latin typeface="Angsana New" pitchFamily="18" charset="-34"/>
                <a:cs typeface="Angsana New" pitchFamily="18" charset="-34"/>
              </a:rPr>
              <a:t>In Asymptomatic tooth –balance between the microbial aggression and the host defense in the periradicular tissues</a:t>
            </a:r>
          </a:p>
          <a:p>
            <a:pPr>
              <a:buNone/>
            </a:pPr>
            <a:endParaRPr lang="en-US" dirty="0" smtClean="0">
              <a:solidFill>
                <a:srgbClr val="FFFF00"/>
              </a:solidFill>
              <a:latin typeface="Angsana New" pitchFamily="18" charset="-34"/>
              <a:cs typeface="Angsana New" pitchFamily="18" charset="-34"/>
            </a:endParaRPr>
          </a:p>
          <a:p>
            <a:r>
              <a:rPr lang="en-US" dirty="0" smtClean="0">
                <a:solidFill>
                  <a:srgbClr val="FFFF00"/>
                </a:solidFill>
                <a:latin typeface="Angsana New" pitchFamily="18" charset="-34"/>
                <a:cs typeface="Angsana New" pitchFamily="18" charset="-34"/>
              </a:rPr>
              <a:t>In </a:t>
            </a:r>
            <a:r>
              <a:rPr lang="en-US" dirty="0" err="1" smtClean="0">
                <a:solidFill>
                  <a:srgbClr val="FFFF00"/>
                </a:solidFill>
                <a:latin typeface="Angsana New" pitchFamily="18" charset="-34"/>
                <a:cs typeface="Angsana New" pitchFamily="18" charset="-34"/>
              </a:rPr>
              <a:t>chemico</a:t>
            </a:r>
            <a:r>
              <a:rPr lang="en-US" dirty="0" smtClean="0">
                <a:solidFill>
                  <a:srgbClr val="FFFF00"/>
                </a:solidFill>
                <a:latin typeface="Angsana New" pitchFamily="18" charset="-34"/>
                <a:cs typeface="Angsana New" pitchFamily="18" charset="-34"/>
              </a:rPr>
              <a:t>-mechanical preparation –if the microorganism are apically extruded , the host will face a situation-challenge ,larger irritants than before – transient disruption in the balance – host will mobilize an acute inflammation to re-establish the  equilibrium.</a:t>
            </a:r>
          </a:p>
          <a:p>
            <a:pPr>
              <a:buNone/>
            </a:pPr>
            <a:r>
              <a:rPr lang="en-US" dirty="0" smtClean="0">
                <a:solidFill>
                  <a:srgbClr val="FFFF00"/>
                </a:solidFill>
                <a:latin typeface="Angsana New" pitchFamily="18" charset="-34"/>
                <a:cs typeface="Angsana New" pitchFamily="18" charset="-34"/>
              </a:rPr>
              <a:t> </a:t>
            </a:r>
          </a:p>
          <a:p>
            <a:endParaRPr lang="en-US" dirty="0">
              <a:latin typeface="Angsana New" pitchFamily="18" charset="-34"/>
              <a:cs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66987" y="2057400"/>
            <a:ext cx="5480368" cy="3124200"/>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1838423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228600"/>
            <a:ext cx="6858000" cy="6629400"/>
          </a:xfrm>
        </p:spPr>
        <p:txBody>
          <a:bodyPr/>
          <a:lstStyle/>
          <a:p>
            <a:r>
              <a:rPr lang="en-US" sz="3600" dirty="0" smtClean="0">
                <a:solidFill>
                  <a:srgbClr val="FFFF00"/>
                </a:solidFill>
                <a:latin typeface="Angsana New" pitchFamily="18" charset="-34"/>
                <a:cs typeface="Angsana New" pitchFamily="18" charset="-34"/>
              </a:rPr>
              <a:t>Iatrogenic over instrumentation –permits increased influx of exudates and blood into the root canal.</a:t>
            </a:r>
          </a:p>
          <a:p>
            <a:endParaRPr lang="en-US" sz="3600" dirty="0" smtClean="0">
              <a:solidFill>
                <a:srgbClr val="FFFF00"/>
              </a:solidFill>
              <a:latin typeface="Angsana New" pitchFamily="18" charset="-34"/>
              <a:cs typeface="Angsana New" pitchFamily="18" charset="-34"/>
            </a:endParaRPr>
          </a:p>
          <a:p>
            <a:pPr>
              <a:buNone/>
            </a:pPr>
            <a:r>
              <a:rPr lang="en-US" sz="3600" dirty="0" smtClean="0">
                <a:solidFill>
                  <a:srgbClr val="FFFF00"/>
                </a:solidFill>
                <a:latin typeface="Angsana New" pitchFamily="18" charset="-34"/>
                <a:cs typeface="Angsana New" pitchFamily="18" charset="-34"/>
              </a:rPr>
              <a:t> </a:t>
            </a:r>
          </a:p>
          <a:p>
            <a:r>
              <a:rPr lang="en-US" sz="3600" dirty="0" smtClean="0">
                <a:solidFill>
                  <a:srgbClr val="FFFF00"/>
                </a:solidFill>
                <a:latin typeface="Angsana New" pitchFamily="18" charset="-34"/>
                <a:cs typeface="Angsana New" pitchFamily="18" charset="-34"/>
              </a:rPr>
              <a:t>Enhances the nutrient supply to the remaining bacteria within the root canal ,can then proliferate and cause exacerbation of a chronic periradicular lesion.</a:t>
            </a:r>
          </a:p>
          <a:p>
            <a:endParaRPr lang="en-US" sz="3600" dirty="0" smtClean="0">
              <a:solidFill>
                <a:srgbClr val="FFFF00"/>
              </a:solidFill>
              <a:latin typeface="Angsana New" pitchFamily="18" charset="-34"/>
              <a:cs typeface="Angsana New" pitchFamily="18" charset="-34"/>
            </a:endParaRPr>
          </a:p>
          <a:p>
            <a:r>
              <a:rPr lang="en-US" sz="3600" dirty="0" smtClean="0">
                <a:solidFill>
                  <a:srgbClr val="FFFF00"/>
                </a:solidFill>
                <a:latin typeface="Angsana New" pitchFamily="18" charset="-34"/>
                <a:cs typeface="Angsana New" pitchFamily="18" charset="-34"/>
              </a:rPr>
              <a:t>This condition is referred to as </a:t>
            </a:r>
            <a:r>
              <a:rPr lang="en-IN" sz="2400" b="1" dirty="0" smtClean="0"/>
              <a:t>Phoenix abscess</a:t>
            </a:r>
          </a:p>
          <a:p>
            <a:endParaRPr lang="en-US" sz="3600" dirty="0" smtClean="0">
              <a:solidFill>
                <a:srgbClr val="FFFF00"/>
              </a:solidFill>
              <a:latin typeface="Angsana New" pitchFamily="18" charset="-34"/>
              <a:cs typeface="Angsana New" pitchFamily="18" charset="-34"/>
            </a:endParaRPr>
          </a:p>
          <a:p>
            <a:pPr>
              <a:buNone/>
            </a:pPr>
            <a:endParaRPr lang="en-US" sz="4400" b="1" dirty="0" smtClean="0">
              <a:solidFill>
                <a:srgbClr val="FFFF00"/>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676400" y="304800"/>
          <a:ext cx="7467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b="1" dirty="0" smtClean="0">
                <a:solidFill>
                  <a:schemeClr val="tx1">
                    <a:lumMod val="95000"/>
                  </a:schemeClr>
                </a:solidFill>
                <a:latin typeface="Angsana New" pitchFamily="18" charset="-34"/>
                <a:cs typeface="Angsana New" pitchFamily="18" charset="-34"/>
              </a:rPr>
              <a:t>Changes in endodontic </a:t>
            </a:r>
            <a:r>
              <a:rPr lang="en-US" b="1" dirty="0" err="1" smtClean="0">
                <a:solidFill>
                  <a:schemeClr val="tx1">
                    <a:lumMod val="95000"/>
                  </a:schemeClr>
                </a:solidFill>
                <a:latin typeface="Angsana New" pitchFamily="18" charset="-34"/>
                <a:cs typeface="Angsana New" pitchFamily="18" charset="-34"/>
              </a:rPr>
              <a:t>microbiota</a:t>
            </a:r>
            <a:r>
              <a:rPr lang="en-US" b="1" dirty="0" smtClean="0">
                <a:solidFill>
                  <a:schemeClr val="tx1">
                    <a:lumMod val="95000"/>
                  </a:schemeClr>
                </a:solidFill>
                <a:latin typeface="Angsana New" pitchFamily="18" charset="-34"/>
                <a:cs typeface="Angsana New" pitchFamily="18" charset="-34"/>
              </a:rPr>
              <a:t> or in environmental conditions </a:t>
            </a:r>
            <a:endParaRPr lang="en-US" b="1" dirty="0">
              <a:solidFill>
                <a:schemeClr val="tx1">
                  <a:lumMod val="95000"/>
                </a:schemeClr>
              </a:solidFill>
              <a:latin typeface="Angsana New" pitchFamily="18" charset="-34"/>
              <a:cs typeface="Angsana New" pitchFamily="18" charset="-34"/>
            </a:endParaRPr>
          </a:p>
        </p:txBody>
      </p:sp>
      <p:sp>
        <p:nvSpPr>
          <p:cNvPr id="3" name="Content Placeholder 2"/>
          <p:cNvSpPr>
            <a:spLocks noGrp="1"/>
          </p:cNvSpPr>
          <p:nvPr>
            <p:ph idx="1"/>
          </p:nvPr>
        </p:nvSpPr>
        <p:spPr>
          <a:xfrm>
            <a:off x="1600200" y="1295400"/>
            <a:ext cx="7543800" cy="4800600"/>
          </a:xfrm>
        </p:spPr>
        <p:txBody>
          <a:bodyPr/>
          <a:lstStyle/>
          <a:p>
            <a:r>
              <a:rPr lang="en-US" dirty="0" smtClean="0">
                <a:solidFill>
                  <a:srgbClr val="FFFF00"/>
                </a:solidFill>
                <a:latin typeface="Angsana New" pitchFamily="18" charset="-34"/>
                <a:cs typeface="Angsana New" pitchFamily="18" charset="-34"/>
              </a:rPr>
              <a:t>The patterns of microbial colonization within the root canal system revealed that microbial organization often resembled the morphological characteristics of a climax community, a self-replicating entity in  which  bacteria exist in harmony and equilibrium with their environment (</a:t>
            </a:r>
            <a:r>
              <a:rPr lang="en-US" dirty="0" err="1" smtClean="0">
                <a:solidFill>
                  <a:srgbClr val="FFFF00"/>
                </a:solidFill>
                <a:latin typeface="Angsana New" pitchFamily="18" charset="-34"/>
                <a:cs typeface="Angsana New" pitchFamily="18" charset="-34"/>
              </a:rPr>
              <a:t>Molven</a:t>
            </a:r>
            <a:r>
              <a:rPr lang="en-US" dirty="0" smtClean="0">
                <a:solidFill>
                  <a:srgbClr val="FFFF00"/>
                </a:solidFill>
                <a:latin typeface="Angsana New" pitchFamily="18" charset="-34"/>
                <a:cs typeface="Angsana New" pitchFamily="18" charset="-34"/>
              </a:rPr>
              <a:t> </a:t>
            </a:r>
            <a:r>
              <a:rPr lang="en-US" i="1" dirty="0" smtClean="0">
                <a:solidFill>
                  <a:srgbClr val="FFFF00"/>
                </a:solidFill>
                <a:latin typeface="Angsana New" pitchFamily="18" charset="-34"/>
                <a:cs typeface="Angsana New" pitchFamily="18" charset="-34"/>
              </a:rPr>
              <a:t>et ah. </a:t>
            </a:r>
            <a:r>
              <a:rPr lang="en-US" dirty="0" smtClean="0">
                <a:solidFill>
                  <a:srgbClr val="FFFF00"/>
                </a:solidFill>
                <a:latin typeface="Angsana New" pitchFamily="18" charset="-34"/>
                <a:cs typeface="Angsana New" pitchFamily="18" charset="-34"/>
              </a:rPr>
              <a:t>, </a:t>
            </a:r>
            <a:r>
              <a:rPr lang="en-US" dirty="0" err="1" smtClean="0">
                <a:solidFill>
                  <a:srgbClr val="FFFF00"/>
                </a:solidFill>
                <a:latin typeface="Angsana New" pitchFamily="18" charset="-34"/>
                <a:cs typeface="Angsana New" pitchFamily="18" charset="-34"/>
              </a:rPr>
              <a:t>Siqueira</a:t>
            </a:r>
            <a:r>
              <a:rPr lang="en-US" dirty="0" smtClean="0">
                <a:solidFill>
                  <a:srgbClr val="FFFF00"/>
                </a:solidFill>
                <a:latin typeface="Angsana New" pitchFamily="18" charset="-34"/>
                <a:cs typeface="Angsana New" pitchFamily="18" charset="-34"/>
              </a:rPr>
              <a:t> </a:t>
            </a:r>
            <a:r>
              <a:rPr lang="en-US" i="1" dirty="0" smtClean="0">
                <a:solidFill>
                  <a:srgbClr val="FFFF00"/>
                </a:solidFill>
                <a:latin typeface="Angsana New" pitchFamily="18" charset="-34"/>
                <a:cs typeface="Angsana New" pitchFamily="18" charset="-34"/>
              </a:rPr>
              <a:t>et ah. </a:t>
            </a:r>
            <a:r>
              <a:rPr lang="en-US" dirty="0" smtClean="0">
                <a:solidFill>
                  <a:srgbClr val="FFFF00"/>
                </a:solidFill>
                <a:latin typeface="Angsana New" pitchFamily="18" charset="-34"/>
                <a:cs typeface="Angsana New" pitchFamily="18" charset="-34"/>
              </a:rPr>
              <a:t>2002b</a:t>
            </a:r>
            <a:r>
              <a:rPr lang="en-US" dirty="0" smtClean="0">
                <a:solidFill>
                  <a:srgbClr val="FFFF00"/>
                </a:solidFill>
              </a:rPr>
              <a:t>) </a:t>
            </a:r>
          </a:p>
          <a:p>
            <a:r>
              <a:rPr lang="en-US" dirty="0" smtClean="0">
                <a:solidFill>
                  <a:srgbClr val="FFFF00"/>
                </a:solidFill>
                <a:latin typeface="Angsana New" pitchFamily="18" charset="-34"/>
                <a:cs typeface="Angsana New" pitchFamily="18" charset="-34"/>
              </a:rPr>
              <a:t>Potent exogenous forces represented by chemo-mechanical preparation using antimicrobial </a:t>
            </a:r>
            <a:r>
              <a:rPr lang="en-US" dirty="0" err="1" smtClean="0">
                <a:solidFill>
                  <a:srgbClr val="FFFF00"/>
                </a:solidFill>
                <a:latin typeface="Angsana New" pitchFamily="18" charset="-34"/>
                <a:cs typeface="Angsana New" pitchFamily="18" charset="-34"/>
              </a:rPr>
              <a:t>irrigants</a:t>
            </a:r>
            <a:r>
              <a:rPr lang="en-US" dirty="0" smtClean="0">
                <a:solidFill>
                  <a:srgbClr val="FFFF00"/>
                </a:solidFill>
                <a:latin typeface="Angsana New" pitchFamily="18" charset="-34"/>
                <a:cs typeface="Angsana New" pitchFamily="18" charset="-34"/>
              </a:rPr>
              <a:t> and intra-canal medication are needed to eliminate such climax communities.</a:t>
            </a:r>
          </a:p>
          <a:p>
            <a:pPr>
              <a:buNone/>
            </a:pPr>
            <a:r>
              <a:rPr lang="en-US" dirty="0" smtClean="0">
                <a:solidFill>
                  <a:srgbClr val="FFFF00"/>
                </a:solidFill>
                <a:latin typeface="Angsana New" pitchFamily="18" charset="-34"/>
                <a:cs typeface="Angsana New" pitchFamily="18" charset="-34"/>
              </a:rPr>
              <a:t> </a:t>
            </a:r>
          </a:p>
          <a:p>
            <a:endParaRPr lang="en-US" dirty="0" smtClean="0">
              <a:latin typeface="Angsana New" pitchFamily="18" charset="-34"/>
              <a:cs typeface="Angsana New" pitchFamily="18" charset="-34"/>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66800" cy="6019800"/>
          </a:xfrm>
        </p:spPr>
        <p:txBody>
          <a:bodyPr/>
          <a:lstStyle/>
          <a:p>
            <a:r>
              <a:rPr lang="en-US" dirty="0" smtClean="0"/>
              <a:t>D</a:t>
            </a:r>
            <a:br>
              <a:rPr lang="en-US" dirty="0" smtClean="0"/>
            </a:br>
            <a:r>
              <a:rPr lang="en-US" dirty="0" smtClean="0"/>
              <a:t>E</a:t>
            </a:r>
            <a:br>
              <a:rPr lang="en-US" dirty="0" smtClean="0"/>
            </a:br>
            <a:r>
              <a:rPr lang="en-US" dirty="0" smtClean="0"/>
              <a:t>F</a:t>
            </a:r>
            <a:br>
              <a:rPr lang="en-US" dirty="0" smtClean="0"/>
            </a:br>
            <a:r>
              <a:rPr lang="en-US" dirty="0" smtClean="0"/>
              <a:t>I</a:t>
            </a:r>
            <a:br>
              <a:rPr lang="en-US" dirty="0" smtClean="0"/>
            </a:br>
            <a:r>
              <a:rPr lang="en-US" dirty="0" smtClean="0"/>
              <a:t>N</a:t>
            </a:r>
            <a:br>
              <a:rPr lang="en-US" dirty="0" smtClean="0"/>
            </a:br>
            <a:r>
              <a:rPr lang="en-US" dirty="0" smtClean="0"/>
              <a:t>I</a:t>
            </a:r>
            <a:br>
              <a:rPr lang="en-US" dirty="0" smtClean="0"/>
            </a:br>
            <a:r>
              <a:rPr lang="en-US" dirty="0" smtClean="0"/>
              <a:t>T</a:t>
            </a:r>
            <a:br>
              <a:rPr lang="en-US" dirty="0" smtClean="0"/>
            </a:br>
            <a:r>
              <a:rPr lang="en-US" dirty="0" smtClean="0"/>
              <a:t>I</a:t>
            </a:r>
            <a:br>
              <a:rPr lang="en-US" dirty="0" smtClean="0"/>
            </a:br>
            <a:r>
              <a:rPr lang="en-US" dirty="0" smtClean="0"/>
              <a:t>O</a:t>
            </a:r>
            <a:br>
              <a:rPr lang="en-US" dirty="0" smtClean="0"/>
            </a:br>
            <a:r>
              <a:rPr lang="en-US" dirty="0" smtClean="0"/>
              <a:t>N </a:t>
            </a:r>
            <a:endParaRPr lang="en-US" dirty="0"/>
          </a:p>
        </p:txBody>
      </p:sp>
      <p:sp>
        <p:nvSpPr>
          <p:cNvPr id="3" name="Content Placeholder 2"/>
          <p:cNvSpPr>
            <a:spLocks noGrp="1"/>
          </p:cNvSpPr>
          <p:nvPr>
            <p:ph idx="1"/>
          </p:nvPr>
        </p:nvSpPr>
        <p:spPr>
          <a:xfrm>
            <a:off x="1676400" y="533400"/>
            <a:ext cx="6781800" cy="6019800"/>
          </a:xfrm>
          <a:effectLst>
            <a:glow rad="228600">
              <a:srgbClr val="FFFF00">
                <a:alpha val="40000"/>
              </a:srgbClr>
            </a:glow>
          </a:effectLst>
        </p:spPr>
        <p:txBody>
          <a:bodyPr/>
          <a:lstStyle/>
          <a:p>
            <a:r>
              <a:rPr lang="en-US" sz="2800" dirty="0" smtClean="0">
                <a:effectLst>
                  <a:outerShdw blurRad="60007" dist="310007" dir="7680000" sy="30000" kx="1300200" algn="ctr" rotWithShape="0">
                    <a:srgbClr val="FFFF00">
                      <a:alpha val="32000"/>
                    </a:srgbClr>
                  </a:outerShdw>
                </a:effectLst>
              </a:rPr>
              <a:t>An endodontic flare-up is defined as an acute exacerbation of a periradicular pathosis after the initiation or continuation of nonsurgical </a:t>
            </a:r>
            <a:r>
              <a:rPr lang="en-US" sz="2800" dirty="0">
                <a:effectLst>
                  <a:outerShdw blurRad="60007" dist="310007" dir="7680000" sy="30000" kx="1300200" algn="ctr" rotWithShape="0">
                    <a:srgbClr val="FFFF00">
                      <a:alpha val="32000"/>
                    </a:srgbClr>
                  </a:outerShdw>
                </a:effectLst>
              </a:rPr>
              <a:t>root canal </a:t>
            </a:r>
            <a:r>
              <a:rPr lang="en-US" sz="2800" dirty="0" smtClean="0">
                <a:effectLst>
                  <a:outerShdw blurRad="60007" dist="310007" dir="7680000" sy="30000" kx="1300200" algn="ctr" rotWithShape="0">
                    <a:srgbClr val="FFFF00">
                      <a:alpha val="32000"/>
                    </a:srgbClr>
                  </a:outerShdw>
                </a:effectLst>
              </a:rPr>
              <a:t>treatment</a:t>
            </a:r>
          </a:p>
          <a:p>
            <a:pPr>
              <a:buNone/>
            </a:pPr>
            <a:r>
              <a:rPr lang="en-US" sz="2000" dirty="0" smtClean="0">
                <a:effectLst>
                  <a:outerShdw blurRad="60007" dist="310007" dir="7680000" sy="30000" kx="1300200" algn="ctr" rotWithShape="0">
                    <a:srgbClr val="FFFF00">
                      <a:alpha val="32000"/>
                    </a:srgbClr>
                  </a:outerShdw>
                </a:effectLst>
              </a:rPr>
              <a:t>     </a:t>
            </a:r>
            <a:r>
              <a:rPr lang="en-US" sz="2000" dirty="0" smtClean="0"/>
              <a:t>(</a:t>
            </a:r>
            <a:r>
              <a:rPr lang="en-US" sz="1600" dirty="0" smtClean="0"/>
              <a:t>American </a:t>
            </a:r>
            <a:r>
              <a:rPr lang="en-US" sz="1600" dirty="0"/>
              <a:t>Association of </a:t>
            </a:r>
            <a:r>
              <a:rPr lang="en-US" sz="1600" dirty="0" err="1"/>
              <a:t>Endodontics</a:t>
            </a:r>
            <a:r>
              <a:rPr lang="en-US" sz="1600" dirty="0"/>
              <a:t>: </a:t>
            </a:r>
            <a:r>
              <a:rPr lang="en-US" sz="1600" i="1" dirty="0"/>
              <a:t>Glossary of </a:t>
            </a:r>
            <a:r>
              <a:rPr lang="en-US" sz="1600" i="1" dirty="0" smtClean="0"/>
              <a:t>endodontic terms</a:t>
            </a:r>
            <a:r>
              <a:rPr lang="en-US" sz="1600" i="1" dirty="0"/>
              <a:t>, </a:t>
            </a:r>
            <a:r>
              <a:rPr lang="en-US" sz="1600" dirty="0" err="1"/>
              <a:t>ed</a:t>
            </a:r>
            <a:r>
              <a:rPr lang="en-US" sz="1600" dirty="0"/>
              <a:t> 7, Chicago, 2003, American Association </a:t>
            </a:r>
            <a:r>
              <a:rPr lang="en-US" sz="1600" dirty="0" smtClean="0"/>
              <a:t>of </a:t>
            </a:r>
            <a:r>
              <a:rPr lang="en-US" sz="1600" dirty="0" err="1" smtClean="0"/>
              <a:t>Endodontists</a:t>
            </a:r>
            <a:r>
              <a:rPr lang="en-US" sz="1600" dirty="0" smtClean="0"/>
              <a:t>.</a:t>
            </a:r>
          </a:p>
          <a:p>
            <a:endParaRPr lang="en-US" sz="1600" dirty="0" smtClean="0"/>
          </a:p>
          <a:p>
            <a:endParaRPr lang="en-US" sz="1600" dirty="0" smtClean="0"/>
          </a:p>
          <a:p>
            <a:r>
              <a:rPr lang="en-IN" sz="2400" dirty="0" smtClean="0"/>
              <a:t>Flare-up is described as the occurrence of pain, swelling or the combination of these during the course of root canal therapy, which results in unscheduled visits by patients       </a:t>
            </a:r>
            <a:r>
              <a:rPr lang="en-IN" sz="2000" baseline="30000" dirty="0" smtClean="0"/>
              <a:t>(</a:t>
            </a:r>
            <a:r>
              <a:rPr lang="en-IN" sz="1100" dirty="0" smtClean="0"/>
              <a:t>Gerald W </a:t>
            </a:r>
            <a:r>
              <a:rPr lang="en-IN" sz="1100" dirty="0" err="1" smtClean="0"/>
              <a:t>Harrington,Eugene</a:t>
            </a:r>
            <a:r>
              <a:rPr lang="en-IN" sz="1100" dirty="0" smtClean="0"/>
              <a:t> </a:t>
            </a:r>
            <a:r>
              <a:rPr lang="en-IN" sz="1100" dirty="0" err="1" smtClean="0"/>
              <a:t>Watkin.Mid</a:t>
            </a:r>
            <a:r>
              <a:rPr lang="en-IN" sz="1100" dirty="0" smtClean="0"/>
              <a:t> treatment </a:t>
            </a:r>
            <a:r>
              <a:rPr lang="en-IN" sz="1100" dirty="0" err="1" smtClean="0"/>
              <a:t>Flareups.DCNA</a:t>
            </a:r>
            <a:r>
              <a:rPr lang="en-IN" sz="1100" dirty="0" smtClean="0"/>
              <a:t>; 36:1992 409-423</a:t>
            </a:r>
            <a:r>
              <a:rPr lang="en-IN" sz="2000" dirty="0" smtClean="0"/>
              <a:t>.</a:t>
            </a:r>
          </a:p>
          <a:p>
            <a:endParaRPr 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357166"/>
            <a:ext cx="8429684" cy="6072230"/>
          </a:xfrm>
        </p:spPr>
        <p:txBody>
          <a:bodyPr/>
          <a:lstStyle/>
          <a:p>
            <a:r>
              <a:rPr lang="en-US" sz="3600" dirty="0" smtClean="0">
                <a:solidFill>
                  <a:srgbClr val="FFFF00"/>
                </a:solidFill>
                <a:latin typeface="Angsana New" pitchFamily="18" charset="-34"/>
                <a:cs typeface="Angsana New" pitchFamily="18" charset="-34"/>
              </a:rPr>
              <a:t>The chemo-mechanical preparation should be completed in one appointment, and between visits, an intracanal medication should be left in the root canal.</a:t>
            </a:r>
          </a:p>
          <a:p>
            <a:endParaRPr lang="en-US" sz="3600" dirty="0" smtClean="0">
              <a:solidFill>
                <a:srgbClr val="FFFF00"/>
              </a:solidFill>
              <a:latin typeface="Angsana New" pitchFamily="18" charset="-34"/>
              <a:cs typeface="Angsana New" pitchFamily="18" charset="-34"/>
            </a:endParaRPr>
          </a:p>
          <a:p>
            <a:pPr marL="0" indent="0">
              <a:buNone/>
            </a:pPr>
            <a:r>
              <a:rPr lang="en-US" sz="3600" dirty="0" smtClean="0">
                <a:solidFill>
                  <a:srgbClr val="FFFF00"/>
                </a:solidFill>
                <a:latin typeface="Angsana New" pitchFamily="18" charset="-34"/>
                <a:cs typeface="Angsana New" pitchFamily="18" charset="-34"/>
              </a:rPr>
              <a:t> Incomplete chemo-mechanical pre­paration can disrupt the balance within the microbial community by eliminating some of the inhibitory species and leaving behind other previously inhibited species, which can then overgrow (</a:t>
            </a:r>
            <a:r>
              <a:rPr lang="en-US" sz="3600" dirty="0" err="1" smtClean="0">
                <a:solidFill>
                  <a:srgbClr val="FFFF00"/>
                </a:solidFill>
                <a:latin typeface="Angsana New" pitchFamily="18" charset="-34"/>
                <a:cs typeface="Angsana New" pitchFamily="18" charset="-34"/>
              </a:rPr>
              <a:t>Sundqvist</a:t>
            </a:r>
            <a:r>
              <a:rPr lang="en-US" sz="3600" dirty="0" smtClean="0">
                <a:solidFill>
                  <a:srgbClr val="FFFF00"/>
                </a:solidFill>
                <a:latin typeface="Angsana New" pitchFamily="18" charset="-34"/>
                <a:cs typeface="Angsana New" pitchFamily="18" charset="-34"/>
              </a:rPr>
              <a:t> ). </a:t>
            </a:r>
          </a:p>
          <a:p>
            <a:endParaRPr lang="en-US" dirty="0" smtClean="0">
              <a:solidFill>
                <a:srgbClr val="FFFF00"/>
              </a:solidFill>
              <a:latin typeface="Angsana New" pitchFamily="18" charset="-34"/>
              <a:cs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90800" y="2590800"/>
            <a:ext cx="5230821" cy="2828789"/>
          </a:xfrm>
          <a:prstGeom prst="rect">
            <a:avLst/>
          </a:prstGeom>
          <a:effectLst>
            <a:reflection blurRad="6350" stA="50000" endA="300" endPos="55500" dist="50800" dir="5400000" sy="-100000" algn="bl" rotWithShape="0"/>
          </a:effectLst>
        </p:spPr>
      </p:pic>
    </p:spTree>
    <p:extLst>
      <p:ext uri="{BB962C8B-B14F-4D97-AF65-F5344CB8AC3E}">
        <p14:creationId xmlns:p14="http://schemas.microsoft.com/office/powerpoint/2010/main" val="3197817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ectangle 4"/>
          <p:cNvSpPr/>
          <p:nvPr/>
        </p:nvSpPr>
        <p:spPr>
          <a:xfrm>
            <a:off x="1571604" y="2357430"/>
            <a:ext cx="6400800" cy="1569660"/>
          </a:xfrm>
          <a:prstGeom prst="rect">
            <a:avLst/>
          </a:prstGeom>
        </p:spPr>
        <p:txBody>
          <a:bodyPr wrap="square">
            <a:spAutoFit/>
          </a:bodyPr>
          <a:lstStyle/>
          <a:p>
            <a:r>
              <a:rPr lang="en-US" sz="2400" dirty="0">
                <a:solidFill>
                  <a:srgbClr val="FFFF00"/>
                </a:solidFill>
              </a:rPr>
              <a:t>If overgrown strains are virulent and/or reach sufficient numbers, damage to the periradicular tissues can be intensified, and this may result in lesion exacerbation</a:t>
            </a:r>
          </a:p>
        </p:txBody>
      </p:sp>
      <p:sp>
        <p:nvSpPr>
          <p:cNvPr id="6" name="Content Placeholder 5"/>
          <p:cNvSpPr>
            <a:spLocks noGrp="1"/>
          </p:cNvSpPr>
          <p:nvPr>
            <p:ph idx="1"/>
          </p:nvPr>
        </p:nvSpPr>
        <p:spPr/>
        <p:txBody>
          <a:bodyPr/>
          <a:lstStyle/>
          <a:p>
            <a:pPr>
              <a:buNone/>
            </a:pPr>
            <a:endParaRPr lang="en-IN" b="1" dirty="0"/>
          </a:p>
        </p:txBody>
      </p:sp>
    </p:spTree>
    <p:extLst>
      <p:ext uri="{BB962C8B-B14F-4D97-AF65-F5344CB8AC3E}">
        <p14:creationId xmlns:p14="http://schemas.microsoft.com/office/powerpoint/2010/main" val="380138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n>
                  <a:solidFill>
                    <a:srgbClr val="FFFF00"/>
                  </a:solidFill>
                </a:ln>
                <a:solidFill>
                  <a:schemeClr val="tx1"/>
                </a:solidFill>
                <a:latin typeface="Angsana New" pitchFamily="18" charset="-34"/>
                <a:cs typeface="Angsana New" pitchFamily="18" charset="-34"/>
              </a:rPr>
              <a:t>Environmental changes</a:t>
            </a:r>
            <a:endParaRPr lang="en-IN" dirty="0"/>
          </a:p>
        </p:txBody>
      </p:sp>
      <p:sp>
        <p:nvSpPr>
          <p:cNvPr id="3" name="Content Placeholder 2"/>
          <p:cNvSpPr>
            <a:spLocks noGrp="1"/>
          </p:cNvSpPr>
          <p:nvPr>
            <p:ph idx="1"/>
          </p:nvPr>
        </p:nvSpPr>
        <p:spPr>
          <a:xfrm>
            <a:off x="685800" y="1428736"/>
            <a:ext cx="8172480" cy="5214974"/>
          </a:xfrm>
        </p:spPr>
        <p:txBody>
          <a:bodyPr/>
          <a:lstStyle/>
          <a:p>
            <a:pPr>
              <a:buNone/>
            </a:pPr>
            <a:r>
              <a:rPr lang="en-US" b="1" dirty="0" smtClean="0">
                <a:ln>
                  <a:solidFill>
                    <a:srgbClr val="FFFF00"/>
                  </a:solidFill>
                </a:ln>
                <a:solidFill>
                  <a:schemeClr val="tx1"/>
                </a:solidFill>
                <a:latin typeface="Angsana New" pitchFamily="18" charset="-34"/>
                <a:cs typeface="Angsana New" pitchFamily="18" charset="-34"/>
              </a:rPr>
              <a:t>                            potential to induce virulent genes</a:t>
            </a:r>
          </a:p>
          <a:p>
            <a:r>
              <a:rPr lang="en-US" b="1" dirty="0" smtClean="0">
                <a:solidFill>
                  <a:schemeClr val="tx1"/>
                </a:solidFill>
                <a:latin typeface="Angsana New" pitchFamily="18" charset="-34"/>
                <a:cs typeface="Angsana New" pitchFamily="18" charset="-34"/>
              </a:rPr>
              <a:t>Environmental changes induce turn off virulence genes </a:t>
            </a:r>
            <a:r>
              <a:rPr lang="en-US" dirty="0" smtClean="0">
                <a:solidFill>
                  <a:srgbClr val="FFFF00"/>
                </a:solidFill>
                <a:latin typeface="Angsana New" pitchFamily="18" charset="-34"/>
                <a:cs typeface="Angsana New" pitchFamily="18" charset="-34"/>
              </a:rPr>
              <a:t>remission of symptoms of previously symptomatic  tooth – result in success .</a:t>
            </a:r>
          </a:p>
          <a:p>
            <a:r>
              <a:rPr lang="en-US" b="1" dirty="0" smtClean="0">
                <a:solidFill>
                  <a:schemeClr val="tx1"/>
                </a:solidFill>
                <a:latin typeface="Angsana New" pitchFamily="18" charset="-34"/>
                <a:cs typeface="Angsana New" pitchFamily="18" charset="-34"/>
              </a:rPr>
              <a:t>Environmental changes turn on of virulence genes </a:t>
            </a:r>
            <a:r>
              <a:rPr lang="en-US" dirty="0" smtClean="0">
                <a:solidFill>
                  <a:srgbClr val="FFFF00"/>
                </a:solidFill>
                <a:latin typeface="Angsana New" pitchFamily="18" charset="-34"/>
                <a:cs typeface="Angsana New" pitchFamily="18" charset="-34"/>
              </a:rPr>
              <a:t>asymptomatic cases become symptomatic –persistent infection establish –cause of treatment failure </a:t>
            </a:r>
          </a:p>
          <a:p>
            <a:r>
              <a:rPr lang="en-US" dirty="0" smtClean="0">
                <a:solidFill>
                  <a:srgbClr val="FFFF00"/>
                </a:solidFill>
                <a:latin typeface="Angsana New" pitchFamily="18" charset="-34"/>
                <a:cs typeface="Angsana New" pitchFamily="18" charset="-34"/>
              </a:rPr>
              <a:t>Clinically impossible to predict the environmental changes –chemicomechanical should be completed in one session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sz="3200" dirty="0" smtClean="0"/>
              <a:t>Secondary intra-radicular infection </a:t>
            </a:r>
            <a:endParaRPr lang="en-US" sz="3200" dirty="0"/>
          </a:p>
        </p:txBody>
      </p:sp>
      <p:sp>
        <p:nvSpPr>
          <p:cNvPr id="3" name="Content Placeholder 2"/>
          <p:cNvSpPr>
            <a:spLocks noGrp="1"/>
          </p:cNvSpPr>
          <p:nvPr>
            <p:ph idx="1"/>
          </p:nvPr>
        </p:nvSpPr>
        <p:spPr>
          <a:xfrm>
            <a:off x="1371600" y="1219200"/>
            <a:ext cx="7272366" cy="5424510"/>
          </a:xfrm>
        </p:spPr>
        <p:txBody>
          <a:bodyPr/>
          <a:lstStyle/>
          <a:p>
            <a:r>
              <a:rPr lang="en-US" b="1" dirty="0" smtClean="0">
                <a:solidFill>
                  <a:srgbClr val="FFFF00"/>
                </a:solidFill>
                <a:latin typeface="Angsana New" pitchFamily="18" charset="-34"/>
                <a:cs typeface="Angsana New" pitchFamily="18" charset="-34"/>
              </a:rPr>
              <a:t>Caused by – entry of bacteria between appointments </a:t>
            </a:r>
          </a:p>
          <a:p>
            <a:r>
              <a:rPr lang="en-US" b="1" dirty="0" smtClean="0">
                <a:solidFill>
                  <a:srgbClr val="FFFF00"/>
                </a:solidFill>
                <a:latin typeface="Angsana New" pitchFamily="18" charset="-34"/>
                <a:cs typeface="Angsana New" pitchFamily="18" charset="-34"/>
              </a:rPr>
              <a:t>Occurs following breach of the aseptic chain</a:t>
            </a:r>
          </a:p>
          <a:p>
            <a:r>
              <a:rPr lang="en-US" sz="3600" b="1" i="1" dirty="0" smtClean="0">
                <a:solidFill>
                  <a:schemeClr val="tx1">
                    <a:lumMod val="95000"/>
                  </a:schemeClr>
                </a:solidFill>
                <a:latin typeface="Angsana New" pitchFamily="18" charset="-34"/>
                <a:cs typeface="Angsana New" pitchFamily="18" charset="-34"/>
              </a:rPr>
              <a:t>Sources </a:t>
            </a:r>
          </a:p>
          <a:p>
            <a:r>
              <a:rPr lang="en-US" b="1" dirty="0" smtClean="0">
                <a:solidFill>
                  <a:srgbClr val="FFFF00"/>
                </a:solidFill>
                <a:latin typeface="Angsana New" pitchFamily="18" charset="-34"/>
                <a:cs typeface="Angsana New" pitchFamily="18" charset="-34"/>
              </a:rPr>
              <a:t>Remnants of plaque</a:t>
            </a:r>
          </a:p>
          <a:p>
            <a:r>
              <a:rPr lang="en-US" b="1" dirty="0" smtClean="0">
                <a:solidFill>
                  <a:srgbClr val="FFFF00"/>
                </a:solidFill>
                <a:latin typeface="Angsana New" pitchFamily="18" charset="-34"/>
                <a:cs typeface="Angsana New" pitchFamily="18" charset="-34"/>
              </a:rPr>
              <a:t>Calculus or caries </a:t>
            </a:r>
          </a:p>
          <a:p>
            <a:r>
              <a:rPr lang="en-US" b="1" dirty="0" smtClean="0">
                <a:solidFill>
                  <a:srgbClr val="FFFF00"/>
                </a:solidFill>
                <a:latin typeface="Angsana New" pitchFamily="18" charset="-34"/>
                <a:cs typeface="Angsana New" pitchFamily="18" charset="-34"/>
              </a:rPr>
              <a:t>Leakage of rubber dam </a:t>
            </a:r>
          </a:p>
          <a:p>
            <a:r>
              <a:rPr lang="en-US" b="1" dirty="0" smtClean="0">
                <a:solidFill>
                  <a:srgbClr val="FFFF00"/>
                </a:solidFill>
                <a:latin typeface="Angsana New" pitchFamily="18" charset="-34"/>
                <a:cs typeface="Angsana New" pitchFamily="18" charset="-34"/>
              </a:rPr>
              <a:t>Contamination of endodontic instruments </a:t>
            </a:r>
          </a:p>
          <a:p>
            <a:r>
              <a:rPr lang="en-US" b="1" dirty="0" smtClean="0">
                <a:solidFill>
                  <a:srgbClr val="FFFF00"/>
                </a:solidFill>
                <a:latin typeface="Angsana New" pitchFamily="18" charset="-34"/>
                <a:cs typeface="Angsana New" pitchFamily="18" charset="-34"/>
              </a:rPr>
              <a:t>Temporary restoration</a:t>
            </a:r>
          </a:p>
          <a:p>
            <a:r>
              <a:rPr lang="en-US" b="1" dirty="0" smtClean="0">
                <a:solidFill>
                  <a:srgbClr val="FFFF00"/>
                </a:solidFill>
                <a:latin typeface="Angsana New" pitchFamily="18" charset="-34"/>
                <a:cs typeface="Angsana New" pitchFamily="18" charset="-34"/>
              </a:rPr>
              <a:t>Fracture of tooth structure </a:t>
            </a:r>
            <a:endParaRPr lang="en-US" b="1" dirty="0">
              <a:solidFill>
                <a:srgbClr val="FFFF00"/>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143000"/>
          </a:xfrm>
        </p:spPr>
        <p:txBody>
          <a:bodyPr/>
          <a:lstStyle/>
          <a:p>
            <a:r>
              <a:rPr lang="en-US" sz="2800" b="1" dirty="0" smtClean="0">
                <a:solidFill>
                  <a:schemeClr val="tx1">
                    <a:lumMod val="95000"/>
                  </a:schemeClr>
                </a:solidFill>
                <a:latin typeface="Baskerville Old Face" pitchFamily="18" charset="0"/>
              </a:rPr>
              <a:t>Increase of the oxidation – reduction potential </a:t>
            </a:r>
            <a:endParaRPr lang="en-US" sz="2800" b="1" dirty="0">
              <a:solidFill>
                <a:schemeClr val="tx1">
                  <a:lumMod val="95000"/>
                </a:schemeClr>
              </a:solidFill>
              <a:latin typeface="Baskerville Old Face" pitchFamily="18" charset="0"/>
            </a:endParaRPr>
          </a:p>
        </p:txBody>
      </p:sp>
      <p:graphicFrame>
        <p:nvGraphicFramePr>
          <p:cNvPr id="4" name="Content Placeholder 3"/>
          <p:cNvGraphicFramePr>
            <a:graphicFrameLocks noGrp="1"/>
          </p:cNvGraphicFramePr>
          <p:nvPr>
            <p:ph idx="1"/>
          </p:nvPr>
        </p:nvGraphicFramePr>
        <p:xfrm>
          <a:off x="357158" y="609600"/>
          <a:ext cx="857256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33600" y="2057400"/>
            <a:ext cx="5695950" cy="2905125"/>
          </a:xfrm>
          <a:prstGeom prst="rect">
            <a:avLst/>
          </a:prstGeom>
          <a:effectLst>
            <a:reflection blurRad="6350" stA="50000" endA="300" endPos="55500" dist="50800" dir="5400000" sy="-100000" algn="bl" rotWithShape="0"/>
          </a:effectLst>
        </p:spPr>
      </p:pic>
    </p:spTree>
    <p:extLst>
      <p:ext uri="{BB962C8B-B14F-4D97-AF65-F5344CB8AC3E}">
        <p14:creationId xmlns:p14="http://schemas.microsoft.com/office/powerpoint/2010/main" val="1902696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1155192" cy="6248400"/>
          </a:xfrm>
        </p:spPr>
        <p:txBody>
          <a:bodyPr>
            <a:noAutofit/>
          </a:bodyPr>
          <a:lstStyle/>
          <a:p>
            <a:r>
              <a:rPr lang="en-US" sz="2400" dirty="0" smtClean="0"/>
              <a:t>M</a:t>
            </a:r>
            <a:br>
              <a:rPr lang="en-US" sz="2400" dirty="0" smtClean="0"/>
            </a:br>
            <a:r>
              <a:rPr lang="en-US" sz="2400" dirty="0" smtClean="0"/>
              <a:t>I</a:t>
            </a:r>
            <a:br>
              <a:rPr lang="en-US" sz="2400" dirty="0" smtClean="0"/>
            </a:br>
            <a:r>
              <a:rPr lang="en-US" sz="2400" dirty="0" smtClean="0"/>
              <a:t>C</a:t>
            </a:r>
            <a:br>
              <a:rPr lang="en-US" sz="2400" dirty="0" smtClean="0"/>
            </a:br>
            <a:r>
              <a:rPr lang="en-US" sz="2400" dirty="0" smtClean="0"/>
              <a:t>R</a:t>
            </a:r>
            <a:br>
              <a:rPr lang="en-US" sz="2400" dirty="0" smtClean="0"/>
            </a:br>
            <a:r>
              <a:rPr lang="en-US" sz="2400" dirty="0" smtClean="0"/>
              <a:t>O</a:t>
            </a:r>
            <a:br>
              <a:rPr lang="en-US" sz="2400" dirty="0" smtClean="0"/>
            </a:br>
            <a:r>
              <a:rPr lang="en-US" sz="2400" dirty="0" smtClean="0"/>
              <a:t>B</a:t>
            </a:r>
            <a:br>
              <a:rPr lang="en-US" sz="2400" dirty="0" smtClean="0"/>
            </a:br>
            <a:r>
              <a:rPr lang="en-US" sz="2400" dirty="0" smtClean="0"/>
              <a:t>I</a:t>
            </a:r>
            <a:br>
              <a:rPr lang="en-US" sz="2400" dirty="0" smtClean="0"/>
            </a:br>
            <a:r>
              <a:rPr lang="en-US" sz="2400" dirty="0" smtClean="0"/>
              <a:t>A</a:t>
            </a:r>
            <a:br>
              <a:rPr lang="en-US" sz="2400" dirty="0" smtClean="0"/>
            </a:br>
            <a:r>
              <a:rPr lang="en-US" sz="2400" dirty="0" smtClean="0"/>
              <a:t>L</a:t>
            </a:r>
            <a:br>
              <a:rPr lang="en-US" sz="2400" dirty="0" smtClean="0"/>
            </a:br>
            <a:r>
              <a:rPr lang="en-US" sz="2400" dirty="0" smtClean="0"/>
              <a:t> </a:t>
            </a:r>
            <a:br>
              <a:rPr lang="en-US" sz="2400" dirty="0" smtClean="0"/>
            </a:br>
            <a:r>
              <a:rPr lang="en-US" sz="2400" dirty="0" smtClean="0"/>
              <a:t>C</a:t>
            </a:r>
            <a:br>
              <a:rPr lang="en-US" sz="2400" dirty="0" smtClean="0"/>
            </a:br>
            <a:r>
              <a:rPr lang="en-US" sz="2400" dirty="0" smtClean="0"/>
              <a:t>A</a:t>
            </a:r>
            <a:br>
              <a:rPr lang="en-US" sz="2400" dirty="0" smtClean="0"/>
            </a:br>
            <a:r>
              <a:rPr lang="en-US" sz="2400" dirty="0" smtClean="0"/>
              <a:t>U</a:t>
            </a:r>
            <a:br>
              <a:rPr lang="en-US" sz="2400" dirty="0" smtClean="0"/>
            </a:br>
            <a:r>
              <a:rPr lang="en-US" sz="2400" dirty="0" smtClean="0"/>
              <a:t>S</a:t>
            </a:r>
            <a:br>
              <a:rPr lang="en-US" sz="2400" dirty="0" smtClean="0"/>
            </a:br>
            <a:r>
              <a:rPr lang="en-US" sz="2400" dirty="0" smtClean="0"/>
              <a:t>E</a:t>
            </a:r>
            <a:br>
              <a:rPr lang="en-US" sz="2400" dirty="0" smtClean="0"/>
            </a:br>
            <a:r>
              <a:rPr lang="en-US" sz="2400" dirty="0" smtClean="0"/>
              <a:t>S</a:t>
            </a:r>
            <a:br>
              <a:rPr lang="en-US" sz="2400" dirty="0" smtClean="0"/>
            </a:br>
            <a:r>
              <a:rPr lang="en-US" sz="2400" dirty="0" smtClean="0"/>
              <a:t> </a:t>
            </a:r>
            <a:endParaRPr lang="en-US" sz="2400" dirty="0"/>
          </a:p>
        </p:txBody>
      </p:sp>
      <p:sp>
        <p:nvSpPr>
          <p:cNvPr id="3" name="Content Placeholder 2"/>
          <p:cNvSpPr>
            <a:spLocks noGrp="1"/>
          </p:cNvSpPr>
          <p:nvPr>
            <p:ph idx="1"/>
          </p:nvPr>
        </p:nvSpPr>
        <p:spPr>
          <a:xfrm>
            <a:off x="1371600" y="381000"/>
            <a:ext cx="7558118" cy="6477000"/>
          </a:xfrm>
        </p:spPr>
        <p:txBody>
          <a:bodyPr>
            <a:noAutofit/>
          </a:bodyPr>
          <a:lstStyle/>
          <a:p>
            <a:r>
              <a:rPr lang="en-US" sz="3600" b="1" dirty="0" err="1" smtClean="0">
                <a:solidFill>
                  <a:srgbClr val="FFFF00"/>
                </a:solidFill>
                <a:latin typeface="Angsana New" pitchFamily="18" charset="-34"/>
                <a:cs typeface="Angsana New" pitchFamily="18" charset="-34"/>
              </a:rPr>
              <a:t>Porphyromonas</a:t>
            </a:r>
            <a:r>
              <a:rPr lang="en-US" sz="3600" b="1" dirty="0" smtClean="0">
                <a:solidFill>
                  <a:srgbClr val="FFFF00"/>
                </a:solidFill>
                <a:latin typeface="Angsana New" pitchFamily="18" charset="-34"/>
                <a:cs typeface="Angsana New" pitchFamily="18" charset="-34"/>
              </a:rPr>
              <a:t> species </a:t>
            </a:r>
            <a:r>
              <a:rPr lang="en-US" sz="3600" dirty="0" smtClean="0">
                <a:solidFill>
                  <a:srgbClr val="FFFF00"/>
                </a:solidFill>
                <a:latin typeface="Angsana New" pitchFamily="18" charset="-34"/>
                <a:cs typeface="Angsana New" pitchFamily="18" charset="-34"/>
              </a:rPr>
              <a:t>–associated with periradicular lesions including abscessed teeth (</a:t>
            </a:r>
            <a:r>
              <a:rPr lang="en-US" sz="3600" dirty="0" err="1" smtClean="0">
                <a:solidFill>
                  <a:srgbClr val="FFFF00"/>
                </a:solidFill>
                <a:latin typeface="Angsana New" pitchFamily="18" charset="-34"/>
                <a:cs typeface="Angsana New" pitchFamily="18" charset="-34"/>
              </a:rPr>
              <a:t>hapasalo</a:t>
            </a:r>
            <a:r>
              <a:rPr lang="en-US" sz="3600" dirty="0" smtClean="0">
                <a:solidFill>
                  <a:srgbClr val="FFFF00"/>
                </a:solidFill>
                <a:latin typeface="Angsana New" pitchFamily="18" charset="-34"/>
                <a:cs typeface="Angsana New" pitchFamily="18" charset="-34"/>
              </a:rPr>
              <a:t> et al )</a:t>
            </a:r>
          </a:p>
          <a:p>
            <a:pPr>
              <a:buNone/>
            </a:pPr>
            <a:endParaRPr lang="en-US" sz="3600" dirty="0" smtClean="0">
              <a:solidFill>
                <a:srgbClr val="FFFF00"/>
              </a:solidFill>
              <a:latin typeface="Angsana New" pitchFamily="18" charset="-34"/>
              <a:cs typeface="Angsana New" pitchFamily="18" charset="-34"/>
            </a:endParaRPr>
          </a:p>
          <a:p>
            <a:r>
              <a:rPr lang="en-US" sz="3600" dirty="0" smtClean="0">
                <a:solidFill>
                  <a:srgbClr val="FFFF00"/>
                </a:solidFill>
                <a:latin typeface="Angsana New" pitchFamily="18" charset="-34"/>
                <a:cs typeface="Angsana New" pitchFamily="18" charset="-34"/>
              </a:rPr>
              <a:t>Percussion pain frequently displayed </a:t>
            </a:r>
            <a:r>
              <a:rPr lang="en-US" sz="3600" dirty="0" err="1" smtClean="0">
                <a:solidFill>
                  <a:srgbClr val="FFFF00"/>
                </a:solidFill>
                <a:latin typeface="Angsana New" pitchFamily="18" charset="-34"/>
                <a:cs typeface="Angsana New" pitchFamily="18" charset="-34"/>
              </a:rPr>
              <a:t>peptostreptococus</a:t>
            </a:r>
            <a:r>
              <a:rPr lang="en-US" sz="3600" dirty="0" smtClean="0">
                <a:solidFill>
                  <a:srgbClr val="FFFF00"/>
                </a:solidFill>
                <a:latin typeface="Angsana New" pitchFamily="18" charset="-34"/>
                <a:cs typeface="Angsana New" pitchFamily="18" charset="-34"/>
              </a:rPr>
              <a:t> </a:t>
            </a:r>
            <a:r>
              <a:rPr lang="en-US" sz="3600" dirty="0" err="1" smtClean="0">
                <a:solidFill>
                  <a:srgbClr val="FFFF00"/>
                </a:solidFill>
                <a:latin typeface="Angsana New" pitchFamily="18" charset="-34"/>
                <a:cs typeface="Angsana New" pitchFamily="18" charset="-34"/>
              </a:rPr>
              <a:t>species,Eubacterium</a:t>
            </a:r>
            <a:r>
              <a:rPr lang="en-US" sz="3600" dirty="0" smtClean="0">
                <a:solidFill>
                  <a:srgbClr val="FFFF00"/>
                </a:solidFill>
                <a:latin typeface="Angsana New" pitchFamily="18" charset="-34"/>
                <a:cs typeface="Angsana New" pitchFamily="18" charset="-34"/>
              </a:rPr>
              <a:t>, </a:t>
            </a:r>
            <a:r>
              <a:rPr lang="en-US" sz="3600" dirty="0" err="1" smtClean="0">
                <a:solidFill>
                  <a:srgbClr val="FFFF00"/>
                </a:solidFill>
                <a:latin typeface="Angsana New" pitchFamily="18" charset="-34"/>
                <a:cs typeface="Angsana New" pitchFamily="18" charset="-34"/>
              </a:rPr>
              <a:t>P.gingivalis</a:t>
            </a:r>
            <a:r>
              <a:rPr lang="en-US" sz="3600" dirty="0" smtClean="0">
                <a:solidFill>
                  <a:srgbClr val="FFFF00"/>
                </a:solidFill>
                <a:latin typeface="Angsana New" pitchFamily="18" charset="-34"/>
                <a:cs typeface="Angsana New" pitchFamily="18" charset="-34"/>
              </a:rPr>
              <a:t> and </a:t>
            </a:r>
            <a:r>
              <a:rPr lang="en-US" sz="3600" dirty="0" err="1" smtClean="0">
                <a:solidFill>
                  <a:srgbClr val="FFFF00"/>
                </a:solidFill>
                <a:latin typeface="Angsana New" pitchFamily="18" charset="-34"/>
                <a:cs typeface="Angsana New" pitchFamily="18" charset="-34"/>
              </a:rPr>
              <a:t>prevotella</a:t>
            </a:r>
            <a:endParaRPr lang="en-US" sz="3600" dirty="0" smtClean="0">
              <a:solidFill>
                <a:srgbClr val="FFFF00"/>
              </a:solidFill>
              <a:latin typeface="Angsana New" pitchFamily="18" charset="-34"/>
              <a:cs typeface="Angsana New" pitchFamily="18" charset="-34"/>
            </a:endParaRPr>
          </a:p>
          <a:p>
            <a:endParaRPr lang="en-US" sz="3600" dirty="0" smtClean="0">
              <a:solidFill>
                <a:srgbClr val="FFFF00"/>
              </a:solidFill>
              <a:latin typeface="Angsana New" pitchFamily="18" charset="-34"/>
              <a:cs typeface="Angsana New" pitchFamily="18" charset="-34"/>
            </a:endParaRPr>
          </a:p>
          <a:p>
            <a:r>
              <a:rPr lang="en-US" sz="3600" dirty="0" err="1" smtClean="0">
                <a:solidFill>
                  <a:srgbClr val="FFFF00"/>
                </a:solidFill>
                <a:latin typeface="Angsana New" pitchFamily="18" charset="-34"/>
                <a:cs typeface="Angsana New" pitchFamily="18" charset="-34"/>
              </a:rPr>
              <a:t>Trepenema</a:t>
            </a:r>
            <a:r>
              <a:rPr lang="en-US" sz="3600" dirty="0" smtClean="0">
                <a:solidFill>
                  <a:srgbClr val="FFFF00"/>
                </a:solidFill>
                <a:latin typeface="Angsana New" pitchFamily="18" charset="-34"/>
                <a:cs typeface="Angsana New" pitchFamily="18" charset="-34"/>
              </a:rPr>
              <a:t> </a:t>
            </a:r>
            <a:r>
              <a:rPr lang="en-US" sz="3600" dirty="0" err="1" smtClean="0">
                <a:solidFill>
                  <a:srgbClr val="FFFF00"/>
                </a:solidFill>
                <a:latin typeface="Angsana New" pitchFamily="18" charset="-34"/>
                <a:cs typeface="Angsana New" pitchFamily="18" charset="-34"/>
              </a:rPr>
              <a:t>denticola</a:t>
            </a:r>
            <a:r>
              <a:rPr lang="en-US" sz="3600" dirty="0" smtClean="0">
                <a:solidFill>
                  <a:srgbClr val="FFFF00"/>
                </a:solidFill>
                <a:latin typeface="Angsana New" pitchFamily="18" charset="-34"/>
                <a:cs typeface="Angsana New" pitchFamily="18" charset="-34"/>
              </a:rPr>
              <a:t> –high prevalence values of symptomatic infections –acute apical periradicular   abscess  </a:t>
            </a:r>
          </a:p>
          <a:p>
            <a:endParaRPr lang="en-US" sz="3600" dirty="0" smtClean="0">
              <a:latin typeface="Angsana New" pitchFamily="18" charset="-34"/>
              <a:cs typeface="Angsana New" pitchFamily="18" charset="-34"/>
            </a:endParaRPr>
          </a:p>
          <a:p>
            <a:endParaRPr lang="en-US" sz="3600" dirty="0">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981200"/>
            <a:ext cx="6781800" cy="4114800"/>
          </a:xfrm>
        </p:spPr>
        <p:txBody>
          <a:bodyPr/>
          <a:lstStyle/>
          <a:p>
            <a:r>
              <a:rPr lang="en-US" dirty="0" smtClean="0">
                <a:solidFill>
                  <a:srgbClr val="FFFF00"/>
                </a:solidFill>
                <a:latin typeface="Baskerville Old Face" pitchFamily="18" charset="0"/>
              </a:rPr>
              <a:t>Gram negative anaerobic bacteria were closely associated with the etiology of symptomatic periradicular lesion including cases acute periradicular </a:t>
            </a:r>
            <a:endParaRPr lang="en-US" dirty="0">
              <a:solidFill>
                <a:srgbClr val="FFFF00"/>
              </a:solidFill>
              <a:latin typeface="Baskerville Old Fac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52600" y="1981200"/>
            <a:ext cx="6705600" cy="2362200"/>
          </a:xfrm>
          <a:ln w="92075">
            <a:solidFill>
              <a:srgbClr val="FFFF00"/>
            </a:solidFill>
          </a:ln>
          <a:effectLst>
            <a:reflection blurRad="6350" stA="50000" endA="300" endPos="90000" dist="50800" dir="5400000" sy="-100000" algn="bl" rotWithShape="0"/>
          </a:effectLst>
        </p:spPr>
        <p:txBody>
          <a:bodyPr/>
          <a:lstStyle/>
          <a:p>
            <a:pPr>
              <a:buNone/>
            </a:pPr>
            <a:r>
              <a:rPr lang="en-US" sz="6000" dirty="0" smtClean="0">
                <a:solidFill>
                  <a:srgbClr val="FFFF00"/>
                </a:solidFill>
                <a:effectLst/>
              </a:rPr>
              <a:t> MANAGEMENT OF FLARE UP</a:t>
            </a:r>
            <a:endParaRPr lang="en-US" sz="6000" dirty="0">
              <a:solidFill>
                <a:srgbClr val="FFFF00"/>
              </a:solidFill>
              <a:effectLst/>
            </a:endParaRPr>
          </a:p>
        </p:txBody>
      </p:sp>
    </p:spTree>
    <p:extLst>
      <p:ext uri="{BB962C8B-B14F-4D97-AF65-F5344CB8AC3E}">
        <p14:creationId xmlns:p14="http://schemas.microsoft.com/office/powerpoint/2010/main" val="616071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685800" cy="6324600"/>
          </a:xfrm>
        </p:spPr>
        <p:txBody>
          <a:bodyPr/>
          <a:lstStyle/>
          <a:p>
            <a:r>
              <a:rPr lang="en-US" dirty="0" smtClean="0"/>
              <a:t>CR</a:t>
            </a:r>
            <a:br>
              <a:rPr lang="en-US" dirty="0" smtClean="0"/>
            </a:br>
            <a:r>
              <a:rPr lang="en-US" dirty="0" smtClean="0"/>
              <a:t>I</a:t>
            </a:r>
            <a:br>
              <a:rPr lang="en-US" dirty="0" smtClean="0"/>
            </a:br>
            <a:r>
              <a:rPr lang="en-US" dirty="0" smtClean="0"/>
              <a:t>T</a:t>
            </a:r>
            <a:br>
              <a:rPr lang="en-US" dirty="0" smtClean="0"/>
            </a:br>
            <a:r>
              <a:rPr lang="en-US" dirty="0" smtClean="0"/>
              <a:t>E</a:t>
            </a:r>
            <a:br>
              <a:rPr lang="en-US" dirty="0" smtClean="0"/>
            </a:br>
            <a:r>
              <a:rPr lang="en-US" dirty="0" smtClean="0"/>
              <a:t>R</a:t>
            </a:r>
            <a:br>
              <a:rPr lang="en-US" dirty="0" smtClean="0"/>
            </a:br>
            <a:r>
              <a:rPr lang="en-US" dirty="0" smtClean="0"/>
              <a:t>I</a:t>
            </a:r>
            <a:br>
              <a:rPr lang="en-US" dirty="0" smtClean="0"/>
            </a:br>
            <a:r>
              <a:rPr lang="en-US" dirty="0" smtClean="0"/>
              <a:t>A </a:t>
            </a:r>
            <a:endParaRPr lang="en-US" dirty="0"/>
          </a:p>
        </p:txBody>
      </p:sp>
      <p:sp>
        <p:nvSpPr>
          <p:cNvPr id="3" name="Content Placeholder 2"/>
          <p:cNvSpPr>
            <a:spLocks noGrp="1"/>
          </p:cNvSpPr>
          <p:nvPr>
            <p:ph idx="1"/>
          </p:nvPr>
        </p:nvSpPr>
        <p:spPr>
          <a:xfrm>
            <a:off x="1828800" y="928670"/>
            <a:ext cx="7100918" cy="5143536"/>
          </a:xfrm>
        </p:spPr>
        <p:txBody>
          <a:bodyPr/>
          <a:lstStyle/>
          <a:p>
            <a:r>
              <a:rPr lang="en-US" dirty="0" smtClean="0">
                <a:solidFill>
                  <a:srgbClr val="FFFF00"/>
                </a:solidFill>
                <a:latin typeface="Baskerville Old Face" pitchFamily="18" charset="0"/>
              </a:rPr>
              <a:t>Few hours to  few days after endodontic procedure , patient has significant increase in pain or swelling or combination of two </a:t>
            </a:r>
          </a:p>
          <a:p>
            <a:endParaRPr lang="en-US" dirty="0" smtClean="0">
              <a:solidFill>
                <a:srgbClr val="FFFF00"/>
              </a:solidFill>
              <a:latin typeface="Baskerville Old Face" pitchFamily="18" charset="0"/>
            </a:endParaRPr>
          </a:p>
          <a:p>
            <a:r>
              <a:rPr lang="en-US" dirty="0" smtClean="0">
                <a:solidFill>
                  <a:srgbClr val="FFFF00"/>
                </a:solidFill>
                <a:latin typeface="Baskerville Old Face" pitchFamily="18" charset="0"/>
              </a:rPr>
              <a:t>Localized or it may spread to facial spaces</a:t>
            </a:r>
          </a:p>
          <a:p>
            <a:endParaRPr lang="en-US" dirty="0" smtClean="0">
              <a:solidFill>
                <a:srgbClr val="FFFF00"/>
              </a:solidFill>
              <a:latin typeface="Baskerville Old Face" pitchFamily="18" charset="0"/>
            </a:endParaRPr>
          </a:p>
          <a:p>
            <a:r>
              <a:rPr lang="en-US" dirty="0" smtClean="0">
                <a:solidFill>
                  <a:srgbClr val="FFFF00"/>
                </a:solidFill>
                <a:latin typeface="Baskerville Old Face" pitchFamily="18" charset="0"/>
              </a:rPr>
              <a:t>Active treatment is rendered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298" y="0"/>
            <a:ext cx="4714908" cy="685800"/>
          </a:xfrm>
        </p:spPr>
        <p:txBody>
          <a:bodyPr/>
          <a:lstStyle/>
          <a:p>
            <a:r>
              <a:rPr lang="en-US" sz="3600" dirty="0" smtClean="0"/>
              <a:t>Diagnosis </a:t>
            </a:r>
            <a:endParaRPr lang="en-US" sz="3600" dirty="0"/>
          </a:p>
        </p:txBody>
      </p:sp>
      <p:sp>
        <p:nvSpPr>
          <p:cNvPr id="3" name="Content Placeholder 2"/>
          <p:cNvSpPr>
            <a:spLocks noGrp="1"/>
          </p:cNvSpPr>
          <p:nvPr>
            <p:ph idx="1"/>
          </p:nvPr>
        </p:nvSpPr>
        <p:spPr>
          <a:xfrm>
            <a:off x="1752600" y="571480"/>
            <a:ext cx="7086600" cy="6072230"/>
          </a:xfrm>
        </p:spPr>
        <p:txBody>
          <a:bodyPr/>
          <a:lstStyle/>
          <a:p>
            <a:pPr>
              <a:buNone/>
            </a:pPr>
            <a:r>
              <a:rPr lang="en-US" sz="3600" dirty="0" smtClean="0">
                <a:solidFill>
                  <a:srgbClr val="FFFF00"/>
                </a:solidFill>
                <a:latin typeface="Angsana New" pitchFamily="18" charset="-34"/>
                <a:cs typeface="Angsana New" pitchFamily="18" charset="-34"/>
              </a:rPr>
              <a:t>    premedical and dental history </a:t>
            </a:r>
          </a:p>
          <a:p>
            <a:pPr algn="just">
              <a:buNone/>
            </a:pPr>
            <a:r>
              <a:rPr lang="en-US" sz="3600" b="1" i="1" dirty="0" smtClean="0">
                <a:solidFill>
                  <a:schemeClr val="accent1">
                    <a:lumMod val="20000"/>
                    <a:lumOff val="80000"/>
                  </a:schemeClr>
                </a:solidFill>
                <a:latin typeface="Angsana New" pitchFamily="18" charset="-34"/>
                <a:cs typeface="Angsana New" pitchFamily="18" charset="-34"/>
              </a:rPr>
              <a:t>   </a:t>
            </a:r>
            <a:r>
              <a:rPr lang="en-US" sz="4400" b="1" i="1" dirty="0" smtClean="0">
                <a:solidFill>
                  <a:schemeClr val="accent2">
                    <a:lumMod val="20000"/>
                    <a:lumOff val="80000"/>
                  </a:schemeClr>
                </a:solidFill>
                <a:latin typeface="Angsana New" pitchFamily="18" charset="-34"/>
                <a:cs typeface="Angsana New" pitchFamily="18" charset="-34"/>
              </a:rPr>
              <a:t>clinical examination</a:t>
            </a:r>
            <a:endParaRPr lang="en-US" sz="3600" b="1" i="1" dirty="0" smtClean="0">
              <a:solidFill>
                <a:schemeClr val="accent2">
                  <a:lumMod val="20000"/>
                  <a:lumOff val="80000"/>
                </a:schemeClr>
              </a:solidFill>
              <a:latin typeface="Angsana New" pitchFamily="18" charset="-34"/>
              <a:cs typeface="Angsana New" pitchFamily="18" charset="-34"/>
            </a:endParaRPr>
          </a:p>
          <a:p>
            <a:pPr algn="just">
              <a:buNone/>
            </a:pPr>
            <a:r>
              <a:rPr lang="en-US" sz="3600" i="1" dirty="0" smtClean="0">
                <a:solidFill>
                  <a:schemeClr val="tx1"/>
                </a:solidFill>
                <a:latin typeface="Angsana New" pitchFamily="18" charset="-34"/>
                <a:cs typeface="Angsana New" pitchFamily="18" charset="-34"/>
              </a:rPr>
              <a:t>    areas of swelling </a:t>
            </a:r>
          </a:p>
          <a:p>
            <a:pPr algn="just">
              <a:buNone/>
            </a:pPr>
            <a:r>
              <a:rPr lang="en-US" sz="3600" i="1" dirty="0" smtClean="0">
                <a:solidFill>
                  <a:schemeClr val="tx1"/>
                </a:solidFill>
                <a:latin typeface="Angsana New" pitchFamily="18" charset="-34"/>
                <a:cs typeface="Angsana New" pitchFamily="18" charset="-34"/>
              </a:rPr>
              <a:t>    discoloration</a:t>
            </a:r>
          </a:p>
          <a:p>
            <a:pPr algn="just">
              <a:buNone/>
            </a:pPr>
            <a:r>
              <a:rPr lang="en-US" sz="3600" i="1" dirty="0" smtClean="0">
                <a:solidFill>
                  <a:schemeClr val="tx1"/>
                </a:solidFill>
                <a:latin typeface="Angsana New" pitchFamily="18" charset="-34"/>
                <a:cs typeface="Angsana New" pitchFamily="18" charset="-34"/>
              </a:rPr>
              <a:t>    ulcerations </a:t>
            </a:r>
          </a:p>
          <a:p>
            <a:pPr algn="just">
              <a:buNone/>
            </a:pPr>
            <a:r>
              <a:rPr lang="en-US" sz="3600" i="1" dirty="0" smtClean="0">
                <a:solidFill>
                  <a:schemeClr val="tx1"/>
                </a:solidFill>
                <a:latin typeface="Angsana New" pitchFamily="18" charset="-34"/>
                <a:cs typeface="Angsana New" pitchFamily="18" charset="-34"/>
              </a:rPr>
              <a:t>    exudation </a:t>
            </a:r>
          </a:p>
          <a:p>
            <a:pPr algn="just">
              <a:buNone/>
            </a:pPr>
            <a:r>
              <a:rPr lang="en-US" sz="3600" i="1" dirty="0" smtClean="0">
                <a:solidFill>
                  <a:schemeClr val="tx1"/>
                </a:solidFill>
                <a:latin typeface="Angsana New" pitchFamily="18" charset="-34"/>
                <a:cs typeface="Angsana New" pitchFamily="18" charset="-34"/>
              </a:rPr>
              <a:t>    defective and or lost restorations </a:t>
            </a:r>
          </a:p>
          <a:p>
            <a:pPr algn="just">
              <a:buNone/>
            </a:pPr>
            <a:r>
              <a:rPr lang="en-US" sz="3600" i="1" dirty="0" smtClean="0">
                <a:solidFill>
                  <a:schemeClr val="tx1"/>
                </a:solidFill>
                <a:latin typeface="Angsana New" pitchFamily="18" charset="-34"/>
                <a:cs typeface="Angsana New" pitchFamily="18" charset="-34"/>
              </a:rPr>
              <a:t>    cracked or fractured teeth </a:t>
            </a:r>
          </a:p>
          <a:p>
            <a:pPr algn="just">
              <a:buNone/>
            </a:pPr>
            <a:r>
              <a:rPr lang="en-US" sz="3600" i="1" dirty="0" smtClean="0">
                <a:solidFill>
                  <a:schemeClr val="tx1"/>
                </a:solidFill>
                <a:latin typeface="Angsana New" pitchFamily="18" charset="-34"/>
                <a:cs typeface="Angsana New" pitchFamily="18" charset="-34"/>
              </a:rPr>
              <a:t>    apparent changes in occlusal relationships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0"/>
            <a:ext cx="7253318" cy="6858000"/>
          </a:xfrm>
        </p:spPr>
        <p:txBody>
          <a:bodyPr/>
          <a:lstStyle/>
          <a:p>
            <a:r>
              <a:rPr lang="en-US" sz="4000" dirty="0" smtClean="0">
                <a:solidFill>
                  <a:srgbClr val="FFFF00"/>
                </a:solidFill>
                <a:latin typeface="Angsana New" pitchFamily="18" charset="-34"/>
                <a:cs typeface="Angsana New" pitchFamily="18" charset="-34"/>
              </a:rPr>
              <a:t>Clinical testing should include percussion, apical palpation, bite test, thermal stimulation and periodontal probing. </a:t>
            </a:r>
          </a:p>
          <a:p>
            <a:endParaRPr lang="en-US" sz="4000" dirty="0" smtClean="0">
              <a:solidFill>
                <a:srgbClr val="FFFF00"/>
              </a:solidFill>
              <a:latin typeface="Angsana New" pitchFamily="18" charset="-34"/>
              <a:cs typeface="Angsana New" pitchFamily="18" charset="-34"/>
            </a:endParaRPr>
          </a:p>
          <a:p>
            <a:r>
              <a:rPr lang="en-US" sz="4000" dirty="0" smtClean="0">
                <a:solidFill>
                  <a:srgbClr val="FFFF00"/>
                </a:solidFill>
                <a:latin typeface="Angsana New" pitchFamily="18" charset="-34"/>
                <a:cs typeface="Angsana New" pitchFamily="18" charset="-34"/>
              </a:rPr>
              <a:t> Properly angulated radiographs</a:t>
            </a:r>
          </a:p>
          <a:p>
            <a:endParaRPr lang="en-US" sz="4000" dirty="0" smtClean="0">
              <a:solidFill>
                <a:srgbClr val="FFFF00"/>
              </a:solidFill>
              <a:latin typeface="Angsana New" pitchFamily="18" charset="-34"/>
              <a:cs typeface="Angsana New" pitchFamily="18" charset="-34"/>
            </a:endParaRPr>
          </a:p>
          <a:p>
            <a:r>
              <a:rPr lang="en-US" sz="4000" dirty="0" smtClean="0">
                <a:solidFill>
                  <a:srgbClr val="FFFF00"/>
                </a:solidFill>
                <a:latin typeface="Angsana New" pitchFamily="18" charset="-34"/>
                <a:cs typeface="Angsana New" pitchFamily="18" charset="-34"/>
              </a:rPr>
              <a:t>This combined clinical and radiographic test may reveal that the symptoms are non odontogenic, are related to another tooth, or in fact, related to the recently treated tooth. </a:t>
            </a:r>
          </a:p>
          <a:p>
            <a:endParaRPr lang="en-US" dirty="0" smtClean="0">
              <a:latin typeface="Angsana New" pitchFamily="18" charset="-34"/>
              <a:cs typeface="Angsana New" pitchFamily="18" charset="-34"/>
            </a:endParaRP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772400" cy="1143000"/>
          </a:xfrm>
        </p:spPr>
        <p:txBody>
          <a:bodyPr/>
          <a:lstStyle/>
          <a:p>
            <a:r>
              <a:rPr lang="en-US" sz="2400" b="1" dirty="0" smtClean="0">
                <a:solidFill>
                  <a:schemeClr val="tx1"/>
                </a:solidFill>
                <a:latin typeface="+mn-lt"/>
              </a:rPr>
              <a:t>Preventive measures to infectious flare-ups    </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1676400" y="914400"/>
          <a:ext cx="7253318"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786842" cy="928710"/>
          </a:xfrm>
        </p:spPr>
        <p:txBody>
          <a:bodyPr/>
          <a:lstStyle/>
          <a:p>
            <a:r>
              <a:rPr lang="en-US" sz="2400" dirty="0" smtClean="0"/>
              <a:t>Selection of instrumentation techniques that extrude less amounts of debris apically</a:t>
            </a:r>
            <a:endParaRPr lang="en-US" sz="2400" dirty="0"/>
          </a:p>
        </p:txBody>
      </p:sp>
      <p:sp>
        <p:nvSpPr>
          <p:cNvPr id="3" name="Content Placeholder 2"/>
          <p:cNvSpPr>
            <a:spLocks noGrp="1"/>
          </p:cNvSpPr>
          <p:nvPr>
            <p:ph idx="1"/>
          </p:nvPr>
        </p:nvSpPr>
        <p:spPr>
          <a:xfrm>
            <a:off x="1828800" y="1143000"/>
            <a:ext cx="6629400" cy="5486400"/>
          </a:xfrm>
        </p:spPr>
        <p:txBody>
          <a:bodyPr/>
          <a:lstStyle/>
          <a:p>
            <a:r>
              <a:rPr lang="en-US" sz="3600" dirty="0" smtClean="0">
                <a:solidFill>
                  <a:srgbClr val="FFFF00"/>
                </a:solidFill>
                <a:latin typeface="Angsana New" pitchFamily="18" charset="-34"/>
                <a:cs typeface="Angsana New" pitchFamily="18" charset="-34"/>
              </a:rPr>
              <a:t>Linear  filing motion creates more debris than rotational action</a:t>
            </a:r>
          </a:p>
          <a:p>
            <a:r>
              <a:rPr lang="en-US" sz="3600" dirty="0" smtClean="0">
                <a:solidFill>
                  <a:srgbClr val="FFFF00"/>
                </a:solidFill>
                <a:latin typeface="Angsana New" pitchFamily="18" charset="-34"/>
                <a:cs typeface="Angsana New" pitchFamily="18" charset="-34"/>
              </a:rPr>
              <a:t>Crown-down technique –extrude lesser amount of debris </a:t>
            </a:r>
          </a:p>
          <a:p>
            <a:r>
              <a:rPr lang="en-US" sz="3600" dirty="0" smtClean="0">
                <a:solidFill>
                  <a:srgbClr val="FFFF00"/>
                </a:solidFill>
                <a:latin typeface="Angsana New" pitchFamily="18" charset="-34"/>
                <a:cs typeface="Angsana New" pitchFamily="18" charset="-34"/>
              </a:rPr>
              <a:t>Copious irrigation enhances removal of excised dentine, microbial cells and pulpal debris .</a:t>
            </a:r>
          </a:p>
          <a:p>
            <a:r>
              <a:rPr lang="en-US" sz="3600" dirty="0" smtClean="0">
                <a:solidFill>
                  <a:srgbClr val="FFFF00"/>
                </a:solidFill>
                <a:latin typeface="Angsana New" pitchFamily="18" charset="-34"/>
                <a:cs typeface="Angsana New" pitchFamily="18" charset="-34"/>
              </a:rPr>
              <a:t>Crown –down technique  with copious irrigation is said to be ideal  to prevent flare up </a:t>
            </a:r>
            <a:endParaRPr lang="en-US" sz="3600" dirty="0">
              <a:solidFill>
                <a:srgbClr val="FFFF00"/>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772400" cy="1143000"/>
          </a:xfrm>
        </p:spPr>
        <p:txBody>
          <a:bodyPr/>
          <a:lstStyle/>
          <a:p>
            <a:r>
              <a:rPr lang="en-US" sz="4000" dirty="0" smtClean="0">
                <a:latin typeface="Angsana New" pitchFamily="18" charset="-34"/>
                <a:cs typeface="Angsana New" pitchFamily="18" charset="-34"/>
              </a:rPr>
              <a:t>Completion of the chemo-mechanical procedures in a single visit</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71604" y="1600200"/>
            <a:ext cx="7429552" cy="4876800"/>
          </a:xfrm>
        </p:spPr>
        <p:txBody>
          <a:bodyPr/>
          <a:lstStyle/>
          <a:p>
            <a:r>
              <a:rPr lang="en-US" dirty="0" smtClean="0">
                <a:solidFill>
                  <a:srgbClr val="FFFF00"/>
                </a:solidFill>
                <a:latin typeface="Angsana New" pitchFamily="18" charset="-34"/>
                <a:cs typeface="Angsana New" pitchFamily="18" charset="-34"/>
              </a:rPr>
              <a:t>Ideally, chemo-mechanical procedures should be completed in a single appointment.</a:t>
            </a:r>
          </a:p>
          <a:p>
            <a:pPr>
              <a:buNone/>
            </a:pPr>
            <a:endParaRPr lang="en-US" dirty="0" smtClean="0">
              <a:solidFill>
                <a:srgbClr val="FFFF00"/>
              </a:solidFill>
              <a:latin typeface="Angsana New" pitchFamily="18" charset="-34"/>
              <a:cs typeface="Angsana New" pitchFamily="18" charset="-34"/>
            </a:endParaRPr>
          </a:p>
          <a:p>
            <a:r>
              <a:rPr lang="en-US" dirty="0" smtClean="0">
                <a:solidFill>
                  <a:srgbClr val="FFFF00"/>
                </a:solidFill>
                <a:latin typeface="Angsana New" pitchFamily="18" charset="-34"/>
                <a:cs typeface="Angsana New" pitchFamily="18" charset="-34"/>
              </a:rPr>
              <a:t> Maximum removal of irritants from the root canal system may reduce the risks of inter-appointment discomfort caused by surviving microbial species that either overgrow as a result of elimination of inhibitory species or become more virulent as a result of changes in the environmental conditions.</a:t>
            </a:r>
          </a:p>
          <a:p>
            <a:pPr>
              <a:buNone/>
            </a:pPr>
            <a:endParaRPr lang="en-US" dirty="0" smtClean="0">
              <a:solidFill>
                <a:srgbClr val="FFFF00"/>
              </a:solidFill>
              <a:latin typeface="Angsana New" pitchFamily="18" charset="-34"/>
              <a:cs typeface="Angsana New" pitchFamily="18" charset="-34"/>
            </a:endParaRPr>
          </a:p>
          <a:p>
            <a:endParaRPr lang="en-US" dirty="0">
              <a:solidFill>
                <a:srgbClr val="FFFF00"/>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772400" cy="1143000"/>
          </a:xfrm>
        </p:spPr>
        <p:txBody>
          <a:bodyPr/>
          <a:lstStyle/>
          <a:p>
            <a:r>
              <a:rPr lang="en-US" sz="3200" b="1" dirty="0" smtClean="0">
                <a:latin typeface="Angsana New" pitchFamily="18" charset="-34"/>
                <a:cs typeface="Angsana New" pitchFamily="18" charset="-34"/>
              </a:rPr>
              <a:t>Use of an antimicrobial intracanal medicament between appointments in the treatment of infected cases</a:t>
            </a:r>
            <a:r>
              <a:rPr lang="en-US" sz="3200" dirty="0" smtClean="0">
                <a:latin typeface="Angsana New" pitchFamily="18" charset="-34"/>
                <a:cs typeface="Angsana New" pitchFamily="18" charset="-34"/>
              </a:rPr>
              <a:t/>
            </a:r>
            <a:br>
              <a:rPr lang="en-US" sz="3200" dirty="0" smtClean="0">
                <a:latin typeface="Angsana New" pitchFamily="18" charset="-34"/>
                <a:cs typeface="Angsana New" pitchFamily="18" charset="-34"/>
              </a:rPr>
            </a:br>
            <a:endParaRPr lang="en-US" sz="3200" dirty="0">
              <a:latin typeface="Angsana New" pitchFamily="18" charset="-34"/>
              <a:cs typeface="Angsana New" pitchFamily="18" charset="-34"/>
            </a:endParaRPr>
          </a:p>
        </p:txBody>
      </p:sp>
      <p:sp>
        <p:nvSpPr>
          <p:cNvPr id="3" name="Content Placeholder 2"/>
          <p:cNvSpPr>
            <a:spLocks noGrp="1"/>
          </p:cNvSpPr>
          <p:nvPr>
            <p:ph idx="1"/>
          </p:nvPr>
        </p:nvSpPr>
        <p:spPr>
          <a:xfrm>
            <a:off x="357158" y="1371600"/>
            <a:ext cx="8501122" cy="5200672"/>
          </a:xfrm>
        </p:spPr>
        <p:txBody>
          <a:bodyPr/>
          <a:lstStyle/>
          <a:p>
            <a:r>
              <a:rPr lang="en-US" sz="3600" dirty="0" smtClean="0">
                <a:solidFill>
                  <a:srgbClr val="FFFF00"/>
                </a:solidFill>
                <a:latin typeface="Angsana New" pitchFamily="18" charset="-34"/>
                <a:cs typeface="Angsana New" pitchFamily="18" charset="-34"/>
              </a:rPr>
              <a:t>Low incidence of Flare up – when calcium hydroxide /camphorated </a:t>
            </a:r>
            <a:r>
              <a:rPr lang="en-US" sz="3600" dirty="0" err="1" smtClean="0">
                <a:solidFill>
                  <a:srgbClr val="FFFF00"/>
                </a:solidFill>
                <a:latin typeface="Angsana New" pitchFamily="18" charset="-34"/>
                <a:cs typeface="Angsana New" pitchFamily="18" charset="-34"/>
              </a:rPr>
              <a:t>para</a:t>
            </a:r>
            <a:r>
              <a:rPr lang="en-US" sz="3600" dirty="0" smtClean="0">
                <a:solidFill>
                  <a:srgbClr val="FFFF00"/>
                </a:solidFill>
                <a:latin typeface="Angsana New" pitchFamily="18" charset="-34"/>
                <a:cs typeface="Angsana New" pitchFamily="18" charset="-34"/>
              </a:rPr>
              <a:t> mono </a:t>
            </a:r>
            <a:r>
              <a:rPr lang="en-US" sz="3600" dirty="0" err="1" smtClean="0">
                <a:solidFill>
                  <a:srgbClr val="FFFF00"/>
                </a:solidFill>
                <a:latin typeface="Angsana New" pitchFamily="18" charset="-34"/>
                <a:cs typeface="Angsana New" pitchFamily="18" charset="-34"/>
              </a:rPr>
              <a:t>chlorophenol</a:t>
            </a:r>
            <a:r>
              <a:rPr lang="en-US" sz="3600" dirty="0" smtClean="0">
                <a:solidFill>
                  <a:srgbClr val="FFFF00"/>
                </a:solidFill>
                <a:latin typeface="Angsana New" pitchFamily="18" charset="-34"/>
                <a:cs typeface="Angsana New" pitchFamily="18" charset="-34"/>
              </a:rPr>
              <a:t>/glycerin paste</a:t>
            </a:r>
          </a:p>
          <a:p>
            <a:endParaRPr lang="en-US" sz="3600" dirty="0" smtClean="0">
              <a:solidFill>
                <a:srgbClr val="FFFF00"/>
              </a:solidFill>
              <a:latin typeface="Angsana New" pitchFamily="18" charset="-34"/>
              <a:cs typeface="Angsana New" pitchFamily="18" charset="-34"/>
            </a:endParaRPr>
          </a:p>
          <a:p>
            <a:r>
              <a:rPr lang="en-US" sz="3600" dirty="0" smtClean="0">
                <a:solidFill>
                  <a:srgbClr val="FFFF00"/>
                </a:solidFill>
                <a:latin typeface="Angsana New" pitchFamily="18" charset="-34"/>
                <a:cs typeface="Angsana New" pitchFamily="18" charset="-34"/>
              </a:rPr>
              <a:t>Intracanal medicaments –prevents recontamination of root canal </a:t>
            </a:r>
          </a:p>
          <a:p>
            <a:endParaRPr lang="en-US" sz="3600" dirty="0" smtClean="0">
              <a:solidFill>
                <a:srgbClr val="FFFF00"/>
              </a:solidFill>
              <a:latin typeface="Angsana New" pitchFamily="18" charset="-34"/>
              <a:cs typeface="Angsana New" pitchFamily="18" charset="-34"/>
            </a:endParaRPr>
          </a:p>
          <a:p>
            <a:r>
              <a:rPr lang="en-US" sz="3600" dirty="0" smtClean="0">
                <a:solidFill>
                  <a:srgbClr val="FFFF00"/>
                </a:solidFill>
                <a:latin typeface="Angsana New" pitchFamily="18" charset="-34"/>
                <a:cs typeface="Angsana New" pitchFamily="18" charset="-34"/>
              </a:rPr>
              <a:t>Intracanal medicaments –is not effective when flare up caused by extruded microorganism during the </a:t>
            </a:r>
            <a:r>
              <a:rPr lang="en-US" sz="3600" dirty="0" err="1" smtClean="0">
                <a:solidFill>
                  <a:srgbClr val="FFFF00"/>
                </a:solidFill>
                <a:latin typeface="Angsana New" pitchFamily="18" charset="-34"/>
                <a:cs typeface="Angsana New" pitchFamily="18" charset="-34"/>
              </a:rPr>
              <a:t>chemico</a:t>
            </a:r>
            <a:r>
              <a:rPr lang="en-US" sz="3600" dirty="0" smtClean="0">
                <a:solidFill>
                  <a:srgbClr val="FFFF00"/>
                </a:solidFill>
                <a:latin typeface="Angsana New" pitchFamily="18" charset="-34"/>
                <a:cs typeface="Angsana New" pitchFamily="18" charset="-34"/>
              </a:rPr>
              <a:t>-mechanical procedures</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gsana New" pitchFamily="18" charset="-34"/>
                <a:cs typeface="Angsana New" pitchFamily="18" charset="-34"/>
              </a:rPr>
              <a:t>Do not leave teeth open for drainage</a:t>
            </a:r>
            <a:r>
              <a:rPr lang="en-US" dirty="0" smtClean="0"/>
              <a:t/>
            </a:r>
            <a:br>
              <a:rPr lang="en-US" dirty="0" smtClean="0"/>
            </a:br>
            <a:endParaRPr lang="en-US" dirty="0"/>
          </a:p>
        </p:txBody>
      </p:sp>
      <p:sp>
        <p:nvSpPr>
          <p:cNvPr id="3" name="Content Placeholder 2"/>
          <p:cNvSpPr>
            <a:spLocks noGrp="1"/>
          </p:cNvSpPr>
          <p:nvPr>
            <p:ph idx="1"/>
          </p:nvPr>
        </p:nvSpPr>
        <p:spPr>
          <a:xfrm>
            <a:off x="428596" y="1309710"/>
            <a:ext cx="8258204" cy="5334000"/>
          </a:xfrm>
        </p:spPr>
        <p:txBody>
          <a:bodyPr/>
          <a:lstStyle/>
          <a:p>
            <a:r>
              <a:rPr lang="en-US" sz="3600" dirty="0" smtClean="0">
                <a:solidFill>
                  <a:srgbClr val="FFFF00"/>
                </a:solidFill>
                <a:latin typeface="Angsana New" pitchFamily="18" charset="-34"/>
                <a:cs typeface="Angsana New" pitchFamily="18" charset="-34"/>
              </a:rPr>
              <a:t>Alfred Walker argued against the practice of leaving teeth open for drainage: 'This method is as unscientific as it is antiquated .</a:t>
            </a:r>
          </a:p>
          <a:p>
            <a:endParaRPr lang="en-US" sz="3600" dirty="0" smtClean="0">
              <a:solidFill>
                <a:srgbClr val="FFFF00"/>
              </a:solidFill>
              <a:latin typeface="Angsana New" pitchFamily="18" charset="-34"/>
              <a:cs typeface="Angsana New" pitchFamily="18" charset="-34"/>
            </a:endParaRPr>
          </a:p>
          <a:p>
            <a:r>
              <a:rPr lang="en-US" sz="3600" dirty="0" smtClean="0">
                <a:solidFill>
                  <a:srgbClr val="FFFF00"/>
                </a:solidFill>
                <a:latin typeface="Angsana New" pitchFamily="18" charset="-34"/>
                <a:cs typeface="Angsana New" pitchFamily="18" charset="-34"/>
              </a:rPr>
              <a:t> The practice of leaving the pulp canals of teeth open and unsealed for the purpose of drainage is contrary to the accepted surgical practice, is unnecessary and is, in consequence, a bad practice</a:t>
            </a:r>
            <a:r>
              <a:rPr lang="en-US" dirty="0" smtClean="0"/>
              <a: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ctr"/>
            <a:r>
              <a:rPr lang="en-IN" dirty="0" smtClean="0"/>
              <a:t>Exposure of the root canal to salivary products increases bacterial growth, introduces new microorganisms, activates the alternate complement pathway, and may enhance</a:t>
            </a:r>
          </a:p>
          <a:p>
            <a:pPr algn="ctr">
              <a:buNone/>
            </a:pPr>
            <a:r>
              <a:rPr lang="en-IN" dirty="0" smtClean="0"/>
              <a:t> bradykinin production, all leading to the exacerbation of pain</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0" y="381000"/>
          <a:ext cx="76200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6477000" cy="1143000"/>
          </a:xfrm>
        </p:spPr>
        <p:txBody>
          <a:bodyPr/>
          <a:lstStyle/>
          <a:p>
            <a:r>
              <a:rPr lang="en-US" sz="2400" b="1" dirty="0" smtClean="0"/>
              <a:t>To expend all efforts in maintaining the aseptic chain during intracanal procedures</a:t>
            </a:r>
            <a:r>
              <a:rPr lang="en-US" dirty="0" smtClean="0"/>
              <a:t/>
            </a:r>
            <a:br>
              <a:rPr lang="en-US" dirty="0" smtClean="0"/>
            </a:br>
            <a:endParaRPr lang="en-US" dirty="0"/>
          </a:p>
        </p:txBody>
      </p:sp>
      <p:sp>
        <p:nvSpPr>
          <p:cNvPr id="3" name="Content Placeholder 2"/>
          <p:cNvSpPr>
            <a:spLocks noGrp="1"/>
          </p:cNvSpPr>
          <p:nvPr>
            <p:ph idx="1"/>
          </p:nvPr>
        </p:nvSpPr>
        <p:spPr>
          <a:xfrm>
            <a:off x="1600200" y="1752600"/>
            <a:ext cx="7543800" cy="4114800"/>
          </a:xfrm>
          <a:ln>
            <a:solidFill>
              <a:schemeClr val="accent1"/>
            </a:solidFill>
          </a:ln>
          <a:effectLst>
            <a:glow rad="127000">
              <a:srgbClr val="FFFF00"/>
            </a:glow>
          </a:effectLst>
        </p:spPr>
        <p:txBody>
          <a:bodyPr/>
          <a:lstStyle/>
          <a:p>
            <a:r>
              <a:rPr lang="en-US" sz="3600" dirty="0" smtClean="0">
                <a:solidFill>
                  <a:srgbClr val="FFFF00"/>
                </a:solidFill>
                <a:latin typeface="Angsana New" pitchFamily="18" charset="-34"/>
                <a:cs typeface="Angsana New" pitchFamily="18" charset="-34"/>
              </a:rPr>
              <a:t>clinicians should be aware of the need to perform endodontic treatment under strictly aseptic conditions as some cases of </a:t>
            </a:r>
            <a:r>
              <a:rPr lang="en-US" sz="3600" dirty="0" smtClean="0">
                <a:solidFill>
                  <a:srgbClr val="99FF99"/>
                </a:solidFill>
                <a:effectLst/>
                <a:latin typeface="Angsana New" pitchFamily="18" charset="-34"/>
                <a:cs typeface="Angsana New" pitchFamily="18" charset="-34"/>
              </a:rPr>
              <a:t>secondary infections may even be more difficult to treat than primary infections </a:t>
            </a:r>
            <a:r>
              <a:rPr lang="en-US" sz="3600" dirty="0" smtClean="0">
                <a:solidFill>
                  <a:srgbClr val="FFFF00"/>
                </a:solidFill>
                <a:latin typeface="Angsana New" pitchFamily="18" charset="-34"/>
                <a:cs typeface="Angsana New" pitchFamily="18" charset="-34"/>
              </a:rPr>
              <a:t>and may cause flare-ups and failure of the root canal treatment (</a:t>
            </a:r>
            <a:r>
              <a:rPr lang="en-US" sz="3600" dirty="0" err="1" smtClean="0">
                <a:solidFill>
                  <a:srgbClr val="FFFF00"/>
                </a:solidFill>
                <a:latin typeface="Angsana New" pitchFamily="18" charset="-34"/>
                <a:cs typeface="Angsana New" pitchFamily="18" charset="-34"/>
              </a:rPr>
              <a:t>Siqueira</a:t>
            </a:r>
            <a:r>
              <a:rPr lang="en-US" sz="3600" dirty="0" smtClean="0">
                <a:solidFill>
                  <a:srgbClr val="FFFF00"/>
                </a:solidFill>
                <a:latin typeface="Angsana New" pitchFamily="18" charset="-34"/>
                <a:cs typeface="Angsana New" pitchFamily="18" charset="-34"/>
              </a:rPr>
              <a:t> 2002)</a:t>
            </a:r>
          </a:p>
          <a:p>
            <a:pPr>
              <a:buNone/>
            </a:pPr>
            <a:endParaRPr lang="en-US" dirty="0" smtClean="0">
              <a:solidFill>
                <a:srgbClr val="FFFF00"/>
              </a:solidFill>
              <a:latin typeface="Angsana New" pitchFamily="18" charset="-34"/>
              <a:cs typeface="Angsana New" pitchFamily="18" charset="-34"/>
            </a:endParaRPr>
          </a:p>
          <a:p>
            <a:endParaRPr lang="en-US" dirty="0">
              <a:solidFill>
                <a:srgbClr val="FFFF00"/>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62000" cy="7010400"/>
          </a:xfrm>
        </p:spPr>
        <p:txBody>
          <a:bodyPr/>
          <a:lstStyle/>
          <a:p>
            <a:r>
              <a:rPr lang="en-US" dirty="0" smtClean="0"/>
              <a:t>I</a:t>
            </a:r>
            <a:br>
              <a:rPr lang="en-US" dirty="0" smtClean="0"/>
            </a:br>
            <a:r>
              <a:rPr lang="en-US" dirty="0" smtClean="0"/>
              <a:t>N</a:t>
            </a:r>
            <a:br>
              <a:rPr lang="en-US" dirty="0" smtClean="0"/>
            </a:br>
            <a:r>
              <a:rPr lang="en-US" dirty="0" smtClean="0"/>
              <a:t>C</a:t>
            </a:r>
            <a:br>
              <a:rPr lang="en-US" dirty="0" smtClean="0"/>
            </a:br>
            <a:r>
              <a:rPr lang="en-US" dirty="0" smtClean="0"/>
              <a:t>I</a:t>
            </a:r>
            <a:br>
              <a:rPr lang="en-US" dirty="0" smtClean="0"/>
            </a:br>
            <a:r>
              <a:rPr lang="en-US" dirty="0" smtClean="0"/>
              <a:t>D</a:t>
            </a:r>
            <a:br>
              <a:rPr lang="en-US" dirty="0" smtClean="0"/>
            </a:br>
            <a:r>
              <a:rPr lang="en-US" dirty="0" smtClean="0"/>
              <a:t>E</a:t>
            </a:r>
            <a:br>
              <a:rPr lang="en-US" dirty="0" smtClean="0"/>
            </a:br>
            <a:r>
              <a:rPr lang="en-US" dirty="0" smtClean="0"/>
              <a:t>N</a:t>
            </a:r>
            <a:br>
              <a:rPr lang="en-US" dirty="0" smtClean="0"/>
            </a:br>
            <a:r>
              <a:rPr lang="en-US" dirty="0" smtClean="0"/>
              <a:t>C</a:t>
            </a:r>
            <a:br>
              <a:rPr lang="en-US" dirty="0" smtClean="0"/>
            </a:br>
            <a:r>
              <a:rPr lang="en-US" dirty="0" smtClean="0"/>
              <a:t>E </a:t>
            </a:r>
            <a:endParaRPr lang="en-US" dirty="0"/>
          </a:p>
        </p:txBody>
      </p:sp>
      <p:sp>
        <p:nvSpPr>
          <p:cNvPr id="3" name="Content Placeholder 2"/>
          <p:cNvSpPr>
            <a:spLocks noGrp="1"/>
          </p:cNvSpPr>
          <p:nvPr>
            <p:ph idx="1"/>
          </p:nvPr>
        </p:nvSpPr>
        <p:spPr>
          <a:xfrm>
            <a:off x="1752600" y="642918"/>
            <a:ext cx="6705600" cy="5453082"/>
          </a:xfrm>
        </p:spPr>
        <p:txBody>
          <a:bodyPr/>
          <a:lstStyle/>
          <a:p>
            <a:r>
              <a:rPr lang="en-US" dirty="0" smtClean="0">
                <a:solidFill>
                  <a:srgbClr val="FFFF00"/>
                </a:solidFill>
                <a:latin typeface="Baskerville Old Face" pitchFamily="18" charset="0"/>
              </a:rPr>
              <a:t>Very low</a:t>
            </a:r>
          </a:p>
          <a:p>
            <a:r>
              <a:rPr lang="en-US" dirty="0" smtClean="0">
                <a:solidFill>
                  <a:srgbClr val="FFFF00"/>
                </a:solidFill>
                <a:latin typeface="Baskerville Old Face" pitchFamily="18" charset="0"/>
              </a:rPr>
              <a:t>2 to 20% cases</a:t>
            </a:r>
          </a:p>
          <a:p>
            <a:r>
              <a:rPr lang="en-US" dirty="0" smtClean="0">
                <a:solidFill>
                  <a:srgbClr val="FFFF00"/>
                </a:solidFill>
                <a:latin typeface="Baskerville Old Face" pitchFamily="18" charset="0"/>
              </a:rPr>
              <a:t>Related - preoperative pathosis and signs and symptoms </a:t>
            </a:r>
          </a:p>
          <a:p>
            <a:r>
              <a:rPr lang="en-US" dirty="0" smtClean="0">
                <a:solidFill>
                  <a:srgbClr val="FFFF00"/>
                </a:solidFill>
                <a:latin typeface="Baskerville Old Face" pitchFamily="18" charset="0"/>
              </a:rPr>
              <a:t>Lowest in vital pulp without periapical pathosis </a:t>
            </a:r>
          </a:p>
          <a:p>
            <a:r>
              <a:rPr lang="en-US" dirty="0" smtClean="0">
                <a:solidFill>
                  <a:srgbClr val="FFFF00"/>
                </a:solidFill>
                <a:latin typeface="Baskerville Old Face" pitchFamily="18" charset="0"/>
              </a:rPr>
              <a:t>Highest in pulp necrosis -20%</a:t>
            </a:r>
          </a:p>
          <a:p>
            <a:endParaRPr lang="en-US" dirty="0" smtClean="0">
              <a:solidFill>
                <a:srgbClr val="FFFF00"/>
              </a:solidFill>
              <a:latin typeface="Baskerville Old Face" pitchFamily="18" charset="0"/>
            </a:endParaRP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62200" y="1828800"/>
            <a:ext cx="5715000" cy="2819400"/>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2204111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Definitive treatment</a:t>
            </a:r>
            <a:endParaRPr lang="en-US" dirty="0"/>
          </a:p>
        </p:txBody>
      </p:sp>
      <p:sp>
        <p:nvSpPr>
          <p:cNvPr id="3" name="Content Placeholder 2"/>
          <p:cNvSpPr>
            <a:spLocks noGrp="1"/>
          </p:cNvSpPr>
          <p:nvPr>
            <p:ph idx="1"/>
          </p:nvPr>
        </p:nvSpPr>
        <p:spPr>
          <a:xfrm>
            <a:off x="500034" y="1981200"/>
            <a:ext cx="7958166" cy="4591072"/>
          </a:xfrm>
        </p:spPr>
        <p:txBody>
          <a:bodyPr/>
          <a:lstStyle/>
          <a:p>
            <a:pPr>
              <a:buNone/>
            </a:pPr>
            <a:endParaRPr lang="en-US" dirty="0" smtClean="0">
              <a:solidFill>
                <a:srgbClr val="FFFF00"/>
              </a:solidFill>
              <a:latin typeface="Angsana New" pitchFamily="18" charset="-34"/>
              <a:cs typeface="Angsana New" pitchFamily="18" charset="-34"/>
            </a:endParaRPr>
          </a:p>
          <a:p>
            <a:pPr marL="514350" indent="-514350">
              <a:buFont typeface="+mj-lt"/>
              <a:buAutoNum type="arabicPeriod"/>
            </a:pPr>
            <a:r>
              <a:rPr lang="en-US" dirty="0" smtClean="0">
                <a:solidFill>
                  <a:srgbClr val="FFFF00"/>
                </a:solidFill>
                <a:latin typeface="Angsana New" pitchFamily="18" charset="-34"/>
                <a:cs typeface="Angsana New" pitchFamily="18" charset="-34"/>
              </a:rPr>
              <a:t>Anesthetized </a:t>
            </a:r>
          </a:p>
          <a:p>
            <a:pPr marL="514350" indent="-514350">
              <a:buFont typeface="+mj-lt"/>
              <a:buAutoNum type="arabicPeriod"/>
            </a:pPr>
            <a:r>
              <a:rPr lang="en-US" dirty="0" smtClean="0">
                <a:solidFill>
                  <a:srgbClr val="FFFF00"/>
                </a:solidFill>
                <a:latin typeface="Angsana New" pitchFamily="18" charset="-34"/>
                <a:cs typeface="Angsana New" pitchFamily="18" charset="-34"/>
              </a:rPr>
              <a:t>To look for additional anatomy –and missed canals </a:t>
            </a:r>
          </a:p>
          <a:p>
            <a:pPr marL="514350" indent="-514350">
              <a:buFont typeface="+mj-lt"/>
              <a:buAutoNum type="arabicPeriod"/>
            </a:pPr>
            <a:r>
              <a:rPr lang="en-US" dirty="0" smtClean="0">
                <a:solidFill>
                  <a:srgbClr val="FFFF00"/>
                </a:solidFill>
                <a:latin typeface="Angsana New" pitchFamily="18" charset="-34"/>
                <a:cs typeface="Angsana New" pitchFamily="18" charset="-34"/>
              </a:rPr>
              <a:t>Enhanced magnification and illumination </a:t>
            </a:r>
          </a:p>
          <a:p>
            <a:pPr marL="514350" indent="-514350">
              <a:buFont typeface="+mj-lt"/>
              <a:buAutoNum type="arabicPeriod"/>
            </a:pPr>
            <a:r>
              <a:rPr lang="en-US" dirty="0" smtClean="0">
                <a:solidFill>
                  <a:srgbClr val="FFFF00"/>
                </a:solidFill>
                <a:latin typeface="Angsana New" pitchFamily="18" charset="-34"/>
                <a:cs typeface="Angsana New" pitchFamily="18" charset="-34"/>
              </a:rPr>
              <a:t>Working length reconfirmed patency obtained </a:t>
            </a:r>
          </a:p>
          <a:p>
            <a:pPr marL="514350" indent="-514350">
              <a:buFont typeface="+mj-lt"/>
              <a:buAutoNum type="arabicPeriod"/>
            </a:pPr>
            <a:r>
              <a:rPr lang="en-US" dirty="0" err="1" smtClean="0">
                <a:solidFill>
                  <a:srgbClr val="FFFF00"/>
                </a:solidFill>
                <a:latin typeface="Angsana New" pitchFamily="18" charset="-34"/>
                <a:cs typeface="Angsana New" pitchFamily="18" charset="-34"/>
              </a:rPr>
              <a:t>Suppurative</a:t>
            </a:r>
            <a:r>
              <a:rPr lang="en-US" dirty="0" smtClean="0">
                <a:solidFill>
                  <a:srgbClr val="FFFF00"/>
                </a:solidFill>
                <a:latin typeface="Angsana New" pitchFamily="18" charset="-34"/>
                <a:cs typeface="Angsana New" pitchFamily="18" charset="-34"/>
              </a:rPr>
              <a:t> exudate may establish-drainage may release localized pressure</a:t>
            </a:r>
          </a:p>
          <a:p>
            <a:pPr marL="514350" indent="-514350">
              <a:buFont typeface="+mj-lt"/>
              <a:buAutoNum type="arabicPeriod"/>
            </a:pPr>
            <a:endParaRPr lang="en-US" dirty="0">
              <a:solidFill>
                <a:srgbClr val="FFFF00"/>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Cortical trephination</a:t>
            </a:r>
            <a:endParaRPr lang="en-US" dirty="0"/>
          </a:p>
        </p:txBody>
      </p:sp>
      <p:sp>
        <p:nvSpPr>
          <p:cNvPr id="3" name="Content Placeholder 2"/>
          <p:cNvSpPr>
            <a:spLocks noGrp="1"/>
          </p:cNvSpPr>
          <p:nvPr>
            <p:ph idx="1"/>
          </p:nvPr>
        </p:nvSpPr>
        <p:spPr>
          <a:xfrm>
            <a:off x="1752600" y="1981200"/>
            <a:ext cx="6705600" cy="4114800"/>
          </a:xfrm>
        </p:spPr>
        <p:txBody>
          <a:bodyPr/>
          <a:lstStyle/>
          <a:p>
            <a:r>
              <a:rPr lang="en-US" dirty="0" smtClean="0">
                <a:solidFill>
                  <a:srgbClr val="FFFF00"/>
                </a:solidFill>
                <a:latin typeface="Angsana New" pitchFamily="18" charset="-34"/>
                <a:cs typeface="Angsana New" pitchFamily="18" charset="-34"/>
              </a:rPr>
              <a:t>Surgical perforation of the alveolar bone to release periradicular tissue </a:t>
            </a:r>
            <a:r>
              <a:rPr lang="en-US" dirty="0" err="1" smtClean="0">
                <a:solidFill>
                  <a:srgbClr val="FFFF00"/>
                </a:solidFill>
                <a:latin typeface="Angsana New" pitchFamily="18" charset="-34"/>
                <a:cs typeface="Angsana New" pitchFamily="18" charset="-34"/>
              </a:rPr>
              <a:t>exudate</a:t>
            </a:r>
            <a:r>
              <a:rPr lang="en-US" dirty="0" smtClean="0">
                <a:solidFill>
                  <a:srgbClr val="FFFF00"/>
                </a:solidFill>
                <a:latin typeface="Angsana New" pitchFamily="18" charset="-34"/>
                <a:cs typeface="Angsana New" pitchFamily="18" charset="-34"/>
              </a:rPr>
              <a:t>. </a:t>
            </a:r>
          </a:p>
          <a:p>
            <a:r>
              <a:rPr lang="en-US" dirty="0" smtClean="0">
                <a:solidFill>
                  <a:srgbClr val="FFFF00"/>
                </a:solidFill>
                <a:latin typeface="Angsana New" pitchFamily="18" charset="-34"/>
                <a:cs typeface="Angsana New" pitchFamily="18" charset="-34"/>
              </a:rPr>
              <a:t>Decrease in 16-25% </a:t>
            </a:r>
            <a:r>
              <a:rPr lang="en-US" dirty="0" err="1" smtClean="0">
                <a:solidFill>
                  <a:srgbClr val="FFFF00"/>
                </a:solidFill>
                <a:latin typeface="Angsana New" pitchFamily="18" charset="-34"/>
                <a:cs typeface="Angsana New" pitchFamily="18" charset="-34"/>
              </a:rPr>
              <a:t>postopertative</a:t>
            </a:r>
            <a:r>
              <a:rPr lang="en-US" dirty="0" smtClean="0">
                <a:solidFill>
                  <a:srgbClr val="FFFF00"/>
                </a:solidFill>
                <a:latin typeface="Angsana New" pitchFamily="18" charset="-34"/>
                <a:cs typeface="Angsana New" pitchFamily="18" charset="-34"/>
              </a:rPr>
              <a:t> pain incidence when performed </a:t>
            </a:r>
            <a:r>
              <a:rPr lang="en-US" dirty="0" err="1" smtClean="0">
                <a:solidFill>
                  <a:srgbClr val="FFFF00"/>
                </a:solidFill>
                <a:latin typeface="Angsana New" pitchFamily="18" charset="-34"/>
                <a:cs typeface="Angsana New" pitchFamily="18" charset="-34"/>
              </a:rPr>
              <a:t>prophylactically</a:t>
            </a:r>
            <a:r>
              <a:rPr lang="en-US" dirty="0" smtClean="0">
                <a:solidFill>
                  <a:srgbClr val="FFFF00"/>
                </a:solidFill>
                <a:latin typeface="Angsana New" pitchFamily="18" charset="-34"/>
                <a:cs typeface="Angsana New" pitchFamily="18" charset="-34"/>
              </a:rPr>
              <a:t> (</a:t>
            </a:r>
            <a:r>
              <a:rPr lang="en-US" dirty="0" err="1" smtClean="0">
                <a:solidFill>
                  <a:srgbClr val="FFFF00"/>
                </a:solidFill>
                <a:latin typeface="Angsana New" pitchFamily="18" charset="-34"/>
                <a:cs typeface="Angsana New" pitchFamily="18" charset="-34"/>
              </a:rPr>
              <a:t>chestner</a:t>
            </a:r>
            <a:r>
              <a:rPr lang="en-US" dirty="0" smtClean="0">
                <a:solidFill>
                  <a:srgbClr val="FFFF00"/>
                </a:solidFill>
                <a:latin typeface="Angsana New" pitchFamily="18" charset="-34"/>
                <a:cs typeface="Angsana New" pitchFamily="18" charset="-34"/>
              </a:rPr>
              <a:t> et al )</a:t>
            </a:r>
            <a:endParaRPr lang="en-US" dirty="0">
              <a:solidFill>
                <a:srgbClr val="FFFF00"/>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r>
              <a:rPr lang="en-US" sz="2800" dirty="0" smtClean="0"/>
              <a:t>Incision and drainage </a:t>
            </a:r>
            <a:endParaRPr lang="en-US" sz="2800" dirty="0"/>
          </a:p>
        </p:txBody>
      </p:sp>
      <p:sp>
        <p:nvSpPr>
          <p:cNvPr id="3" name="Content Placeholder 2"/>
          <p:cNvSpPr>
            <a:spLocks noGrp="1"/>
          </p:cNvSpPr>
          <p:nvPr>
            <p:ph idx="1"/>
          </p:nvPr>
        </p:nvSpPr>
        <p:spPr>
          <a:xfrm>
            <a:off x="1752600" y="685800"/>
            <a:ext cx="7391400" cy="5486400"/>
          </a:xfrm>
        </p:spPr>
        <p:txBody>
          <a:bodyPr/>
          <a:lstStyle/>
          <a:p>
            <a:r>
              <a:rPr lang="en-US" sz="2800" dirty="0" smtClean="0">
                <a:solidFill>
                  <a:srgbClr val="FFFF00"/>
                </a:solidFill>
                <a:latin typeface="Angsana New" pitchFamily="18" charset="-34"/>
                <a:cs typeface="Angsana New" pitchFamily="18" charset="-34"/>
              </a:rPr>
              <a:t>Establishing drainage through the oral mucosa provides effective emergency management .</a:t>
            </a:r>
          </a:p>
          <a:p>
            <a:r>
              <a:rPr lang="en-US" sz="2800" dirty="0" smtClean="0">
                <a:solidFill>
                  <a:srgbClr val="FFFF00"/>
                </a:solidFill>
                <a:latin typeface="Angsana New" pitchFamily="18" charset="-34"/>
                <a:cs typeface="Angsana New" pitchFamily="18" charset="-34"/>
              </a:rPr>
              <a:t>It facilitates evacuation of pus, microorganism and toxic products from the peri-radicular tissues </a:t>
            </a:r>
          </a:p>
          <a:p>
            <a:r>
              <a:rPr lang="en-US" sz="2800" b="1" i="1" dirty="0" smtClean="0">
                <a:solidFill>
                  <a:schemeClr val="tx1"/>
                </a:solidFill>
                <a:latin typeface="Angsana New" pitchFamily="18" charset="-34"/>
                <a:cs typeface="Angsana New" pitchFamily="18" charset="-34"/>
              </a:rPr>
              <a:t>If RCT is incomplete</a:t>
            </a:r>
          </a:p>
          <a:p>
            <a:pPr>
              <a:buNone/>
            </a:pPr>
            <a:r>
              <a:rPr lang="en-US" sz="2800" dirty="0" smtClean="0">
                <a:solidFill>
                  <a:srgbClr val="FFFF00"/>
                </a:solidFill>
                <a:latin typeface="Angsana New" pitchFamily="18" charset="-34"/>
                <a:cs typeface="Angsana New" pitchFamily="18" charset="-34"/>
              </a:rPr>
              <a:t>             re-enter the root canal to eliminate etiologic factors via debridement ,irrigation and the placement of antimicrobial dressing </a:t>
            </a:r>
          </a:p>
          <a:p>
            <a:pPr>
              <a:buFont typeface="Arial" panose="020B0604020202020204" pitchFamily="34" charset="0"/>
              <a:buChar char="•"/>
            </a:pPr>
            <a:r>
              <a:rPr lang="en-US" sz="2800" b="1" i="1" dirty="0" smtClean="0">
                <a:solidFill>
                  <a:schemeClr val="tx1"/>
                </a:solidFill>
                <a:latin typeface="Angsana New" pitchFamily="18" charset="-34"/>
                <a:cs typeface="Angsana New" pitchFamily="18" charset="-34"/>
              </a:rPr>
              <a:t>Abscess after RCT</a:t>
            </a:r>
          </a:p>
          <a:p>
            <a:pPr>
              <a:buNone/>
            </a:pPr>
            <a:r>
              <a:rPr lang="en-US" sz="2800" dirty="0" smtClean="0">
                <a:solidFill>
                  <a:srgbClr val="FFFF00"/>
                </a:solidFill>
                <a:latin typeface="Angsana New" pitchFamily="18" charset="-34"/>
                <a:cs typeface="Angsana New" pitchFamily="18" charset="-34"/>
              </a:rPr>
              <a:t>      incision of the fluctuant tissue ,provided root canal filling is adequate </a:t>
            </a:r>
          </a:p>
          <a:p>
            <a:pPr>
              <a:buFont typeface="Arial" panose="020B0604020202020204" pitchFamily="34" charset="0"/>
              <a:buChar char="•"/>
            </a:pPr>
            <a:r>
              <a:rPr lang="en-US" sz="2800" b="1" i="1" dirty="0" smtClean="0">
                <a:solidFill>
                  <a:schemeClr val="tx1"/>
                </a:solidFill>
                <a:latin typeface="Angsana New" pitchFamily="18" charset="-34"/>
                <a:cs typeface="Angsana New" pitchFamily="18" charset="-34"/>
              </a:rPr>
              <a:t>Poorly filled canals </a:t>
            </a:r>
          </a:p>
          <a:p>
            <a:pPr>
              <a:buNone/>
            </a:pPr>
            <a:r>
              <a:rPr lang="en-US" sz="2800" dirty="0" smtClean="0">
                <a:solidFill>
                  <a:srgbClr val="FFFF00"/>
                </a:solidFill>
                <a:latin typeface="Angsana New" pitchFamily="18" charset="-34"/>
                <a:cs typeface="Angsana New" pitchFamily="18" charset="-34"/>
              </a:rPr>
              <a:t>   filling material removed to allow additional pus discharge through the root canal space</a:t>
            </a:r>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571480"/>
            <a:ext cx="7743852" cy="5524520"/>
          </a:xfrm>
        </p:spPr>
        <p:txBody>
          <a:bodyPr/>
          <a:lstStyle/>
          <a:p>
            <a:r>
              <a:rPr lang="en-US" sz="4800" dirty="0" smtClean="0">
                <a:solidFill>
                  <a:srgbClr val="FFFF00"/>
                </a:solidFill>
                <a:latin typeface="Angsana New" pitchFamily="18" charset="-34"/>
                <a:cs typeface="Angsana New" pitchFamily="18" charset="-34"/>
              </a:rPr>
              <a:t>Antibiotics are not indicated in cases of localized abscess, but they can be used to supplement clinical procedures in cases where there is poor drainage and if the patient has concomitant </a:t>
            </a:r>
            <a:r>
              <a:rPr lang="en-US" sz="4800" dirty="0" err="1" smtClean="0">
                <a:solidFill>
                  <a:srgbClr val="FFFF00"/>
                </a:solidFill>
                <a:latin typeface="Angsana New" pitchFamily="18" charset="-34"/>
                <a:cs typeface="Angsana New" pitchFamily="18" charset="-34"/>
              </a:rPr>
              <a:t>trismus</a:t>
            </a:r>
            <a:r>
              <a:rPr lang="en-US" sz="4800" dirty="0" smtClean="0">
                <a:solidFill>
                  <a:srgbClr val="FFFF00"/>
                </a:solidFill>
                <a:latin typeface="Angsana New" pitchFamily="18" charset="-34"/>
                <a:cs typeface="Angsana New" pitchFamily="18" charset="-34"/>
              </a:rPr>
              <a:t>, </a:t>
            </a:r>
            <a:r>
              <a:rPr lang="en-US" sz="4800" dirty="0" err="1" smtClean="0">
                <a:solidFill>
                  <a:srgbClr val="FFFF00"/>
                </a:solidFill>
                <a:latin typeface="Angsana New" pitchFamily="18" charset="-34"/>
                <a:cs typeface="Angsana New" pitchFamily="18" charset="-34"/>
              </a:rPr>
              <a:t>cellulitis</a:t>
            </a:r>
            <a:r>
              <a:rPr lang="en-US" sz="4800" dirty="0" smtClean="0">
                <a:solidFill>
                  <a:srgbClr val="FFFF00"/>
                </a:solidFill>
                <a:latin typeface="Angsana New" pitchFamily="18" charset="-34"/>
                <a:cs typeface="Angsana New" pitchFamily="18" charset="-34"/>
              </a:rPr>
              <a:t>, fever or </a:t>
            </a:r>
            <a:r>
              <a:rPr lang="en-US" sz="4800" dirty="0" err="1" smtClean="0">
                <a:solidFill>
                  <a:srgbClr val="FFFF00"/>
                </a:solidFill>
                <a:latin typeface="Angsana New" pitchFamily="18" charset="-34"/>
                <a:cs typeface="Angsana New" pitchFamily="18" charset="-34"/>
              </a:rPr>
              <a:t>lymphadenopathy</a:t>
            </a:r>
            <a:endParaRPr lang="en-US" sz="4800" dirty="0" smtClean="0">
              <a:solidFill>
                <a:srgbClr val="FFFF00"/>
              </a:solidFill>
              <a:latin typeface="Angsana New" pitchFamily="18" charset="-34"/>
              <a:cs typeface="Angsana New" pitchFamily="18" charset="-34"/>
            </a:endParaRPr>
          </a:p>
          <a:p>
            <a:pPr>
              <a:buNone/>
            </a:pPr>
            <a:endParaRPr lang="en-US" dirty="0">
              <a:solidFill>
                <a:srgbClr val="FFFF00"/>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50631"/>
            <a:ext cx="7772400" cy="1143000"/>
          </a:xfrm>
        </p:spPr>
        <p:txBody>
          <a:bodyPr/>
          <a:lstStyle/>
          <a:p>
            <a:r>
              <a:rPr lang="en-US" b="1" dirty="0" smtClean="0"/>
              <a:t>Intracanal medications</a:t>
            </a:r>
            <a:r>
              <a:rPr lang="en-US" dirty="0" smtClean="0"/>
              <a:t/>
            </a:r>
            <a:br>
              <a:rPr lang="en-US" dirty="0" smtClean="0"/>
            </a:br>
            <a:endParaRPr lang="en-US" dirty="0"/>
          </a:p>
        </p:txBody>
      </p:sp>
      <p:sp>
        <p:nvSpPr>
          <p:cNvPr id="3" name="Content Placeholder 2"/>
          <p:cNvSpPr>
            <a:spLocks noGrp="1"/>
          </p:cNvSpPr>
          <p:nvPr>
            <p:ph idx="1"/>
          </p:nvPr>
        </p:nvSpPr>
        <p:spPr>
          <a:xfrm>
            <a:off x="1600200" y="1828800"/>
            <a:ext cx="7772400" cy="4114800"/>
          </a:xfrm>
        </p:spPr>
        <p:txBody>
          <a:bodyPr/>
          <a:lstStyle/>
          <a:p>
            <a:r>
              <a:rPr lang="en-US" dirty="0" smtClean="0">
                <a:solidFill>
                  <a:srgbClr val="FFFF00"/>
                </a:solidFill>
                <a:latin typeface="Angsana New" pitchFamily="18" charset="-34"/>
                <a:cs typeface="Angsana New" pitchFamily="18" charset="-34"/>
              </a:rPr>
              <a:t>clinical studies have demonstrated that post treatment pain is neither prevented nor relieved by medications such as</a:t>
            </a:r>
          </a:p>
          <a:p>
            <a:r>
              <a:rPr lang="en-US" dirty="0" smtClean="0">
                <a:solidFill>
                  <a:srgbClr val="FFFF00"/>
                </a:solidFill>
                <a:latin typeface="Angsana New" pitchFamily="18" charset="-34"/>
                <a:cs typeface="Angsana New" pitchFamily="18" charset="-34"/>
              </a:rPr>
              <a:t> </a:t>
            </a:r>
            <a:r>
              <a:rPr lang="en-US" dirty="0" err="1" smtClean="0">
                <a:solidFill>
                  <a:srgbClr val="FFFF00"/>
                </a:solidFill>
                <a:latin typeface="Angsana New" pitchFamily="18" charset="-34"/>
                <a:cs typeface="Angsana New" pitchFamily="18" charset="-34"/>
              </a:rPr>
              <a:t>formocresol</a:t>
            </a:r>
            <a:endParaRPr lang="en-US" dirty="0" smtClean="0">
              <a:solidFill>
                <a:srgbClr val="FFFF00"/>
              </a:solidFill>
              <a:latin typeface="Angsana New" pitchFamily="18" charset="-34"/>
              <a:cs typeface="Angsana New" pitchFamily="18" charset="-34"/>
            </a:endParaRPr>
          </a:p>
          <a:p>
            <a:r>
              <a:rPr lang="en-US" dirty="0" smtClean="0">
                <a:solidFill>
                  <a:srgbClr val="FFFF00"/>
                </a:solidFill>
                <a:latin typeface="Angsana New" pitchFamily="18" charset="-34"/>
                <a:cs typeface="Angsana New" pitchFamily="18" charset="-34"/>
              </a:rPr>
              <a:t> camphorated </a:t>
            </a:r>
            <a:r>
              <a:rPr lang="en-US" dirty="0" err="1" smtClean="0">
                <a:solidFill>
                  <a:srgbClr val="FFFF00"/>
                </a:solidFill>
                <a:latin typeface="Angsana New" pitchFamily="18" charset="-34"/>
                <a:cs typeface="Angsana New" pitchFamily="18" charset="-34"/>
              </a:rPr>
              <a:t>paramonochlorophenol</a:t>
            </a:r>
            <a:r>
              <a:rPr lang="en-US" dirty="0" smtClean="0">
                <a:solidFill>
                  <a:srgbClr val="FFFF00"/>
                </a:solidFill>
                <a:latin typeface="Angsana New" pitchFamily="18" charset="-34"/>
                <a:cs typeface="Angsana New" pitchFamily="18" charset="-34"/>
              </a:rPr>
              <a:t>,</a:t>
            </a:r>
          </a:p>
          <a:p>
            <a:r>
              <a:rPr lang="en-US" dirty="0" smtClean="0">
                <a:solidFill>
                  <a:srgbClr val="FFFF00"/>
                </a:solidFill>
                <a:latin typeface="Angsana New" pitchFamily="18" charset="-34"/>
                <a:cs typeface="Angsana New" pitchFamily="18" charset="-34"/>
              </a:rPr>
              <a:t> </a:t>
            </a:r>
            <a:r>
              <a:rPr lang="en-US" dirty="0" err="1" smtClean="0">
                <a:solidFill>
                  <a:srgbClr val="FFFF00"/>
                </a:solidFill>
                <a:latin typeface="Angsana New" pitchFamily="18" charset="-34"/>
                <a:cs typeface="Angsana New" pitchFamily="18" charset="-34"/>
              </a:rPr>
              <a:t>eugenol</a:t>
            </a:r>
            <a:endParaRPr lang="en-US" dirty="0" smtClean="0">
              <a:solidFill>
                <a:srgbClr val="FFFF00"/>
              </a:solidFill>
              <a:latin typeface="Angsana New" pitchFamily="18" charset="-34"/>
              <a:cs typeface="Angsana New" pitchFamily="18" charset="-34"/>
            </a:endParaRPr>
          </a:p>
          <a:p>
            <a:r>
              <a:rPr lang="en-US" dirty="0" smtClean="0">
                <a:solidFill>
                  <a:srgbClr val="FFFF00"/>
                </a:solidFill>
                <a:latin typeface="Angsana New" pitchFamily="18" charset="-34"/>
                <a:cs typeface="Angsana New" pitchFamily="18" charset="-34"/>
              </a:rPr>
              <a:t>potassium iodide</a:t>
            </a:r>
          </a:p>
          <a:p>
            <a:r>
              <a:rPr lang="en-US" dirty="0" err="1" smtClean="0">
                <a:solidFill>
                  <a:srgbClr val="FFFF00"/>
                </a:solidFill>
                <a:latin typeface="Angsana New" pitchFamily="18" charset="-34"/>
                <a:cs typeface="Angsana New" pitchFamily="18" charset="-34"/>
              </a:rPr>
              <a:t>ledermix</a:t>
            </a:r>
            <a:r>
              <a:rPr lang="en-US" dirty="0" smtClean="0">
                <a:solidFill>
                  <a:srgbClr val="FFFF00"/>
                </a:solidFill>
                <a:latin typeface="Angsana New" pitchFamily="18" charset="-34"/>
                <a:cs typeface="Angsana New" pitchFamily="18" charset="-34"/>
              </a:rPr>
              <a:t> or calcium hydroxide</a:t>
            </a:r>
          </a:p>
          <a:p>
            <a:pPr>
              <a:buNone/>
            </a:pPr>
            <a:endParaRPr lang="en-US" dirty="0" smtClean="0">
              <a:solidFill>
                <a:srgbClr val="FFFF00"/>
              </a:solidFill>
              <a:latin typeface="Angsana New" pitchFamily="18" charset="-34"/>
              <a:cs typeface="Angsana New" pitchFamily="18" charset="-34"/>
            </a:endParaRPr>
          </a:p>
          <a:p>
            <a:pPr>
              <a:buNone/>
            </a:pPr>
            <a:endParaRPr lang="en-US" dirty="0" smtClean="0">
              <a:solidFill>
                <a:srgbClr val="FFFF00"/>
              </a:solidFill>
              <a:latin typeface="Angsana New" pitchFamily="18" charset="-34"/>
              <a:cs typeface="Angsana New" pitchFamily="18" charset="-34"/>
            </a:endParaRP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09600"/>
          </a:xfrm>
        </p:spPr>
        <p:txBody>
          <a:bodyPr/>
          <a:lstStyle/>
          <a:p>
            <a:r>
              <a:rPr lang="en-US" dirty="0" smtClean="0"/>
              <a:t/>
            </a:r>
            <a:br>
              <a:rPr lang="en-US" dirty="0" smtClean="0"/>
            </a:br>
            <a:r>
              <a:rPr lang="en-US" sz="2800" b="1" dirty="0" smtClean="0"/>
              <a:t>Irrigating solutions</a:t>
            </a:r>
            <a:endParaRPr lang="en-US" sz="2800" dirty="0"/>
          </a:p>
        </p:txBody>
      </p:sp>
      <p:sp>
        <p:nvSpPr>
          <p:cNvPr id="3" name="Content Placeholder 2"/>
          <p:cNvSpPr>
            <a:spLocks noGrp="1"/>
          </p:cNvSpPr>
          <p:nvPr>
            <p:ph idx="1"/>
          </p:nvPr>
        </p:nvSpPr>
        <p:spPr>
          <a:xfrm>
            <a:off x="357158" y="1524000"/>
            <a:ext cx="8572560" cy="4876800"/>
          </a:xfrm>
        </p:spPr>
        <p:txBody>
          <a:bodyPr/>
          <a:lstStyle/>
          <a:p>
            <a:r>
              <a:rPr lang="en-US" dirty="0">
                <a:solidFill>
                  <a:srgbClr val="FFFF00"/>
                </a:solidFill>
                <a:latin typeface="Angsana New" pitchFamily="18" charset="-34"/>
                <a:cs typeface="Angsana New" pitchFamily="18" charset="-34"/>
              </a:rPr>
              <a:t>T</a:t>
            </a:r>
            <a:r>
              <a:rPr lang="en-US" dirty="0" smtClean="0">
                <a:solidFill>
                  <a:srgbClr val="FFFF00"/>
                </a:solidFill>
                <a:latin typeface="Angsana New" pitchFamily="18" charset="-34"/>
                <a:cs typeface="Angsana New" pitchFamily="18" charset="-34"/>
              </a:rPr>
              <a:t>he type of irrigating solution used makes little difference in the incidence of post-operative discomfort, providing that the irrigating solution is not forced beyond the foramen of the tooth. </a:t>
            </a:r>
          </a:p>
          <a:p>
            <a:pPr>
              <a:buNone/>
            </a:pPr>
            <a:endParaRPr lang="en-US" dirty="0" smtClean="0">
              <a:solidFill>
                <a:srgbClr val="FFFF00"/>
              </a:solidFill>
              <a:latin typeface="Angsana New" pitchFamily="18" charset="-34"/>
              <a:cs typeface="Angsana New" pitchFamily="18" charset="-34"/>
            </a:endParaRPr>
          </a:p>
          <a:p>
            <a:r>
              <a:rPr lang="en-US" dirty="0" smtClean="0">
                <a:solidFill>
                  <a:srgbClr val="FFFF00"/>
                </a:solidFill>
                <a:latin typeface="Angsana New" pitchFamily="18" charset="-34"/>
                <a:cs typeface="Angsana New" pitchFamily="18" charset="-34"/>
              </a:rPr>
              <a:t>Harrison et al.  Found that there was a higher incidence and degree of pain in patients whose canals were either not irrigated or irrigated with saline solution, compared with those irrigated with 5.25% sodium hypochlorite and 3% H</a:t>
            </a:r>
            <a:r>
              <a:rPr lang="en-US" baseline="-25000" dirty="0" smtClean="0">
                <a:solidFill>
                  <a:srgbClr val="FFFF00"/>
                </a:solidFill>
                <a:latin typeface="Angsana New" pitchFamily="18" charset="-34"/>
                <a:cs typeface="Angsana New" pitchFamily="18" charset="-34"/>
              </a:rPr>
              <a:t>2</a:t>
            </a:r>
            <a:r>
              <a:rPr lang="en-US" dirty="0" smtClean="0">
                <a:solidFill>
                  <a:srgbClr val="FFFF00"/>
                </a:solidFill>
                <a:latin typeface="Angsana New" pitchFamily="18" charset="-34"/>
                <a:cs typeface="Angsana New" pitchFamily="18" charset="-34"/>
              </a:rPr>
              <a:t>0</a:t>
            </a:r>
            <a:r>
              <a:rPr lang="en-US" baseline="-25000" dirty="0" smtClean="0">
                <a:solidFill>
                  <a:srgbClr val="FFFF00"/>
                </a:solidFill>
                <a:latin typeface="Angsana New" pitchFamily="18" charset="-34"/>
                <a:cs typeface="Angsana New" pitchFamily="18" charset="-34"/>
              </a:rPr>
              <a:t>2</a:t>
            </a:r>
            <a:r>
              <a:rPr lang="en-US" dirty="0" smtClean="0">
                <a:solidFill>
                  <a:srgbClr val="FFFF00"/>
                </a:solidFill>
                <a:latin typeface="Angsana New" pitchFamily="18" charset="-34"/>
                <a:cs typeface="Angsana New" pitchFamily="18" charset="-34"/>
              </a:rPr>
              <a:t>.</a:t>
            </a:r>
          </a:p>
          <a:p>
            <a:pPr>
              <a:buNone/>
            </a:pPr>
            <a:endParaRPr lang="en-US" sz="2800" dirty="0" smtClean="0">
              <a:solidFill>
                <a:srgbClr val="FFFF00"/>
              </a:solidFill>
              <a:latin typeface="Angsana New" pitchFamily="18" charset="-34"/>
              <a:cs typeface="Angsana New" pitchFamily="18" charset="-34"/>
            </a:endParaRPr>
          </a:p>
          <a:p>
            <a:pPr>
              <a:buNone/>
            </a:pPr>
            <a:r>
              <a:rPr lang="en-US" sz="2800" dirty="0" smtClean="0">
                <a:solidFill>
                  <a:srgbClr val="FFFF00"/>
                </a:solidFill>
                <a:latin typeface="Angsana New" pitchFamily="18" charset="-34"/>
                <a:cs typeface="Angsana New" pitchFamily="18" charset="-34"/>
              </a:rPr>
              <a:t>   </a:t>
            </a: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38238"/>
            <a:ext cx="8501122" cy="5148282"/>
          </a:xfrm>
        </p:spPr>
        <p:txBody>
          <a:bodyPr/>
          <a:lstStyle/>
          <a:p>
            <a:r>
              <a:rPr lang="en-US" dirty="0" err="1" smtClean="0">
                <a:solidFill>
                  <a:srgbClr val="FFFF00"/>
                </a:solidFill>
                <a:latin typeface="Angsana New" pitchFamily="18" charset="-34"/>
                <a:cs typeface="Angsana New" pitchFamily="18" charset="-34"/>
              </a:rPr>
              <a:t>Puttier</a:t>
            </a:r>
            <a:r>
              <a:rPr lang="en-US" dirty="0" smtClean="0">
                <a:solidFill>
                  <a:srgbClr val="FFFF00"/>
                </a:solidFill>
                <a:latin typeface="Angsana New" pitchFamily="18" charset="-34"/>
                <a:cs typeface="Angsana New" pitchFamily="18" charset="-34"/>
              </a:rPr>
              <a:t> and Crawford  found that, in vivo, small amounts of </a:t>
            </a:r>
            <a:r>
              <a:rPr lang="en-US" dirty="0" err="1" smtClean="0">
                <a:solidFill>
                  <a:srgbClr val="FFFF00"/>
                </a:solidFill>
                <a:latin typeface="Angsana New" pitchFamily="18" charset="-34"/>
                <a:cs typeface="Angsana New" pitchFamily="18" charset="-34"/>
              </a:rPr>
              <a:t>endotoxin</a:t>
            </a:r>
            <a:r>
              <a:rPr lang="en-US" dirty="0" smtClean="0">
                <a:solidFill>
                  <a:srgbClr val="FFFF00"/>
                </a:solidFill>
                <a:latin typeface="Angsana New" pitchFamily="18" charset="-34"/>
                <a:cs typeface="Angsana New" pitchFamily="18" charset="-34"/>
              </a:rPr>
              <a:t> were detoxified by 2.6% solutions of </a:t>
            </a:r>
            <a:r>
              <a:rPr lang="en-US" dirty="0" err="1" smtClean="0">
                <a:solidFill>
                  <a:srgbClr val="FFFF00"/>
                </a:solidFill>
                <a:latin typeface="Angsana New" pitchFamily="18" charset="-34"/>
                <a:cs typeface="Angsana New" pitchFamily="18" charset="-34"/>
              </a:rPr>
              <a:t>NaOCl</a:t>
            </a:r>
            <a:r>
              <a:rPr lang="en-US" dirty="0" smtClean="0">
                <a:solidFill>
                  <a:srgbClr val="FFFF00"/>
                </a:solidFill>
                <a:latin typeface="Angsana New" pitchFamily="18" charset="-34"/>
                <a:cs typeface="Angsana New" pitchFamily="18" charset="-34"/>
              </a:rPr>
              <a:t>. </a:t>
            </a:r>
          </a:p>
          <a:p>
            <a:endParaRPr lang="en-US" dirty="0" smtClean="0">
              <a:solidFill>
                <a:srgbClr val="FFFF00"/>
              </a:solidFill>
              <a:latin typeface="Angsana New" pitchFamily="18" charset="-34"/>
              <a:cs typeface="Angsana New" pitchFamily="18" charset="-34"/>
            </a:endParaRPr>
          </a:p>
          <a:p>
            <a:r>
              <a:rPr lang="en-US" dirty="0" smtClean="0">
                <a:solidFill>
                  <a:srgbClr val="FFFF00"/>
                </a:solidFill>
                <a:latin typeface="Angsana New" pitchFamily="18" charset="-34"/>
                <a:cs typeface="Angsana New" pitchFamily="18" charset="-34"/>
              </a:rPr>
              <a:t>On the other hand, </a:t>
            </a:r>
            <a:r>
              <a:rPr lang="en-US" dirty="0" err="1" smtClean="0">
                <a:solidFill>
                  <a:srgbClr val="FFFF00"/>
                </a:solidFill>
                <a:latin typeface="Angsana New" pitchFamily="18" charset="-34"/>
                <a:cs typeface="Angsana New" pitchFamily="18" charset="-34"/>
              </a:rPr>
              <a:t>formo</a:t>
            </a:r>
            <a:r>
              <a:rPr lang="en-US" dirty="0" smtClean="0">
                <a:solidFill>
                  <a:srgbClr val="FFFF00"/>
                </a:solidFill>
                <a:latin typeface="Angsana New" pitchFamily="18" charset="-34"/>
                <a:cs typeface="Angsana New" pitchFamily="18" charset="-34"/>
              </a:rPr>
              <a:t>-cresol, 5.25% </a:t>
            </a:r>
            <a:r>
              <a:rPr lang="en-US" dirty="0" err="1" smtClean="0">
                <a:solidFill>
                  <a:srgbClr val="FFFF00"/>
                </a:solidFill>
                <a:latin typeface="Angsana New" pitchFamily="18" charset="-34"/>
                <a:cs typeface="Angsana New" pitchFamily="18" charset="-34"/>
              </a:rPr>
              <a:t>NaOCl</a:t>
            </a:r>
            <a:r>
              <a:rPr lang="en-US" dirty="0" smtClean="0">
                <a:solidFill>
                  <a:srgbClr val="FFFF00"/>
                </a:solidFill>
                <a:latin typeface="Angsana New" pitchFamily="18" charset="-34"/>
                <a:cs typeface="Angsana New" pitchFamily="18" charset="-34"/>
              </a:rPr>
              <a:t>, and 3% H</a:t>
            </a:r>
            <a:r>
              <a:rPr lang="en-US" baseline="-25000" dirty="0" smtClean="0">
                <a:solidFill>
                  <a:srgbClr val="FFFF00"/>
                </a:solidFill>
                <a:latin typeface="Angsana New" pitchFamily="18" charset="-34"/>
                <a:cs typeface="Angsana New" pitchFamily="18" charset="-34"/>
              </a:rPr>
              <a:t>2</a:t>
            </a:r>
            <a:r>
              <a:rPr lang="en-US" dirty="0" smtClean="0">
                <a:solidFill>
                  <a:srgbClr val="FFFF00"/>
                </a:solidFill>
                <a:latin typeface="Angsana New" pitchFamily="18" charset="-34"/>
                <a:cs typeface="Angsana New" pitchFamily="18" charset="-34"/>
              </a:rPr>
              <a:t>0</a:t>
            </a:r>
            <a:r>
              <a:rPr lang="en-US" baseline="-25000" dirty="0" smtClean="0">
                <a:solidFill>
                  <a:srgbClr val="FFFF00"/>
                </a:solidFill>
                <a:latin typeface="Angsana New" pitchFamily="18" charset="-34"/>
                <a:cs typeface="Angsana New" pitchFamily="18" charset="-34"/>
              </a:rPr>
              <a:t>2</a:t>
            </a:r>
            <a:r>
              <a:rPr lang="en-US" dirty="0" smtClean="0">
                <a:solidFill>
                  <a:srgbClr val="FFFF00"/>
                </a:solidFill>
                <a:latin typeface="Angsana New" pitchFamily="18" charset="-34"/>
                <a:cs typeface="Angsana New" pitchFamily="18" charset="-34"/>
              </a:rPr>
              <a:t> have not been found to increase the incidence of inter appointment pain since the induction of pain in endodontic therapy is </a:t>
            </a:r>
            <a:r>
              <a:rPr lang="en-US" dirty="0" err="1" smtClean="0">
                <a:solidFill>
                  <a:srgbClr val="FFFF00"/>
                </a:solidFill>
                <a:latin typeface="Angsana New" pitchFamily="18" charset="-34"/>
                <a:cs typeface="Angsana New" pitchFamily="18" charset="-34"/>
              </a:rPr>
              <a:t>multifactorial</a:t>
            </a:r>
            <a:r>
              <a:rPr lang="en-US" dirty="0" smtClean="0">
                <a:solidFill>
                  <a:srgbClr val="FFFF00"/>
                </a:solidFill>
                <a:latin typeface="Angsana New" pitchFamily="18" charset="-34"/>
                <a:cs typeface="Angsana New" pitchFamily="18" charset="-34"/>
              </a:rPr>
              <a:t>, it is difficult to attribute a lower pain incidence specifically to the use of any particular irrigant.</a:t>
            </a:r>
          </a:p>
          <a:p>
            <a:endParaRPr lang="en-US" dirty="0">
              <a:solidFill>
                <a:srgbClr val="FFFF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Occlusal reduction </a:t>
            </a:r>
            <a:endParaRPr lang="en-US" dirty="0"/>
          </a:p>
        </p:txBody>
      </p:sp>
      <p:sp>
        <p:nvSpPr>
          <p:cNvPr id="3" name="Content Placeholder 2"/>
          <p:cNvSpPr>
            <a:spLocks noGrp="1"/>
          </p:cNvSpPr>
          <p:nvPr>
            <p:ph idx="1"/>
          </p:nvPr>
        </p:nvSpPr>
        <p:spPr>
          <a:xfrm>
            <a:off x="428596" y="1524000"/>
            <a:ext cx="8410604" cy="5048272"/>
          </a:xfrm>
        </p:spPr>
        <p:txBody>
          <a:bodyPr/>
          <a:lstStyle/>
          <a:p>
            <a:r>
              <a:rPr lang="en-US" dirty="0" smtClean="0">
                <a:solidFill>
                  <a:srgbClr val="FFFF00"/>
                </a:solidFill>
                <a:latin typeface="Angsana New" pitchFamily="18" charset="-34"/>
                <a:cs typeface="Angsana New" pitchFamily="18" charset="-34"/>
              </a:rPr>
              <a:t>According to Creech et al . Routine occlusal reduction for the prevention of postoperative pain was ineffective . </a:t>
            </a:r>
          </a:p>
          <a:p>
            <a:endParaRPr lang="en-US" dirty="0" smtClean="0">
              <a:solidFill>
                <a:srgbClr val="FFFF00"/>
              </a:solidFill>
              <a:latin typeface="Angsana New" pitchFamily="18" charset="-34"/>
              <a:cs typeface="Angsana New" pitchFamily="18" charset="-34"/>
            </a:endParaRPr>
          </a:p>
          <a:p>
            <a:r>
              <a:rPr lang="en-US" dirty="0" smtClean="0">
                <a:solidFill>
                  <a:srgbClr val="FFFF00"/>
                </a:solidFill>
                <a:latin typeface="Angsana New" pitchFamily="18" charset="-34"/>
                <a:cs typeface="Angsana New" pitchFamily="18" charset="-34"/>
              </a:rPr>
              <a:t>Sensitivity to biting and chewing is perhaps due to increased levels of inflammatory mediators that stimulate periradicular </a:t>
            </a:r>
            <a:r>
              <a:rPr lang="en-US" dirty="0" err="1" smtClean="0">
                <a:solidFill>
                  <a:srgbClr val="FFFF00"/>
                </a:solidFill>
                <a:latin typeface="Angsana New" pitchFamily="18" charset="-34"/>
                <a:cs typeface="Angsana New" pitchFamily="18" charset="-34"/>
              </a:rPr>
              <a:t>nociceptors</a:t>
            </a:r>
            <a:r>
              <a:rPr lang="en-US" dirty="0" smtClean="0">
                <a:solidFill>
                  <a:srgbClr val="FFFF00"/>
                </a:solidFill>
                <a:latin typeface="Angsana New" pitchFamily="18" charset="-34"/>
                <a:cs typeface="Angsana New" pitchFamily="18" charset="-34"/>
              </a:rPr>
              <a:t> </a:t>
            </a:r>
            <a:r>
              <a:rPr lang="en-US" dirty="0" smtClean="0"/>
              <a:t>. </a:t>
            </a:r>
          </a:p>
          <a:p>
            <a:pPr>
              <a:buNone/>
            </a:pPr>
            <a:endParaRPr lang="en-US" dirty="0" smtClean="0"/>
          </a:p>
          <a:p>
            <a:r>
              <a:rPr lang="en-US" sz="2000" dirty="0">
                <a:solidFill>
                  <a:srgbClr val="FFFF00"/>
                </a:solidFill>
              </a:rPr>
              <a:t>After instrumentation of vital teeth with a history of pain and </a:t>
            </a:r>
            <a:endParaRPr lang="en-US" sz="2000" dirty="0" smtClean="0">
              <a:solidFill>
                <a:srgbClr val="FFFF00"/>
              </a:solidFill>
            </a:endParaRPr>
          </a:p>
          <a:p>
            <a:pPr>
              <a:buNone/>
            </a:pPr>
            <a:r>
              <a:rPr lang="en-US" sz="2000" dirty="0" smtClean="0">
                <a:solidFill>
                  <a:srgbClr val="FFFF00"/>
                </a:solidFill>
              </a:rPr>
              <a:t>      percussion , </a:t>
            </a:r>
            <a:r>
              <a:rPr lang="en-US" sz="2000" dirty="0" err="1">
                <a:solidFill>
                  <a:srgbClr val="FFFF00"/>
                </a:solidFill>
              </a:rPr>
              <a:t>occlusal</a:t>
            </a:r>
            <a:r>
              <a:rPr lang="en-US" sz="2000" dirty="0">
                <a:solidFill>
                  <a:srgbClr val="FFFF00"/>
                </a:solidFill>
              </a:rPr>
              <a:t> reduction has been shown to be important </a:t>
            </a:r>
            <a:r>
              <a:rPr lang="en-US" sz="2000" dirty="0" smtClean="0">
                <a:solidFill>
                  <a:srgbClr val="FFFF00"/>
                </a:solidFill>
              </a:rPr>
              <a:t>in</a:t>
            </a:r>
          </a:p>
          <a:p>
            <a:pPr>
              <a:buNone/>
            </a:pPr>
            <a:r>
              <a:rPr lang="en-US" sz="2000" dirty="0" smtClean="0">
                <a:solidFill>
                  <a:srgbClr val="FFFF00"/>
                </a:solidFill>
              </a:rPr>
              <a:t>       </a:t>
            </a:r>
            <a:r>
              <a:rPr lang="en-US" sz="2000" dirty="0">
                <a:solidFill>
                  <a:srgbClr val="FFFF00"/>
                </a:solidFill>
              </a:rPr>
              <a:t>preventing </a:t>
            </a:r>
            <a:r>
              <a:rPr lang="en-US" sz="2000" dirty="0" smtClean="0">
                <a:solidFill>
                  <a:srgbClr val="FFFF00"/>
                </a:solidFill>
              </a:rPr>
              <a:t>post treatment </a:t>
            </a:r>
            <a:r>
              <a:rPr lang="en-US" sz="2000" dirty="0">
                <a:solidFill>
                  <a:srgbClr val="FFFF00"/>
                </a:solidFill>
              </a:rPr>
              <a:t>pain</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Corticosteriods</a:t>
            </a: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4309180"/>
              </p:ext>
            </p:extLst>
          </p:nvPr>
        </p:nvGraphicFramePr>
        <p:xfrm>
          <a:off x="1676400" y="1981200"/>
          <a:ext cx="6781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76400" y="1981200"/>
            <a:ext cx="6781800" cy="4114800"/>
          </a:xfrm>
        </p:spPr>
        <p:txBody>
          <a:bodyPr/>
          <a:lstStyle/>
          <a:p>
            <a:pPr marL="0" indent="0">
              <a:buNone/>
            </a:pPr>
            <a:endParaRPr lang="en-US" sz="2800" dirty="0" smtClean="0">
              <a:solidFill>
                <a:srgbClr val="FFFF00"/>
              </a:solidFill>
            </a:endParaRPr>
          </a:p>
          <a:p>
            <a:r>
              <a:rPr lang="en-US" sz="2400" dirty="0">
                <a:solidFill>
                  <a:srgbClr val="FFFF00"/>
                </a:solidFill>
              </a:rPr>
              <a:t>may occur more in </a:t>
            </a:r>
            <a:r>
              <a:rPr lang="en-US" sz="2400" dirty="0" smtClean="0">
                <a:solidFill>
                  <a:srgbClr val="FFFF00"/>
                </a:solidFill>
              </a:rPr>
              <a:t>maxillary lateral </a:t>
            </a:r>
            <a:r>
              <a:rPr lang="en-US" sz="2400" dirty="0">
                <a:solidFill>
                  <a:srgbClr val="FFFF00"/>
                </a:solidFill>
              </a:rPr>
              <a:t>incisors; mandibular first molars, when there are </a:t>
            </a:r>
            <a:r>
              <a:rPr lang="en-US" sz="2400" dirty="0" smtClean="0">
                <a:solidFill>
                  <a:srgbClr val="FFFF00"/>
                </a:solidFill>
              </a:rPr>
              <a:t>large </a:t>
            </a:r>
            <a:r>
              <a:rPr lang="en-US" sz="2400" dirty="0" err="1" smtClean="0">
                <a:solidFill>
                  <a:srgbClr val="FFFF00"/>
                </a:solidFill>
              </a:rPr>
              <a:t>periapical</a:t>
            </a:r>
            <a:r>
              <a:rPr lang="en-US" sz="2400" dirty="0" smtClean="0">
                <a:solidFill>
                  <a:srgbClr val="FFFF00"/>
                </a:solidFill>
              </a:rPr>
              <a:t> </a:t>
            </a:r>
            <a:r>
              <a:rPr lang="en-US" sz="2400" dirty="0">
                <a:solidFill>
                  <a:srgbClr val="FFFF00"/>
                </a:solidFill>
              </a:rPr>
              <a:t>lesions; and in the re-treatment of previous </a:t>
            </a:r>
            <a:r>
              <a:rPr lang="en-US" sz="2400" dirty="0" smtClean="0">
                <a:solidFill>
                  <a:srgbClr val="FFFF00"/>
                </a:solidFill>
              </a:rPr>
              <a:t>root canals</a:t>
            </a:r>
          </a:p>
          <a:p>
            <a:endParaRPr lang="en-US" sz="2400" dirty="0" smtClean="0">
              <a:solidFill>
                <a:srgbClr val="FFFF00"/>
              </a:solidFill>
            </a:endParaRPr>
          </a:p>
          <a:p>
            <a:r>
              <a:rPr lang="en-US" sz="2400" dirty="0">
                <a:solidFill>
                  <a:srgbClr val="FFFF00"/>
                </a:solidFill>
              </a:rPr>
              <a:t>The presence of pretreatment pain may also be </a:t>
            </a:r>
            <a:r>
              <a:rPr lang="en-US" sz="2400" dirty="0" smtClean="0">
                <a:solidFill>
                  <a:srgbClr val="FFFF00"/>
                </a:solidFill>
              </a:rPr>
              <a:t>a predictor </a:t>
            </a:r>
            <a:r>
              <a:rPr lang="en-US" sz="2400" dirty="0">
                <a:solidFill>
                  <a:srgbClr val="FFFF00"/>
                </a:solidFill>
              </a:rPr>
              <a:t>of potential </a:t>
            </a:r>
            <a:r>
              <a:rPr lang="en-US" sz="2400" dirty="0" smtClean="0">
                <a:solidFill>
                  <a:srgbClr val="FFFF00"/>
                </a:solidFill>
              </a:rPr>
              <a:t>post treatment flare-ups </a:t>
            </a:r>
            <a:r>
              <a:rPr lang="en-US" sz="1600" dirty="0" smtClean="0">
                <a:solidFill>
                  <a:schemeClr val="tx1"/>
                </a:solidFill>
              </a:rPr>
              <a:t>(</a:t>
            </a:r>
            <a:r>
              <a:rPr lang="en-US" sz="1600" i="1" dirty="0" err="1" smtClean="0"/>
              <a:t>Int</a:t>
            </a:r>
            <a:r>
              <a:rPr lang="en-US" sz="1600" i="1" dirty="0" smtClean="0"/>
              <a:t> </a:t>
            </a:r>
            <a:r>
              <a:rPr lang="en-US" sz="1600" i="1" dirty="0" err="1"/>
              <a:t>Endod</a:t>
            </a:r>
            <a:r>
              <a:rPr lang="en-US" sz="1600" i="1" dirty="0"/>
              <a:t> J </a:t>
            </a:r>
            <a:r>
              <a:rPr lang="en-US" sz="1600" dirty="0"/>
              <a:t>28:261–265, 1995</a:t>
            </a:r>
            <a:r>
              <a:rPr lang="en-US" sz="1600" dirty="0" smtClean="0"/>
              <a:t>.)</a:t>
            </a:r>
            <a:endParaRPr lang="en-US" sz="1600" dirty="0" smtClean="0">
              <a:solidFill>
                <a:srgbClr val="FFFF00"/>
              </a:solidFill>
            </a:endParaRPr>
          </a:p>
          <a:p>
            <a:endParaRPr lang="en-US" sz="2400" dirty="0">
              <a:solidFill>
                <a:srgbClr val="FFFF00"/>
              </a:solidFill>
            </a:endParaRPr>
          </a:p>
        </p:txBody>
      </p:sp>
    </p:spTree>
    <p:extLst>
      <p:ext uri="{BB962C8B-B14F-4D97-AF65-F5344CB8AC3E}">
        <p14:creationId xmlns:p14="http://schemas.microsoft.com/office/powerpoint/2010/main" val="40300793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651224794"/>
              </p:ext>
            </p:extLst>
          </p:nvPr>
        </p:nvGraphicFramePr>
        <p:xfrm>
          <a:off x="1905000" y="914400"/>
          <a:ext cx="6858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76400" y="1981200"/>
            <a:ext cx="7391400" cy="4114800"/>
          </a:xfrm>
        </p:spPr>
        <p:txBody>
          <a:bodyPr/>
          <a:lstStyle/>
          <a:p>
            <a:r>
              <a:rPr lang="en-US" sz="2000" dirty="0">
                <a:solidFill>
                  <a:srgbClr val="FFFF00"/>
                </a:solidFill>
              </a:rPr>
              <a:t>In a similar double-blind clinical trial, </a:t>
            </a:r>
            <a:r>
              <a:rPr lang="en-US" sz="2000" dirty="0" err="1" smtClean="0">
                <a:solidFill>
                  <a:srgbClr val="FFFF00"/>
                </a:solidFill>
              </a:rPr>
              <a:t>intracanal</a:t>
            </a:r>
            <a:r>
              <a:rPr lang="en-US" sz="2000" dirty="0">
                <a:solidFill>
                  <a:srgbClr val="FFFF00"/>
                </a:solidFill>
              </a:rPr>
              <a:t> </a:t>
            </a:r>
            <a:r>
              <a:rPr lang="en-US" sz="2000" dirty="0" smtClean="0">
                <a:solidFill>
                  <a:srgbClr val="FFFF00"/>
                </a:solidFill>
              </a:rPr>
              <a:t>placement </a:t>
            </a:r>
            <a:r>
              <a:rPr lang="en-US" sz="2000" dirty="0">
                <a:solidFill>
                  <a:srgbClr val="FFFF00"/>
                </a:solidFill>
              </a:rPr>
              <a:t>of a 2.5% steroid solution or saline </a:t>
            </a:r>
            <a:r>
              <a:rPr lang="en-US" sz="2000" dirty="0" smtClean="0">
                <a:solidFill>
                  <a:srgbClr val="FFFF00"/>
                </a:solidFill>
              </a:rPr>
              <a:t>placebo on </a:t>
            </a:r>
            <a:r>
              <a:rPr lang="en-US" sz="2000" dirty="0">
                <a:solidFill>
                  <a:srgbClr val="FFFF00"/>
                </a:solidFill>
              </a:rPr>
              <a:t>completion of instrumentation resulted in a </a:t>
            </a:r>
            <a:r>
              <a:rPr lang="en-US" sz="2000" dirty="0" smtClean="0">
                <a:solidFill>
                  <a:srgbClr val="FFFF00"/>
                </a:solidFill>
              </a:rPr>
              <a:t>significant reduction </a:t>
            </a:r>
            <a:r>
              <a:rPr lang="en-US" sz="2000" dirty="0">
                <a:solidFill>
                  <a:srgbClr val="FFFF00"/>
                </a:solidFill>
              </a:rPr>
              <a:t>of the incidence of postoperative pain in teeth </a:t>
            </a:r>
            <a:r>
              <a:rPr lang="en-US" sz="2000" dirty="0" smtClean="0">
                <a:solidFill>
                  <a:srgbClr val="FFFF00"/>
                </a:solidFill>
              </a:rPr>
              <a:t>in which </a:t>
            </a:r>
            <a:r>
              <a:rPr lang="en-US" sz="2000" dirty="0">
                <a:solidFill>
                  <a:srgbClr val="FFFF00"/>
                </a:solidFill>
              </a:rPr>
              <a:t>the pulp was </a:t>
            </a:r>
            <a:r>
              <a:rPr lang="en-US" sz="2000" dirty="0" smtClean="0">
                <a:solidFill>
                  <a:srgbClr val="FFFF00"/>
                </a:solidFill>
              </a:rPr>
              <a:t>vital</a:t>
            </a:r>
            <a:r>
              <a:rPr lang="en-US" sz="1600" dirty="0" smtClean="0">
                <a:solidFill>
                  <a:schemeClr val="tx1"/>
                </a:solidFill>
              </a:rPr>
              <a:t>.(</a:t>
            </a:r>
            <a:r>
              <a:rPr lang="en-US" sz="1600" i="1" dirty="0">
                <a:solidFill>
                  <a:schemeClr val="tx1"/>
                </a:solidFill>
              </a:rPr>
              <a:t>J </a:t>
            </a:r>
            <a:r>
              <a:rPr lang="en-US" sz="1600" i="1" dirty="0" err="1">
                <a:solidFill>
                  <a:schemeClr val="tx1"/>
                </a:solidFill>
              </a:rPr>
              <a:t>Endod</a:t>
            </a:r>
            <a:r>
              <a:rPr lang="en-US" sz="1600" i="1" dirty="0">
                <a:solidFill>
                  <a:schemeClr val="tx1"/>
                </a:solidFill>
              </a:rPr>
              <a:t> </a:t>
            </a:r>
            <a:r>
              <a:rPr lang="en-US" sz="1600" dirty="0" smtClean="0">
                <a:solidFill>
                  <a:schemeClr val="tx1"/>
                </a:solidFill>
              </a:rPr>
              <a:t>13:466,1987.)</a:t>
            </a:r>
          </a:p>
          <a:p>
            <a:endParaRPr lang="en-US" sz="1600" dirty="0" smtClean="0">
              <a:solidFill>
                <a:schemeClr val="tx1"/>
              </a:solidFill>
            </a:endParaRPr>
          </a:p>
          <a:p>
            <a:r>
              <a:rPr lang="en-US" sz="2000" dirty="0" smtClean="0">
                <a:solidFill>
                  <a:srgbClr val="FFFF00"/>
                </a:solidFill>
              </a:rPr>
              <a:t> </a:t>
            </a:r>
            <a:r>
              <a:rPr lang="en-US" sz="2000" dirty="0">
                <a:solidFill>
                  <a:srgbClr val="FFFF00"/>
                </a:solidFill>
              </a:rPr>
              <a:t>When the pulp was </a:t>
            </a:r>
            <a:r>
              <a:rPr lang="en-US" sz="2000" dirty="0" smtClean="0">
                <a:solidFill>
                  <a:srgbClr val="FFFF00"/>
                </a:solidFill>
              </a:rPr>
              <a:t>necrotic, however</a:t>
            </a:r>
            <a:r>
              <a:rPr lang="en-US" sz="2000" dirty="0">
                <a:solidFill>
                  <a:srgbClr val="FFFF00"/>
                </a:solidFill>
              </a:rPr>
              <a:t>, there was no significant difference between </a:t>
            </a:r>
            <a:r>
              <a:rPr lang="en-US" sz="2000" dirty="0" smtClean="0">
                <a:solidFill>
                  <a:srgbClr val="FFFF00"/>
                </a:solidFill>
              </a:rPr>
              <a:t>the steroid </a:t>
            </a:r>
            <a:r>
              <a:rPr lang="en-US" sz="2000" dirty="0">
                <a:solidFill>
                  <a:srgbClr val="FFFF00"/>
                </a:solidFill>
              </a:rPr>
              <a:t>and placebo in reducing postoperative discomfort.</a:t>
            </a:r>
          </a:p>
        </p:txBody>
      </p:sp>
    </p:spTree>
    <p:extLst>
      <p:ext uri="{BB962C8B-B14F-4D97-AF65-F5344CB8AC3E}">
        <p14:creationId xmlns:p14="http://schemas.microsoft.com/office/powerpoint/2010/main" val="4395748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Antibiotics </a:t>
            </a:r>
            <a:endParaRPr lang="en-US" dirty="0"/>
          </a:p>
        </p:txBody>
      </p:sp>
      <p:sp>
        <p:nvSpPr>
          <p:cNvPr id="3" name="Content Placeholder 2"/>
          <p:cNvSpPr>
            <a:spLocks noGrp="1"/>
          </p:cNvSpPr>
          <p:nvPr>
            <p:ph idx="1"/>
          </p:nvPr>
        </p:nvSpPr>
        <p:spPr>
          <a:xfrm>
            <a:off x="500034" y="1676400"/>
            <a:ext cx="8491566" cy="4610120"/>
          </a:xfrm>
        </p:spPr>
        <p:txBody>
          <a:bodyPr/>
          <a:lstStyle/>
          <a:p>
            <a:pPr>
              <a:buNone/>
            </a:pPr>
            <a:endParaRPr lang="en-US" dirty="0" smtClean="0">
              <a:latin typeface="Angsana New" pitchFamily="18" charset="-34"/>
              <a:cs typeface="Angsana New" pitchFamily="18" charset="-34"/>
            </a:endParaRPr>
          </a:p>
          <a:p>
            <a:r>
              <a:rPr lang="en-US" dirty="0">
                <a:solidFill>
                  <a:srgbClr val="FFFF00"/>
                </a:solidFill>
                <a:latin typeface="Angsana New" pitchFamily="18" charset="-34"/>
                <a:cs typeface="Angsana New" pitchFamily="18" charset="-34"/>
              </a:rPr>
              <a:t>The use of the most popular antibiotic, penicillin, is based on the predominance of penicillin-sensitive microorganisms reportedly found in infected root canals.</a:t>
            </a:r>
          </a:p>
          <a:p>
            <a:pPr marL="0" indent="0">
              <a:buNone/>
            </a:pPr>
            <a:r>
              <a:rPr lang="en-US" dirty="0">
                <a:solidFill>
                  <a:srgbClr val="FFFF00"/>
                </a:solidFill>
                <a:latin typeface="Angsana New" pitchFamily="18" charset="-34"/>
                <a:cs typeface="Angsana New" pitchFamily="18" charset="-34"/>
              </a:rPr>
              <a:t> </a:t>
            </a:r>
          </a:p>
          <a:p>
            <a:r>
              <a:rPr lang="en-US" dirty="0">
                <a:solidFill>
                  <a:srgbClr val="FFFF00"/>
                </a:solidFill>
                <a:latin typeface="Angsana New" pitchFamily="18" charset="-34"/>
                <a:cs typeface="Angsana New" pitchFamily="18" charset="-34"/>
              </a:rPr>
              <a:t>Although most strains of bacteria found in endodontic infections are susceptible to penicillin, some, such as the anaerobic </a:t>
            </a:r>
            <a:r>
              <a:rPr lang="en-US" dirty="0" err="1">
                <a:solidFill>
                  <a:srgbClr val="FFFF00"/>
                </a:solidFill>
                <a:latin typeface="Angsana New" pitchFamily="18" charset="-34"/>
                <a:cs typeface="Angsana New" pitchFamily="18" charset="-34"/>
              </a:rPr>
              <a:t>peptostreptococci</a:t>
            </a:r>
            <a:r>
              <a:rPr lang="en-US" dirty="0">
                <a:solidFill>
                  <a:srgbClr val="FFFF00"/>
                </a:solidFill>
                <a:latin typeface="Angsana New" pitchFamily="18" charset="-34"/>
                <a:cs typeface="Angsana New" pitchFamily="18" charset="-34"/>
              </a:rPr>
              <a:t>, </a:t>
            </a:r>
            <a:r>
              <a:rPr lang="en-US" dirty="0" err="1">
                <a:solidFill>
                  <a:srgbClr val="FFFF00"/>
                </a:solidFill>
                <a:latin typeface="Angsana New" pitchFamily="18" charset="-34"/>
                <a:cs typeface="Angsana New" pitchFamily="18" charset="-34"/>
              </a:rPr>
              <a:t>Bacteroides</a:t>
            </a:r>
            <a:r>
              <a:rPr lang="en-US" dirty="0">
                <a:solidFill>
                  <a:srgbClr val="FFFF00"/>
                </a:solidFill>
                <a:latin typeface="Angsana New" pitchFamily="18" charset="-34"/>
                <a:cs typeface="Angsana New" pitchFamily="18" charset="-34"/>
              </a:rPr>
              <a:t> </a:t>
            </a:r>
            <a:r>
              <a:rPr lang="en-US" dirty="0" err="1">
                <a:solidFill>
                  <a:srgbClr val="FFFF00"/>
                </a:solidFill>
                <a:latin typeface="Angsana New" pitchFamily="18" charset="-34"/>
                <a:cs typeface="Angsana New" pitchFamily="18" charset="-34"/>
              </a:rPr>
              <a:t>fragilis</a:t>
            </a:r>
            <a:r>
              <a:rPr lang="en-US" dirty="0">
                <a:solidFill>
                  <a:srgbClr val="FFFF00"/>
                </a:solidFill>
                <a:latin typeface="Angsana New" pitchFamily="18" charset="-34"/>
                <a:cs typeface="Angsana New" pitchFamily="18" charset="-34"/>
              </a:rPr>
              <a:t>, are resistant.</a:t>
            </a:r>
          </a:p>
          <a:p>
            <a:endParaRPr lang="en-US" dirty="0">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533400"/>
            <a:ext cx="7772400" cy="5867400"/>
          </a:xfrm>
        </p:spPr>
        <p:txBody>
          <a:bodyPr/>
          <a:lstStyle/>
          <a:p>
            <a:r>
              <a:rPr lang="en-US" sz="2400" b="1" u="sng" dirty="0">
                <a:solidFill>
                  <a:srgbClr val="FFFF00"/>
                </a:solidFill>
              </a:rPr>
              <a:t>use of antibiotics is controversial </a:t>
            </a:r>
            <a:r>
              <a:rPr lang="en-US" sz="2400" b="1" u="sng" dirty="0" smtClean="0">
                <a:solidFill>
                  <a:srgbClr val="FFFF00"/>
                </a:solidFill>
              </a:rPr>
              <a:t>for several reasons.</a:t>
            </a:r>
          </a:p>
          <a:p>
            <a:endParaRPr lang="en-US" sz="2000" dirty="0" smtClean="0">
              <a:solidFill>
                <a:srgbClr val="FFFF00"/>
              </a:solidFill>
            </a:endParaRPr>
          </a:p>
          <a:p>
            <a:r>
              <a:rPr lang="en-US" sz="2000" dirty="0" smtClean="0">
                <a:solidFill>
                  <a:srgbClr val="FFFF00"/>
                </a:solidFill>
              </a:rPr>
              <a:t>First</a:t>
            </a:r>
            <a:r>
              <a:rPr lang="en-US" sz="2000" dirty="0">
                <a:solidFill>
                  <a:srgbClr val="FFFF00"/>
                </a:solidFill>
              </a:rPr>
              <a:t>, overprescribing antibiotics, </a:t>
            </a:r>
            <a:r>
              <a:rPr lang="en-US" sz="2000" dirty="0" smtClean="0">
                <a:solidFill>
                  <a:srgbClr val="FFFF00"/>
                </a:solidFill>
              </a:rPr>
              <a:t>especially when </a:t>
            </a:r>
            <a:r>
              <a:rPr lang="en-US" sz="2000" dirty="0">
                <a:solidFill>
                  <a:srgbClr val="FFFF00"/>
                </a:solidFill>
              </a:rPr>
              <a:t>these drugs are not indicated, has led to increased </a:t>
            </a:r>
            <a:r>
              <a:rPr lang="en-US" sz="2000" dirty="0" smtClean="0">
                <a:solidFill>
                  <a:srgbClr val="FFFF00"/>
                </a:solidFill>
              </a:rPr>
              <a:t>bacterial resistance </a:t>
            </a:r>
            <a:r>
              <a:rPr lang="en-US" sz="2000" dirty="0">
                <a:solidFill>
                  <a:srgbClr val="FFFF00"/>
                </a:solidFill>
              </a:rPr>
              <a:t>and patient sensitization</a:t>
            </a:r>
            <a:r>
              <a:rPr lang="en-US" sz="2000" dirty="0" smtClean="0">
                <a:solidFill>
                  <a:srgbClr val="FFFF00"/>
                </a:solidFill>
              </a:rPr>
              <a:t>.</a:t>
            </a:r>
          </a:p>
          <a:p>
            <a:endParaRPr lang="en-US" sz="2000" dirty="0" smtClean="0"/>
          </a:p>
          <a:p>
            <a:r>
              <a:rPr lang="en-US" sz="2000" dirty="0" smtClean="0"/>
              <a:t> </a:t>
            </a:r>
            <a:r>
              <a:rPr lang="en-US" sz="2000" dirty="0">
                <a:solidFill>
                  <a:srgbClr val="FFFF00"/>
                </a:solidFill>
              </a:rPr>
              <a:t>Second, </a:t>
            </a:r>
            <a:r>
              <a:rPr lang="en-US" sz="2000" dirty="0" smtClean="0">
                <a:solidFill>
                  <a:srgbClr val="FFFF00"/>
                </a:solidFill>
              </a:rPr>
              <a:t>antibiotics have </a:t>
            </a:r>
            <a:r>
              <a:rPr lang="en-US" sz="2000" dirty="0">
                <a:solidFill>
                  <a:srgbClr val="FFFF00"/>
                </a:solidFill>
              </a:rPr>
              <a:t>been mistakenly prescribed for patients with severe </a:t>
            </a:r>
            <a:r>
              <a:rPr lang="en-US" sz="2000" dirty="0" smtClean="0">
                <a:solidFill>
                  <a:srgbClr val="FFFF00"/>
                </a:solidFill>
              </a:rPr>
              <a:t>pain who </a:t>
            </a:r>
            <a:r>
              <a:rPr lang="en-US" sz="2000" dirty="0">
                <a:solidFill>
                  <a:srgbClr val="FFFF00"/>
                </a:solidFill>
              </a:rPr>
              <a:t>have a vital tooth (i.e., when bacteria are unlikely to be </a:t>
            </a:r>
            <a:r>
              <a:rPr lang="en-US" sz="2000" dirty="0" smtClean="0">
                <a:solidFill>
                  <a:srgbClr val="FFFF00"/>
                </a:solidFill>
              </a:rPr>
              <a:t>a causative </a:t>
            </a:r>
            <a:r>
              <a:rPr lang="en-US" sz="2000" dirty="0">
                <a:solidFill>
                  <a:srgbClr val="FFFF00"/>
                </a:solidFill>
              </a:rPr>
              <a:t>factor in periradicular </a:t>
            </a:r>
            <a:r>
              <a:rPr lang="en-US" sz="2000" dirty="0" smtClean="0">
                <a:solidFill>
                  <a:srgbClr val="FFFF00"/>
                </a:solidFill>
              </a:rPr>
              <a:t>pain</a:t>
            </a:r>
            <a:r>
              <a:rPr lang="en-US" sz="1600" dirty="0" smtClean="0">
                <a:solidFill>
                  <a:srgbClr val="FFFF00"/>
                </a:solidFill>
              </a:rPr>
              <a:t>.(</a:t>
            </a:r>
            <a:r>
              <a:rPr lang="en-US" sz="1600" i="1" dirty="0"/>
              <a:t>J </a:t>
            </a:r>
            <a:r>
              <a:rPr lang="en-US" sz="1600" i="1" dirty="0" err="1"/>
              <a:t>Endod</a:t>
            </a:r>
            <a:r>
              <a:rPr lang="en-US" sz="1600" i="1" dirty="0"/>
              <a:t> </a:t>
            </a:r>
            <a:r>
              <a:rPr lang="en-US" sz="1600" dirty="0" smtClean="0"/>
              <a:t>28:396,2002.)</a:t>
            </a:r>
          </a:p>
          <a:p>
            <a:endParaRPr lang="en-US" sz="1600" dirty="0" smtClean="0"/>
          </a:p>
          <a:p>
            <a:r>
              <a:rPr lang="en-US" sz="2000" dirty="0" smtClean="0"/>
              <a:t> </a:t>
            </a:r>
            <a:r>
              <a:rPr lang="en-US" sz="2000" dirty="0">
                <a:solidFill>
                  <a:srgbClr val="FFFF00"/>
                </a:solidFill>
              </a:rPr>
              <a:t>Third, even </a:t>
            </a:r>
            <a:r>
              <a:rPr lang="en-US" sz="2000" dirty="0" smtClean="0">
                <a:solidFill>
                  <a:srgbClr val="FFFF00"/>
                </a:solidFill>
              </a:rPr>
              <a:t>when bacteria </a:t>
            </a:r>
            <a:r>
              <a:rPr lang="en-US" sz="2000" dirty="0">
                <a:solidFill>
                  <a:srgbClr val="FFFF00"/>
                </a:solidFill>
              </a:rPr>
              <a:t>are likely to be present, data from controlled </a:t>
            </a:r>
            <a:r>
              <a:rPr lang="en-US" sz="2000" dirty="0" smtClean="0">
                <a:solidFill>
                  <a:srgbClr val="FFFF00"/>
                </a:solidFill>
              </a:rPr>
              <a:t>clinical trials </a:t>
            </a:r>
            <a:r>
              <a:rPr lang="en-US" sz="2000" dirty="0">
                <a:solidFill>
                  <a:srgbClr val="FFFF00"/>
                </a:solidFill>
              </a:rPr>
              <a:t>provide little or no support for the hypothesis that </a:t>
            </a:r>
            <a:r>
              <a:rPr lang="en-US" sz="2000" dirty="0" smtClean="0">
                <a:solidFill>
                  <a:srgbClr val="FFFF00"/>
                </a:solidFill>
              </a:rPr>
              <a:t>antibiotics reduce </a:t>
            </a:r>
            <a:r>
              <a:rPr lang="en-US" sz="2000" dirty="0">
                <a:solidFill>
                  <a:srgbClr val="FFFF00"/>
                </a:solidFill>
              </a:rPr>
              <a:t>pain</a:t>
            </a:r>
            <a:r>
              <a:rPr lang="en-US" sz="2000" dirty="0" smtClean="0">
                <a:solidFill>
                  <a:srgbClr val="FFFF00"/>
                </a:solidFill>
                <a:latin typeface="Angsana New" pitchFamily="18" charset="-34"/>
                <a:cs typeface="Angsana New" pitchFamily="18" charset="-34"/>
              </a:rPr>
              <a:t> (</a:t>
            </a:r>
            <a:r>
              <a:rPr lang="en-US" sz="1600" i="1" dirty="0"/>
              <a:t>J </a:t>
            </a:r>
            <a:r>
              <a:rPr lang="en-US" sz="1600" i="1" dirty="0" err="1"/>
              <a:t>Endod</a:t>
            </a:r>
            <a:r>
              <a:rPr lang="en-US" sz="1600" i="1" dirty="0"/>
              <a:t> </a:t>
            </a:r>
            <a:r>
              <a:rPr lang="en-US" sz="1600" dirty="0"/>
              <a:t>32:87, 2006</a:t>
            </a:r>
            <a:r>
              <a:rPr lang="en-US" sz="1600" dirty="0" smtClean="0"/>
              <a:t>.)</a:t>
            </a:r>
            <a:endParaRPr lang="en-US" sz="1600" dirty="0" smtClean="0">
              <a:solidFill>
                <a:srgbClr val="FFFF00"/>
              </a:solidFill>
              <a:latin typeface="Angsana New" pitchFamily="18" charset="-34"/>
              <a:cs typeface="Angsana New" pitchFamily="18" charset="-34"/>
            </a:endParaRPr>
          </a:p>
          <a:p>
            <a:endParaRPr lang="en-US" sz="3600" dirty="0">
              <a:solidFill>
                <a:srgbClr val="FFFF00"/>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7162800" cy="4114800"/>
          </a:xfrm>
        </p:spPr>
        <p:txBody>
          <a:bodyPr/>
          <a:lstStyle/>
          <a:p>
            <a:r>
              <a:rPr lang="en-US" dirty="0" smtClean="0">
                <a:solidFill>
                  <a:srgbClr val="FFFF00"/>
                </a:solidFill>
                <a:latin typeface="Angsana New" pitchFamily="18" charset="-34"/>
                <a:cs typeface="Angsana New" pitchFamily="18" charset="-34"/>
              </a:rPr>
              <a:t>There appears to be a trend toward an increase in the number of anaerobic dental infections. In such cases, some antibiotics, such as </a:t>
            </a:r>
            <a:r>
              <a:rPr lang="en-US" dirty="0" err="1" smtClean="0">
                <a:solidFill>
                  <a:srgbClr val="FFFF00"/>
                </a:solidFill>
                <a:latin typeface="Angsana New" pitchFamily="18" charset="-34"/>
                <a:cs typeface="Angsana New" pitchFamily="18" charset="-34"/>
              </a:rPr>
              <a:t>clindamycin</a:t>
            </a:r>
            <a:r>
              <a:rPr lang="en-US" dirty="0" smtClean="0">
                <a:solidFill>
                  <a:srgbClr val="FFFF00"/>
                </a:solidFill>
                <a:latin typeface="Angsana New" pitchFamily="18" charset="-34"/>
                <a:cs typeface="Angsana New" pitchFamily="18" charset="-34"/>
              </a:rPr>
              <a:t> or </a:t>
            </a:r>
            <a:r>
              <a:rPr lang="en-US" dirty="0" err="1" smtClean="0">
                <a:solidFill>
                  <a:srgbClr val="FFFF00"/>
                </a:solidFill>
                <a:latin typeface="Angsana New" pitchFamily="18" charset="-34"/>
                <a:cs typeface="Angsana New" pitchFamily="18" charset="-34"/>
              </a:rPr>
              <a:t>tinidazole</a:t>
            </a:r>
            <a:r>
              <a:rPr lang="en-US" dirty="0" smtClean="0">
                <a:solidFill>
                  <a:srgbClr val="FFFF00"/>
                </a:solidFill>
                <a:latin typeface="Angsana New" pitchFamily="18" charset="-34"/>
                <a:cs typeface="Angsana New" pitchFamily="18" charset="-34"/>
              </a:rPr>
              <a:t>, may be effective, but the organisms may be resistant to erythromycin, </a:t>
            </a:r>
            <a:r>
              <a:rPr lang="en-US" dirty="0" err="1" smtClean="0">
                <a:solidFill>
                  <a:srgbClr val="FFFF00"/>
                </a:solidFill>
                <a:latin typeface="Angsana New" pitchFamily="18" charset="-34"/>
                <a:cs typeface="Angsana New" pitchFamily="18" charset="-34"/>
              </a:rPr>
              <a:t>demeclocycline</a:t>
            </a:r>
            <a:r>
              <a:rPr lang="en-US" dirty="0" smtClean="0">
                <a:solidFill>
                  <a:srgbClr val="FFFF00"/>
                </a:solidFill>
                <a:latin typeface="Angsana New" pitchFamily="18" charset="-34"/>
                <a:cs typeface="Angsana New" pitchFamily="18" charset="-34"/>
              </a:rPr>
              <a:t>, or </a:t>
            </a:r>
            <a:r>
              <a:rPr lang="en-US" dirty="0" err="1" smtClean="0">
                <a:solidFill>
                  <a:srgbClr val="FFFF00"/>
                </a:solidFill>
                <a:latin typeface="Angsana New" pitchFamily="18" charset="-34"/>
                <a:cs typeface="Angsana New" pitchFamily="18" charset="-34"/>
              </a:rPr>
              <a:t>doxycycline</a:t>
            </a:r>
            <a:r>
              <a:rPr lang="en-US" dirty="0" smtClean="0">
                <a:solidFill>
                  <a:srgbClr val="FFFF00"/>
                </a:solidFill>
                <a:latin typeface="Angsana New" pitchFamily="18" charset="-34"/>
                <a:cs typeface="Angsana New" pitchFamily="18" charset="-34"/>
              </a:rPr>
              <a:t>. </a:t>
            </a:r>
          </a:p>
          <a:p>
            <a:endParaRPr lang="en-US" dirty="0" smtClean="0">
              <a:solidFill>
                <a:srgbClr val="FFFF00"/>
              </a:solidFill>
              <a:latin typeface="Angsana New" pitchFamily="18" charset="-34"/>
              <a:cs typeface="Angsana New" pitchFamily="18" charset="-34"/>
            </a:endParaRPr>
          </a:p>
          <a:p>
            <a:r>
              <a:rPr lang="en-US" dirty="0" smtClean="0">
                <a:solidFill>
                  <a:srgbClr val="FFFF00"/>
                </a:solidFill>
                <a:latin typeface="Angsana New" pitchFamily="18" charset="-34"/>
                <a:cs typeface="Angsana New" pitchFamily="18" charset="-34"/>
              </a:rPr>
              <a:t>In a few cases of </a:t>
            </a:r>
            <a:r>
              <a:rPr lang="en-US" dirty="0" err="1" smtClean="0">
                <a:solidFill>
                  <a:srgbClr val="FFFF00"/>
                </a:solidFill>
                <a:latin typeface="Angsana New" pitchFamily="18" charset="-34"/>
                <a:cs typeface="Angsana New" pitchFamily="18" charset="-34"/>
              </a:rPr>
              <a:t>cellulitis</a:t>
            </a:r>
            <a:r>
              <a:rPr lang="en-US" dirty="0" smtClean="0">
                <a:solidFill>
                  <a:srgbClr val="FFFF00"/>
                </a:solidFill>
                <a:latin typeface="Angsana New" pitchFamily="18" charset="-34"/>
                <a:cs typeface="Angsana New" pitchFamily="18" charset="-34"/>
              </a:rPr>
              <a:t> induced by mixed anaerobic and facultative streptococcal root canal infections, </a:t>
            </a:r>
            <a:r>
              <a:rPr lang="en-US" dirty="0" err="1" smtClean="0">
                <a:solidFill>
                  <a:srgbClr val="FFFF00"/>
                </a:solidFill>
                <a:latin typeface="Angsana New" pitchFamily="18" charset="-34"/>
                <a:cs typeface="Angsana New" pitchFamily="18" charset="-34"/>
              </a:rPr>
              <a:t>Matusow</a:t>
            </a:r>
            <a:r>
              <a:rPr lang="en-US" dirty="0" smtClean="0">
                <a:solidFill>
                  <a:srgbClr val="FFFF00"/>
                </a:solidFill>
                <a:latin typeface="Angsana New" pitchFamily="18" charset="-34"/>
                <a:cs typeface="Angsana New" pitchFamily="18" charset="-34"/>
              </a:rPr>
              <a:t> and </a:t>
            </a:r>
            <a:r>
              <a:rPr lang="en-US" dirty="0" err="1" smtClean="0">
                <a:solidFill>
                  <a:srgbClr val="FFFF00"/>
                </a:solidFill>
                <a:latin typeface="Angsana New" pitchFamily="18" charset="-34"/>
                <a:cs typeface="Angsana New" pitchFamily="18" charset="-34"/>
              </a:rPr>
              <a:t>Goodall</a:t>
            </a:r>
            <a:r>
              <a:rPr lang="en-US" dirty="0" smtClean="0">
                <a:solidFill>
                  <a:srgbClr val="FFFF00"/>
                </a:solidFill>
                <a:latin typeface="Angsana New" pitchFamily="18" charset="-34"/>
                <a:cs typeface="Angsana New" pitchFamily="18" charset="-34"/>
              </a:rPr>
              <a:t>  obtained good resolution by root canal treatment and by using erythromycin.</a:t>
            </a:r>
          </a:p>
          <a:p>
            <a:pPr>
              <a:buNone/>
            </a:pPr>
            <a:r>
              <a:rPr lang="en-US" dirty="0" smtClean="0">
                <a:solidFill>
                  <a:srgbClr val="FFFF00"/>
                </a:solidFill>
                <a:latin typeface="Angsana New" pitchFamily="18" charset="-34"/>
                <a:cs typeface="Angsana New" pitchFamily="18" charset="-34"/>
              </a:rPr>
              <a:t> </a:t>
            </a:r>
          </a:p>
          <a:p>
            <a:pPr>
              <a:buNone/>
            </a:pPr>
            <a:r>
              <a:rPr lang="en-US" dirty="0" smtClean="0">
                <a:solidFill>
                  <a:srgbClr val="FFFF00"/>
                </a:solidFill>
                <a:latin typeface="Angsana New" pitchFamily="18" charset="-34"/>
                <a:cs typeface="Angsana New" pitchFamily="18" charset="-34"/>
              </a:rPr>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762000"/>
            <a:ext cx="7391400" cy="4114800"/>
          </a:xfrm>
          <a:ln w="53975">
            <a:solidFill>
              <a:srgbClr val="FFFF00"/>
            </a:solidFill>
          </a:ln>
        </p:spPr>
        <p:txBody>
          <a:bodyPr/>
          <a:lstStyle/>
          <a:p>
            <a:pPr>
              <a:buNone/>
            </a:pPr>
            <a:r>
              <a:rPr lang="en-US" dirty="0" smtClean="0"/>
              <a:t> </a:t>
            </a:r>
          </a:p>
          <a:p>
            <a:r>
              <a:rPr lang="en-US" dirty="0" smtClean="0">
                <a:solidFill>
                  <a:srgbClr val="FFFF00"/>
                </a:solidFill>
                <a:latin typeface="Angsana New" pitchFamily="18" charset="-34"/>
                <a:cs typeface="Angsana New" pitchFamily="18" charset="-34"/>
              </a:rPr>
              <a:t>The rational selection of an appropriate antibiotic to control root canal infections should depend on culturing and sensitivity testing. However, there are no significant studies which show that any specific antibiotic is capable of reducing or eliminating painful exacerbations during endodontic therapy.</a:t>
            </a:r>
          </a:p>
          <a:p>
            <a:pPr>
              <a:buNone/>
            </a:pPr>
            <a:r>
              <a:rPr lang="en-US" dirty="0" smtClean="0">
                <a:solidFill>
                  <a:srgbClr val="FFFF00"/>
                </a:solidFill>
                <a:latin typeface="Angsana New" pitchFamily="18" charset="-34"/>
                <a:cs typeface="Angsana New" pitchFamily="18" charset="-34"/>
              </a:rPr>
              <a:t> </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p:spPr>
        <p:txBody>
          <a:bodyPr/>
          <a:lstStyle/>
          <a:p>
            <a:r>
              <a:rPr lang="en-US" sz="2400" b="1" dirty="0" smtClean="0"/>
              <a:t>Non-</a:t>
            </a:r>
            <a:r>
              <a:rPr lang="en-US" sz="2400" b="1" dirty="0" err="1" smtClean="0"/>
              <a:t>steriodal</a:t>
            </a:r>
            <a:r>
              <a:rPr lang="en-US" sz="2400" b="1" dirty="0" smtClean="0"/>
              <a:t> anti-inflammatory agents</a:t>
            </a:r>
            <a:endParaRPr lang="en-US" sz="2400" dirty="0"/>
          </a:p>
        </p:txBody>
      </p:sp>
      <p:sp>
        <p:nvSpPr>
          <p:cNvPr id="3" name="Content Placeholder 2"/>
          <p:cNvSpPr>
            <a:spLocks noGrp="1"/>
          </p:cNvSpPr>
          <p:nvPr>
            <p:ph idx="1"/>
          </p:nvPr>
        </p:nvSpPr>
        <p:spPr>
          <a:xfrm>
            <a:off x="1676400" y="1219200"/>
            <a:ext cx="7239000" cy="4114800"/>
          </a:xfrm>
        </p:spPr>
        <p:txBody>
          <a:bodyPr/>
          <a:lstStyle/>
          <a:p>
            <a:r>
              <a:rPr lang="en-US" dirty="0" smtClean="0">
                <a:solidFill>
                  <a:srgbClr val="FFFF00"/>
                </a:solidFill>
                <a:latin typeface="Angsana New" pitchFamily="18" charset="-34"/>
                <a:cs typeface="Angsana New" pitchFamily="18" charset="-34"/>
              </a:rPr>
              <a:t>drug of choice for mild to moderate pain –aspirin- efficient non-narcotic analgesic. </a:t>
            </a:r>
          </a:p>
          <a:p>
            <a:r>
              <a:rPr lang="en-US" dirty="0" smtClean="0">
                <a:solidFill>
                  <a:srgbClr val="FFFF00"/>
                </a:solidFill>
                <a:latin typeface="Angsana New" pitchFamily="18" charset="-34"/>
                <a:cs typeface="Angsana New" pitchFamily="18" charset="-34"/>
              </a:rPr>
              <a:t>Aspirin has also been shown to cause hyperpolarization of the neural membrane due to an increase in permeability of the potassium and a decrease in that of the chloride ion.</a:t>
            </a:r>
          </a:p>
          <a:p>
            <a:r>
              <a:rPr lang="en-US" dirty="0" smtClean="0">
                <a:solidFill>
                  <a:srgbClr val="FFFF00"/>
                </a:solidFill>
                <a:latin typeface="Angsana New" pitchFamily="18" charset="-34"/>
                <a:cs typeface="Angsana New" pitchFamily="18" charset="-34"/>
              </a:rPr>
              <a:t>In patients with known sensitivity to NASIDS and who have gastrointestinal ulceration or hypertension due to renal effects of NASIDS, acetaminophen should be considered for post treatment pain. </a:t>
            </a:r>
          </a:p>
          <a:p>
            <a:endParaRPr lang="en-US" dirty="0">
              <a:solidFill>
                <a:srgbClr val="FFFF00"/>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85728"/>
            <a:ext cx="8486804" cy="6357982"/>
          </a:xfrm>
        </p:spPr>
        <p:txBody>
          <a:bodyPr/>
          <a:lstStyle/>
          <a:p>
            <a:r>
              <a:rPr lang="en-US" dirty="0" smtClean="0">
                <a:solidFill>
                  <a:srgbClr val="FFFF00"/>
                </a:solidFill>
                <a:latin typeface="Angsana New" pitchFamily="18" charset="-34"/>
                <a:cs typeface="Angsana New" pitchFamily="18" charset="-34"/>
              </a:rPr>
              <a:t>Ibuprofen is generally considered the prototype of NSAIDs </a:t>
            </a:r>
          </a:p>
          <a:p>
            <a:endParaRPr lang="en-US" dirty="0" smtClean="0">
              <a:solidFill>
                <a:srgbClr val="FFFF00"/>
              </a:solidFill>
              <a:latin typeface="Angsana New" pitchFamily="18" charset="-34"/>
              <a:cs typeface="Angsana New" pitchFamily="18" charset="-34"/>
            </a:endParaRPr>
          </a:p>
          <a:p>
            <a:r>
              <a:rPr lang="en-US" dirty="0" smtClean="0">
                <a:solidFill>
                  <a:srgbClr val="FFFF00"/>
                </a:solidFill>
                <a:latin typeface="Angsana New" pitchFamily="18" charset="-34"/>
                <a:cs typeface="Angsana New" pitchFamily="18" charset="-34"/>
              </a:rPr>
              <a:t>Pretreatment with NSAID </a:t>
            </a:r>
            <a:r>
              <a:rPr lang="en-US" dirty="0" err="1" smtClean="0">
                <a:solidFill>
                  <a:srgbClr val="FFFF00"/>
                </a:solidFill>
                <a:latin typeface="Angsana New" pitchFamily="18" charset="-34"/>
                <a:cs typeface="Angsana New" pitchFamily="18" charset="-34"/>
              </a:rPr>
              <a:t>ketorolac</a:t>
            </a:r>
            <a:r>
              <a:rPr lang="en-US" dirty="0" smtClean="0">
                <a:solidFill>
                  <a:srgbClr val="FFFF00"/>
                </a:solidFill>
                <a:latin typeface="Angsana New" pitchFamily="18" charset="-34"/>
                <a:cs typeface="Angsana New" pitchFamily="18" charset="-34"/>
              </a:rPr>
              <a:t> </a:t>
            </a:r>
            <a:r>
              <a:rPr lang="en-US" dirty="0" err="1" smtClean="0">
                <a:solidFill>
                  <a:srgbClr val="FFFF00"/>
                </a:solidFill>
                <a:latin typeface="Angsana New" pitchFamily="18" charset="-34"/>
                <a:cs typeface="Angsana New" pitchFamily="18" charset="-34"/>
              </a:rPr>
              <a:t>trimethamine</a:t>
            </a:r>
            <a:r>
              <a:rPr lang="en-US" dirty="0" smtClean="0">
                <a:solidFill>
                  <a:srgbClr val="FFFF00"/>
                </a:solidFill>
                <a:latin typeface="Angsana New" pitchFamily="18" charset="-34"/>
                <a:cs typeface="Angsana New" pitchFamily="18" charset="-34"/>
              </a:rPr>
              <a:t>, when injected  intramuscularly, produced significant analgesia in patients with sever odontogenic pain prior to treatment. </a:t>
            </a:r>
          </a:p>
          <a:p>
            <a:endParaRPr lang="en-US" dirty="0" smtClean="0">
              <a:solidFill>
                <a:srgbClr val="FFFF00"/>
              </a:solidFill>
              <a:latin typeface="Angsana New" pitchFamily="18" charset="-34"/>
              <a:cs typeface="Angsana New" pitchFamily="18" charset="-34"/>
            </a:endParaRPr>
          </a:p>
          <a:p>
            <a:r>
              <a:rPr lang="en-US" dirty="0" smtClean="0">
                <a:solidFill>
                  <a:srgbClr val="FFFF00"/>
                </a:solidFill>
                <a:latin typeface="Angsana New" pitchFamily="18" charset="-34"/>
                <a:cs typeface="Angsana New" pitchFamily="18" charset="-34"/>
              </a:rPr>
              <a:t>Ibuprofen 600mg taken 6h is optimal for managing pulpal pain and periradicular pain of inflammatory origin. </a:t>
            </a:r>
          </a:p>
          <a:p>
            <a:endParaRPr lang="en-US" dirty="0" smtClean="0">
              <a:solidFill>
                <a:srgbClr val="FFFF00"/>
              </a:solidFill>
              <a:latin typeface="Angsana New" pitchFamily="18" charset="-34"/>
              <a:cs typeface="Angsana New" pitchFamily="18" charset="-34"/>
            </a:endParaRPr>
          </a:p>
          <a:p>
            <a:r>
              <a:rPr lang="en-US" dirty="0" smtClean="0">
                <a:solidFill>
                  <a:srgbClr val="FFFF00"/>
                </a:solidFill>
                <a:latin typeface="Angsana New" pitchFamily="18" charset="-34"/>
                <a:cs typeface="Angsana New" pitchFamily="18" charset="-34"/>
              </a:rPr>
              <a:t>The combination of NASAID and acetaminophen taken together show additive analgesia for treating dental pain</a:t>
            </a:r>
            <a:endParaRPr lang="en-US" dirty="0">
              <a:solidFill>
                <a:srgbClr val="FFFF00"/>
              </a:solidFill>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14290"/>
            <a:ext cx="7758138" cy="928710"/>
          </a:xfrm>
        </p:spPr>
        <p:txBody>
          <a:bodyPr/>
          <a:lstStyle/>
          <a:p>
            <a:r>
              <a:rPr lang="en-US" sz="3600" b="1" dirty="0" smtClean="0">
                <a:latin typeface="Angsana New" pitchFamily="18" charset="-34"/>
                <a:cs typeface="Angsana New" pitchFamily="18" charset="-34"/>
              </a:rPr>
              <a:t>Pain after completion of endodontic  therapy</a:t>
            </a:r>
            <a:endParaRPr lang="en-US" sz="3600" dirty="0">
              <a:latin typeface="Angsana New" pitchFamily="18" charset="-34"/>
              <a:cs typeface="Angsana New" pitchFamily="18" charset="-34"/>
            </a:endParaRPr>
          </a:p>
        </p:txBody>
      </p:sp>
      <p:sp>
        <p:nvSpPr>
          <p:cNvPr id="3" name="Content Placeholder 2"/>
          <p:cNvSpPr>
            <a:spLocks noGrp="1"/>
          </p:cNvSpPr>
          <p:nvPr>
            <p:ph idx="1"/>
          </p:nvPr>
        </p:nvSpPr>
        <p:spPr>
          <a:xfrm>
            <a:off x="357158" y="1143000"/>
            <a:ext cx="8429684" cy="4953000"/>
          </a:xfrm>
        </p:spPr>
        <p:txBody>
          <a:bodyPr/>
          <a:lstStyle/>
          <a:p>
            <a:r>
              <a:rPr lang="en-US" sz="3600" dirty="0" smtClean="0">
                <a:solidFill>
                  <a:srgbClr val="FFFF00"/>
                </a:solidFill>
                <a:latin typeface="Angsana New" pitchFamily="18" charset="-34"/>
                <a:cs typeface="Angsana New" pitchFamily="18" charset="-34"/>
              </a:rPr>
              <a:t> The number of treatment visits apparently makes little difference  on postoperative pain</a:t>
            </a:r>
          </a:p>
          <a:p>
            <a:endParaRPr lang="en-US" sz="3600" dirty="0" smtClean="0">
              <a:solidFill>
                <a:srgbClr val="FFFF00"/>
              </a:solidFill>
              <a:latin typeface="Angsana New" pitchFamily="18" charset="-34"/>
              <a:cs typeface="Angsana New" pitchFamily="18" charset="-34"/>
            </a:endParaRPr>
          </a:p>
          <a:p>
            <a:r>
              <a:rPr lang="en-US" sz="3600" dirty="0" smtClean="0">
                <a:solidFill>
                  <a:srgbClr val="FFFF00"/>
                </a:solidFill>
                <a:latin typeface="Angsana New" pitchFamily="18" charset="-34"/>
                <a:cs typeface="Angsana New" pitchFamily="18" charset="-34"/>
              </a:rPr>
              <a:t>Endodontic treatment of posterior teeth also seems to produce more postoperative discomfort, especially after single-visit procedures</a:t>
            </a:r>
          </a:p>
          <a:p>
            <a:endParaRPr lang="en-US" sz="3600" dirty="0" smtClean="0">
              <a:solidFill>
                <a:srgbClr val="FFFF00"/>
              </a:solidFill>
              <a:latin typeface="Angsana New" pitchFamily="18" charset="-34"/>
              <a:cs typeface="Angsana New" pitchFamily="18" charset="-34"/>
            </a:endParaRPr>
          </a:p>
          <a:p>
            <a:endParaRPr lang="en-US" sz="3600" dirty="0" smtClean="0">
              <a:solidFill>
                <a:srgbClr val="FFFF00"/>
              </a:solidFill>
              <a:latin typeface="Angsana New" pitchFamily="18" charset="-34"/>
              <a:cs typeface="Angsana New" pitchFamily="18" charset="-34"/>
            </a:endParaRPr>
          </a:p>
          <a:p>
            <a:endParaRPr lang="en-US" sz="3600" dirty="0">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609600"/>
            <a:ext cx="7772400" cy="4114800"/>
          </a:xfrm>
        </p:spPr>
        <p:txBody>
          <a:bodyPr/>
          <a:lstStyle/>
          <a:p>
            <a:r>
              <a:rPr lang="en-US" dirty="0" smtClean="0">
                <a:solidFill>
                  <a:srgbClr val="FFFF00"/>
                </a:solidFill>
                <a:latin typeface="Angsana New" pitchFamily="18" charset="-34"/>
                <a:cs typeface="Angsana New" pitchFamily="18" charset="-34"/>
              </a:rPr>
              <a:t>Fox et al.  -90% of the teeth treated endodontically in one visit were free of spontaneous pain after 24 h, whereas 82% had little or no pain on pressure. </a:t>
            </a:r>
          </a:p>
          <a:p>
            <a:endParaRPr lang="en-US" dirty="0" smtClean="0">
              <a:solidFill>
                <a:srgbClr val="FFFF00"/>
              </a:solidFill>
              <a:latin typeface="Angsana New" pitchFamily="18" charset="-34"/>
              <a:cs typeface="Angsana New" pitchFamily="18" charset="-34"/>
            </a:endParaRPr>
          </a:p>
          <a:p>
            <a:r>
              <a:rPr lang="en-US" dirty="0" smtClean="0">
                <a:solidFill>
                  <a:srgbClr val="FFFF00"/>
                </a:solidFill>
                <a:latin typeface="Angsana New" pitchFamily="18" charset="-34"/>
                <a:cs typeface="Angsana New" pitchFamily="18" charset="-34"/>
              </a:rPr>
              <a:t>Pressure pain usually lasts longer than spontaneous pain. </a:t>
            </a:r>
          </a:p>
          <a:p>
            <a:endParaRPr lang="en-US" dirty="0" smtClean="0">
              <a:solidFill>
                <a:srgbClr val="FFFF00"/>
              </a:solidFill>
              <a:latin typeface="Angsana New" pitchFamily="18" charset="-34"/>
              <a:cs typeface="Angsana New" pitchFamily="18" charset="-34"/>
            </a:endParaRPr>
          </a:p>
          <a:p>
            <a:r>
              <a:rPr lang="en-US" dirty="0" smtClean="0">
                <a:solidFill>
                  <a:srgbClr val="FFFF00"/>
                </a:solidFill>
                <a:latin typeface="Angsana New" pitchFamily="18" charset="-34"/>
                <a:cs typeface="Angsana New" pitchFamily="18" charset="-34"/>
              </a:rPr>
              <a:t>These painful episodes are usually caused by the pressures inherent in the insertion of the root canal filling materials or by the chemical irritation from the ingredients of the root canal cements or pastes.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285720" y="2500306"/>
            <a:ext cx="4314825" cy="3214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4714876" y="2500306"/>
            <a:ext cx="428628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0"/>
            <a:ext cx="8572528" cy="6553200"/>
          </a:xfrm>
        </p:spPr>
        <p:txBody>
          <a:bodyPr/>
          <a:lstStyle/>
          <a:p>
            <a:r>
              <a:rPr lang="en-US" dirty="0" smtClean="0">
                <a:solidFill>
                  <a:srgbClr val="FFFF00"/>
                </a:solidFill>
                <a:latin typeface="Angsana New" pitchFamily="18" charset="-34"/>
                <a:cs typeface="Angsana New" pitchFamily="18" charset="-34"/>
              </a:rPr>
              <a:t>Another possible cause for persistent pain after root canal therapy is a fracture of the crown or root. Cracks in the dentin may result from excessive pressure during the insertion of the root canal filling material or from </a:t>
            </a:r>
            <a:r>
              <a:rPr lang="en-US" dirty="0" err="1" smtClean="0">
                <a:solidFill>
                  <a:srgbClr val="FFFF00"/>
                </a:solidFill>
                <a:latin typeface="Angsana New" pitchFamily="18" charset="-34"/>
                <a:cs typeface="Angsana New" pitchFamily="18" charset="-34"/>
              </a:rPr>
              <a:t>masticatory</a:t>
            </a:r>
            <a:r>
              <a:rPr lang="en-US" dirty="0" smtClean="0">
                <a:solidFill>
                  <a:srgbClr val="FFFF00"/>
                </a:solidFill>
                <a:latin typeface="Angsana New" pitchFamily="18" charset="-34"/>
                <a:cs typeface="Angsana New" pitchFamily="18" charset="-34"/>
              </a:rPr>
              <a:t> pressures. These teeth eventually require extraction.</a:t>
            </a:r>
          </a:p>
          <a:p>
            <a:endParaRPr lang="en-US" dirty="0" smtClean="0">
              <a:solidFill>
                <a:srgbClr val="FFFF00"/>
              </a:solidFill>
              <a:latin typeface="Angsana New" pitchFamily="18" charset="-34"/>
              <a:cs typeface="Angsana New" pitchFamily="18" charset="-34"/>
            </a:endParaRPr>
          </a:p>
          <a:p>
            <a:r>
              <a:rPr lang="en-US" dirty="0" smtClean="0">
                <a:solidFill>
                  <a:srgbClr val="FFFF00"/>
                </a:solidFill>
                <a:latin typeface="Angsana New" pitchFamily="18" charset="-34"/>
                <a:cs typeface="Angsana New" pitchFamily="18" charset="-34"/>
              </a:rPr>
              <a:t>In rare cases, </a:t>
            </a:r>
            <a:r>
              <a:rPr lang="en-US" dirty="0" err="1" smtClean="0">
                <a:solidFill>
                  <a:srgbClr val="FFFF00"/>
                </a:solidFill>
                <a:latin typeface="Angsana New" pitchFamily="18" charset="-34"/>
                <a:cs typeface="Angsana New" pitchFamily="18" charset="-34"/>
              </a:rPr>
              <a:t>paresthesia</a:t>
            </a:r>
            <a:r>
              <a:rPr lang="en-US" dirty="0" smtClean="0">
                <a:solidFill>
                  <a:srgbClr val="FFFF00"/>
                </a:solidFill>
                <a:latin typeface="Angsana New" pitchFamily="18" charset="-34"/>
                <a:cs typeface="Angsana New" pitchFamily="18" charset="-34"/>
              </a:rPr>
              <a:t> and pain of the lower jaw has been induced by over-instrumentation or overextension of root canal filling material, especially with par formaldehyde preparations. Although the </a:t>
            </a:r>
            <a:r>
              <a:rPr lang="en-US" dirty="0" err="1" smtClean="0">
                <a:solidFill>
                  <a:srgbClr val="FFFF00"/>
                </a:solidFill>
                <a:latin typeface="Angsana New" pitchFamily="18" charset="-34"/>
                <a:cs typeface="Angsana New" pitchFamily="18" charset="-34"/>
              </a:rPr>
              <a:t>paresthesias</a:t>
            </a:r>
            <a:r>
              <a:rPr lang="en-US" dirty="0" smtClean="0">
                <a:solidFill>
                  <a:srgbClr val="FFFF00"/>
                </a:solidFill>
                <a:latin typeface="Angsana New" pitchFamily="18" charset="-34"/>
                <a:cs typeface="Angsana New" pitchFamily="18" charset="-34"/>
              </a:rPr>
              <a:t> are usually temporary, a few have been reported to persist for longer than 1 yr especially after periapical surgery.</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l="25598" t="14674" r="6076" b="5434"/>
          <a:stretch>
            <a:fillRect/>
          </a:stretch>
        </p:blipFill>
        <p:spPr bwMode="auto">
          <a:xfrm>
            <a:off x="357158" y="142852"/>
            <a:ext cx="8572560" cy="6429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 2015</a:t>
            </a:r>
            <a:endParaRPr lang="en-IN" dirty="0"/>
          </a:p>
        </p:txBody>
      </p:sp>
      <p:pic>
        <p:nvPicPr>
          <p:cNvPr id="6" name="Content Placeholder 5" descr="pic.png"/>
          <p:cNvPicPr>
            <a:picLocks noGrp="1" noChangeAspect="1"/>
          </p:cNvPicPr>
          <p:nvPr>
            <p:ph idx="1"/>
          </p:nvPr>
        </p:nvPicPr>
        <p:blipFill>
          <a:blip r:embed="rId2"/>
          <a:stretch>
            <a:fillRect/>
          </a:stretch>
        </p:blipFill>
        <p:spPr>
          <a:xfrm>
            <a:off x="642910" y="1785926"/>
            <a:ext cx="7772400" cy="1578238"/>
          </a:xfrm>
        </p:spPr>
      </p:pic>
      <p:sp>
        <p:nvSpPr>
          <p:cNvPr id="7" name="TextBox 6"/>
          <p:cNvSpPr txBox="1"/>
          <p:nvPr/>
        </p:nvSpPr>
        <p:spPr>
          <a:xfrm>
            <a:off x="571472" y="3786190"/>
            <a:ext cx="7858180" cy="1938992"/>
          </a:xfrm>
          <a:prstGeom prst="rect">
            <a:avLst/>
          </a:prstGeom>
          <a:noFill/>
        </p:spPr>
        <p:txBody>
          <a:bodyPr wrap="square" rtlCol="0">
            <a:spAutoFit/>
          </a:bodyPr>
          <a:lstStyle/>
          <a:p>
            <a:r>
              <a:rPr lang="en-IN" sz="2000" dirty="0" smtClean="0"/>
              <a:t>In conclusion, FEs performed in single visits using a Reciproc</a:t>
            </a:r>
          </a:p>
          <a:p>
            <a:r>
              <a:rPr lang="en-IN" sz="2000" dirty="0" smtClean="0"/>
              <a:t>R40 reciprocating file for the treatment of asymptomatic necrotic,</a:t>
            </a:r>
          </a:p>
          <a:p>
            <a:r>
              <a:rPr lang="en-IN" sz="2000" dirty="0" err="1" smtClean="0"/>
              <a:t>Uni</a:t>
            </a:r>
            <a:r>
              <a:rPr lang="en-IN" sz="2000" dirty="0" smtClean="0"/>
              <a:t> radicular teeth resulted in a low incidence of pain. After 24 hours, the FEs resulted in more patients reporting mild pain compared with the control group, but no differences were observed at 72 hours or 1 week.</a:t>
            </a:r>
            <a:endParaRPr lang="en-IN" sz="2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sz="2000" dirty="0" smtClean="0"/>
              <a:t>Influence of preoperative pain intensity on postoperative pain after root canal treatment: A prospective clinical study</a:t>
            </a:r>
          </a:p>
          <a:p>
            <a:endParaRPr lang="en-US" sz="2000" dirty="0" smtClean="0"/>
          </a:p>
          <a:p>
            <a:endParaRPr lang="en-IN" sz="2000" dirty="0" smtClean="0"/>
          </a:p>
          <a:p>
            <a:pPr>
              <a:buNone/>
            </a:pPr>
            <a:r>
              <a:rPr lang="en-IN" sz="3600" dirty="0" smtClean="0">
                <a:solidFill>
                  <a:srgbClr val="FF0000"/>
                </a:solidFill>
              </a:rPr>
              <a:t>      Conclusions</a:t>
            </a:r>
          </a:p>
          <a:p>
            <a:r>
              <a:rPr lang="en-IN" sz="2000" dirty="0" smtClean="0"/>
              <a:t>Within the limitations of this study, it can be concluded that the presence of preoperative pain is the variable that most influences the prevalence of postoperative pain.</a:t>
            </a:r>
          </a:p>
          <a:p>
            <a:endParaRPr lang="en-IN" dirty="0"/>
          </a:p>
        </p:txBody>
      </p:sp>
      <p:sp>
        <p:nvSpPr>
          <p:cNvPr id="4" name="TextBox 3"/>
          <p:cNvSpPr txBox="1"/>
          <p:nvPr/>
        </p:nvSpPr>
        <p:spPr>
          <a:xfrm>
            <a:off x="714348" y="5429264"/>
            <a:ext cx="7643866" cy="646331"/>
          </a:xfrm>
          <a:prstGeom prst="rect">
            <a:avLst/>
          </a:prstGeom>
          <a:noFill/>
        </p:spPr>
        <p:txBody>
          <a:bodyPr wrap="square" rtlCol="0">
            <a:spAutoFit/>
          </a:bodyPr>
          <a:lstStyle/>
          <a:p>
            <a:pPr fontAlgn="base"/>
            <a:r>
              <a:rPr lang="en-IN" dirty="0" smtClean="0">
                <a:hlinkClick r:id="rId2" tooltip="Go to Journal of Dentistry on ScienceDirect"/>
              </a:rPr>
              <a:t>        Journal of Dentistry</a:t>
            </a:r>
            <a:r>
              <a:rPr lang="en-IN" b="1" dirty="0" smtClean="0"/>
              <a:t>     </a:t>
            </a:r>
            <a:r>
              <a:rPr lang="en-IN" dirty="0" smtClean="0">
                <a:hlinkClick r:id="rId3" tooltip="Go to table of contents for this volume/issue"/>
              </a:rPr>
              <a:t>Volume 45</a:t>
            </a:r>
            <a:r>
              <a:rPr lang="en-IN" dirty="0" smtClean="0"/>
              <a:t>, February 2016, Pages 39–42</a:t>
            </a:r>
          </a:p>
          <a:p>
            <a:endParaRPr lang="en-IN"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IN" dirty="0"/>
          </a:p>
        </p:txBody>
      </p:sp>
      <p:graphicFrame>
        <p:nvGraphicFramePr>
          <p:cNvPr id="4" name="Content Placeholder 3"/>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4893434"/>
              </p:ext>
            </p:extLst>
          </p:nvPr>
        </p:nvGraphicFramePr>
        <p:xfrm>
          <a:off x="304800" y="304800"/>
          <a:ext cx="8610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742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00DE187B-30E5-4763-A2F7-96DB0743F10A}"/>
                                            </p:graphicEl>
                                          </p:spTgt>
                                        </p:tgtEl>
                                        <p:attrNameLst>
                                          <p:attrName>style.visibility</p:attrName>
                                        </p:attrNameLst>
                                      </p:cBhvr>
                                      <p:to>
                                        <p:strVal val="visible"/>
                                      </p:to>
                                    </p:set>
                                    <p:anim calcmode="lin" valueType="num">
                                      <p:cBhvr>
                                        <p:cTn id="7" dur="2000" fill="hold"/>
                                        <p:tgtEl>
                                          <p:spTgt spid="5">
                                            <p:graphicEl>
                                              <a:dgm id="{00DE187B-30E5-4763-A2F7-96DB0743F10A}"/>
                                            </p:graphicEl>
                                          </p:spTgt>
                                        </p:tgtEl>
                                        <p:attrNameLst>
                                          <p:attrName>ppt_w</p:attrName>
                                        </p:attrNameLst>
                                      </p:cBhvr>
                                      <p:tavLst>
                                        <p:tav tm="0">
                                          <p:val>
                                            <p:fltVal val="0"/>
                                          </p:val>
                                        </p:tav>
                                        <p:tav tm="100000">
                                          <p:val>
                                            <p:strVal val="#ppt_w"/>
                                          </p:val>
                                        </p:tav>
                                      </p:tavLst>
                                    </p:anim>
                                    <p:anim calcmode="lin" valueType="num">
                                      <p:cBhvr>
                                        <p:cTn id="8" dur="2000" fill="hold"/>
                                        <p:tgtEl>
                                          <p:spTgt spid="5">
                                            <p:graphicEl>
                                              <a:dgm id="{00DE187B-30E5-4763-A2F7-96DB0743F10A}"/>
                                            </p:graphicEl>
                                          </p:spTgt>
                                        </p:tgtEl>
                                        <p:attrNameLst>
                                          <p:attrName>ppt_h</p:attrName>
                                        </p:attrNameLst>
                                      </p:cBhvr>
                                      <p:tavLst>
                                        <p:tav tm="0">
                                          <p:val>
                                            <p:fltVal val="0"/>
                                          </p:val>
                                        </p:tav>
                                        <p:tav tm="100000">
                                          <p:val>
                                            <p:strVal val="#ppt_h"/>
                                          </p:val>
                                        </p:tav>
                                      </p:tavLst>
                                    </p:anim>
                                    <p:anim calcmode="lin" valueType="num">
                                      <p:cBhvr>
                                        <p:cTn id="9" dur="2000" fill="hold"/>
                                        <p:tgtEl>
                                          <p:spTgt spid="5">
                                            <p:graphicEl>
                                              <a:dgm id="{00DE187B-30E5-4763-A2F7-96DB0743F10A}"/>
                                            </p:graphicEl>
                                          </p:spTgt>
                                        </p:tgtEl>
                                        <p:attrNameLst>
                                          <p:attrName>style.rotation</p:attrName>
                                        </p:attrNameLst>
                                      </p:cBhvr>
                                      <p:tavLst>
                                        <p:tav tm="0">
                                          <p:val>
                                            <p:fltVal val="90"/>
                                          </p:val>
                                        </p:tav>
                                        <p:tav tm="100000">
                                          <p:val>
                                            <p:fltVal val="0"/>
                                          </p:val>
                                        </p:tav>
                                      </p:tavLst>
                                    </p:anim>
                                    <p:animEffect transition="in" filter="fade">
                                      <p:cBhvr>
                                        <p:cTn id="10" dur="2000"/>
                                        <p:tgtEl>
                                          <p:spTgt spid="5">
                                            <p:graphicEl>
                                              <a:dgm id="{00DE187B-30E5-4763-A2F7-96DB0743F10A}"/>
                                            </p:graphic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graphicEl>
                                              <a:dgm id="{91FC8A94-3BB8-4921-A935-7C30F3A72738}"/>
                                            </p:graphicEl>
                                          </p:spTgt>
                                        </p:tgtEl>
                                        <p:attrNameLst>
                                          <p:attrName>style.visibility</p:attrName>
                                        </p:attrNameLst>
                                      </p:cBhvr>
                                      <p:to>
                                        <p:strVal val="visible"/>
                                      </p:to>
                                    </p:set>
                                    <p:anim calcmode="lin" valueType="num">
                                      <p:cBhvr>
                                        <p:cTn id="15" dur="2000" fill="hold"/>
                                        <p:tgtEl>
                                          <p:spTgt spid="5">
                                            <p:graphicEl>
                                              <a:dgm id="{91FC8A94-3BB8-4921-A935-7C30F3A72738}"/>
                                            </p:graphicEl>
                                          </p:spTgt>
                                        </p:tgtEl>
                                        <p:attrNameLst>
                                          <p:attrName>ppt_w</p:attrName>
                                        </p:attrNameLst>
                                      </p:cBhvr>
                                      <p:tavLst>
                                        <p:tav tm="0">
                                          <p:val>
                                            <p:fltVal val="0"/>
                                          </p:val>
                                        </p:tav>
                                        <p:tav tm="100000">
                                          <p:val>
                                            <p:strVal val="#ppt_w"/>
                                          </p:val>
                                        </p:tav>
                                      </p:tavLst>
                                    </p:anim>
                                    <p:anim calcmode="lin" valueType="num">
                                      <p:cBhvr>
                                        <p:cTn id="16" dur="2000" fill="hold"/>
                                        <p:tgtEl>
                                          <p:spTgt spid="5">
                                            <p:graphicEl>
                                              <a:dgm id="{91FC8A94-3BB8-4921-A935-7C30F3A72738}"/>
                                            </p:graphicEl>
                                          </p:spTgt>
                                        </p:tgtEl>
                                        <p:attrNameLst>
                                          <p:attrName>ppt_h</p:attrName>
                                        </p:attrNameLst>
                                      </p:cBhvr>
                                      <p:tavLst>
                                        <p:tav tm="0">
                                          <p:val>
                                            <p:fltVal val="0"/>
                                          </p:val>
                                        </p:tav>
                                        <p:tav tm="100000">
                                          <p:val>
                                            <p:strVal val="#ppt_h"/>
                                          </p:val>
                                        </p:tav>
                                      </p:tavLst>
                                    </p:anim>
                                    <p:anim calcmode="lin" valueType="num">
                                      <p:cBhvr>
                                        <p:cTn id="17" dur="2000" fill="hold"/>
                                        <p:tgtEl>
                                          <p:spTgt spid="5">
                                            <p:graphicEl>
                                              <a:dgm id="{91FC8A94-3BB8-4921-A935-7C30F3A72738}"/>
                                            </p:graphicEl>
                                          </p:spTgt>
                                        </p:tgtEl>
                                        <p:attrNameLst>
                                          <p:attrName>style.rotation</p:attrName>
                                        </p:attrNameLst>
                                      </p:cBhvr>
                                      <p:tavLst>
                                        <p:tav tm="0">
                                          <p:val>
                                            <p:fltVal val="90"/>
                                          </p:val>
                                        </p:tav>
                                        <p:tav tm="100000">
                                          <p:val>
                                            <p:fltVal val="0"/>
                                          </p:val>
                                        </p:tav>
                                      </p:tavLst>
                                    </p:anim>
                                    <p:animEffect transition="in" filter="fade">
                                      <p:cBhvr>
                                        <p:cTn id="18" dur="2000"/>
                                        <p:tgtEl>
                                          <p:spTgt spid="5">
                                            <p:graphicEl>
                                              <a:dgm id="{91FC8A94-3BB8-4921-A935-7C30F3A72738}"/>
                                            </p:graphic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breeze.wav"/>
                                        </p:tgtEl>
                                      </p:cMediaNode>
                                    </p:audio>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graphicEl>
                                              <a:dgm id="{3968F717-F3F2-4321-A725-BBD871B0D534}"/>
                                            </p:graphicEl>
                                          </p:spTgt>
                                        </p:tgtEl>
                                        <p:attrNameLst>
                                          <p:attrName>style.visibility</p:attrName>
                                        </p:attrNameLst>
                                      </p:cBhvr>
                                      <p:to>
                                        <p:strVal val="visible"/>
                                      </p:to>
                                    </p:set>
                                    <p:anim calcmode="lin" valueType="num">
                                      <p:cBhvr>
                                        <p:cTn id="23" dur="2000" fill="hold"/>
                                        <p:tgtEl>
                                          <p:spTgt spid="5">
                                            <p:graphicEl>
                                              <a:dgm id="{3968F717-F3F2-4321-A725-BBD871B0D534}"/>
                                            </p:graphicEl>
                                          </p:spTgt>
                                        </p:tgtEl>
                                        <p:attrNameLst>
                                          <p:attrName>ppt_w</p:attrName>
                                        </p:attrNameLst>
                                      </p:cBhvr>
                                      <p:tavLst>
                                        <p:tav tm="0">
                                          <p:val>
                                            <p:fltVal val="0"/>
                                          </p:val>
                                        </p:tav>
                                        <p:tav tm="100000">
                                          <p:val>
                                            <p:strVal val="#ppt_w"/>
                                          </p:val>
                                        </p:tav>
                                      </p:tavLst>
                                    </p:anim>
                                    <p:anim calcmode="lin" valueType="num">
                                      <p:cBhvr>
                                        <p:cTn id="24" dur="2000" fill="hold"/>
                                        <p:tgtEl>
                                          <p:spTgt spid="5">
                                            <p:graphicEl>
                                              <a:dgm id="{3968F717-F3F2-4321-A725-BBD871B0D534}"/>
                                            </p:graphicEl>
                                          </p:spTgt>
                                        </p:tgtEl>
                                        <p:attrNameLst>
                                          <p:attrName>ppt_h</p:attrName>
                                        </p:attrNameLst>
                                      </p:cBhvr>
                                      <p:tavLst>
                                        <p:tav tm="0">
                                          <p:val>
                                            <p:fltVal val="0"/>
                                          </p:val>
                                        </p:tav>
                                        <p:tav tm="100000">
                                          <p:val>
                                            <p:strVal val="#ppt_h"/>
                                          </p:val>
                                        </p:tav>
                                      </p:tavLst>
                                    </p:anim>
                                    <p:anim calcmode="lin" valueType="num">
                                      <p:cBhvr>
                                        <p:cTn id="25" dur="2000" fill="hold"/>
                                        <p:tgtEl>
                                          <p:spTgt spid="5">
                                            <p:graphicEl>
                                              <a:dgm id="{3968F717-F3F2-4321-A725-BBD871B0D534}"/>
                                            </p:graphicEl>
                                          </p:spTgt>
                                        </p:tgtEl>
                                        <p:attrNameLst>
                                          <p:attrName>style.rotation</p:attrName>
                                        </p:attrNameLst>
                                      </p:cBhvr>
                                      <p:tavLst>
                                        <p:tav tm="0">
                                          <p:val>
                                            <p:fltVal val="90"/>
                                          </p:val>
                                        </p:tav>
                                        <p:tav tm="100000">
                                          <p:val>
                                            <p:fltVal val="0"/>
                                          </p:val>
                                        </p:tav>
                                      </p:tavLst>
                                    </p:anim>
                                    <p:animEffect transition="in" filter="fade">
                                      <p:cBhvr>
                                        <p:cTn id="26" dur="2000"/>
                                        <p:tgtEl>
                                          <p:spTgt spid="5">
                                            <p:graphicEl>
                                              <a:dgm id="{3968F717-F3F2-4321-A725-BBD871B0D534}"/>
                                            </p:graphic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breeze.wav"/>
                                        </p:tgtEl>
                                      </p:cMediaNode>
                                    </p:audio>
                                  </p:sub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graphicEl>
                                              <a:dgm id="{41BE3903-875E-4211-B54F-193EE700D235}"/>
                                            </p:graphicEl>
                                          </p:spTgt>
                                        </p:tgtEl>
                                        <p:attrNameLst>
                                          <p:attrName>style.visibility</p:attrName>
                                        </p:attrNameLst>
                                      </p:cBhvr>
                                      <p:to>
                                        <p:strVal val="visible"/>
                                      </p:to>
                                    </p:set>
                                    <p:anim calcmode="lin" valueType="num">
                                      <p:cBhvr>
                                        <p:cTn id="31" dur="2000" fill="hold"/>
                                        <p:tgtEl>
                                          <p:spTgt spid="5">
                                            <p:graphicEl>
                                              <a:dgm id="{41BE3903-875E-4211-B54F-193EE700D235}"/>
                                            </p:graphicEl>
                                          </p:spTgt>
                                        </p:tgtEl>
                                        <p:attrNameLst>
                                          <p:attrName>ppt_w</p:attrName>
                                        </p:attrNameLst>
                                      </p:cBhvr>
                                      <p:tavLst>
                                        <p:tav tm="0">
                                          <p:val>
                                            <p:fltVal val="0"/>
                                          </p:val>
                                        </p:tav>
                                        <p:tav tm="100000">
                                          <p:val>
                                            <p:strVal val="#ppt_w"/>
                                          </p:val>
                                        </p:tav>
                                      </p:tavLst>
                                    </p:anim>
                                    <p:anim calcmode="lin" valueType="num">
                                      <p:cBhvr>
                                        <p:cTn id="32" dur="2000" fill="hold"/>
                                        <p:tgtEl>
                                          <p:spTgt spid="5">
                                            <p:graphicEl>
                                              <a:dgm id="{41BE3903-875E-4211-B54F-193EE700D235}"/>
                                            </p:graphicEl>
                                          </p:spTgt>
                                        </p:tgtEl>
                                        <p:attrNameLst>
                                          <p:attrName>ppt_h</p:attrName>
                                        </p:attrNameLst>
                                      </p:cBhvr>
                                      <p:tavLst>
                                        <p:tav tm="0">
                                          <p:val>
                                            <p:fltVal val="0"/>
                                          </p:val>
                                        </p:tav>
                                        <p:tav tm="100000">
                                          <p:val>
                                            <p:strVal val="#ppt_h"/>
                                          </p:val>
                                        </p:tav>
                                      </p:tavLst>
                                    </p:anim>
                                    <p:anim calcmode="lin" valueType="num">
                                      <p:cBhvr>
                                        <p:cTn id="33" dur="2000" fill="hold"/>
                                        <p:tgtEl>
                                          <p:spTgt spid="5">
                                            <p:graphicEl>
                                              <a:dgm id="{41BE3903-875E-4211-B54F-193EE700D235}"/>
                                            </p:graphicEl>
                                          </p:spTgt>
                                        </p:tgtEl>
                                        <p:attrNameLst>
                                          <p:attrName>style.rotation</p:attrName>
                                        </p:attrNameLst>
                                      </p:cBhvr>
                                      <p:tavLst>
                                        <p:tav tm="0">
                                          <p:val>
                                            <p:fltVal val="90"/>
                                          </p:val>
                                        </p:tav>
                                        <p:tav tm="100000">
                                          <p:val>
                                            <p:fltVal val="0"/>
                                          </p:val>
                                        </p:tav>
                                      </p:tavLst>
                                    </p:anim>
                                    <p:animEffect transition="in" filter="fade">
                                      <p:cBhvr>
                                        <p:cTn id="34" dur="2000"/>
                                        <p:tgtEl>
                                          <p:spTgt spid="5">
                                            <p:graphicEl>
                                              <a:dgm id="{41BE3903-875E-4211-B54F-193EE700D235}"/>
                                            </p:graphic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4087031"/>
              </p:ext>
            </p:extLst>
          </p:nvPr>
        </p:nvGraphicFramePr>
        <p:xfrm>
          <a:off x="1219200" y="-152400"/>
          <a:ext cx="7620000" cy="693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0376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1676400" cy="5562600"/>
          </a:xfrm>
        </p:spPr>
        <p:txBody>
          <a:bodyPr/>
          <a:lstStyle/>
          <a:p>
            <a:r>
              <a:rPr lang="en-US" sz="3600" dirty="0" smtClean="0"/>
              <a:t>Risk </a:t>
            </a:r>
            <a:br>
              <a:rPr lang="en-US" sz="3600" dirty="0" smtClean="0"/>
            </a:br>
            <a:r>
              <a:rPr lang="en-US" sz="3600" dirty="0" smtClean="0"/>
              <a:t>factors</a:t>
            </a:r>
            <a:endParaRPr lang="en-US" sz="3600" dirty="0"/>
          </a:p>
        </p:txBody>
      </p:sp>
      <p:sp>
        <p:nvSpPr>
          <p:cNvPr id="3" name="Content Placeholder 2"/>
          <p:cNvSpPr>
            <a:spLocks noGrp="1"/>
          </p:cNvSpPr>
          <p:nvPr>
            <p:ph idx="1"/>
          </p:nvPr>
        </p:nvSpPr>
        <p:spPr>
          <a:xfrm>
            <a:off x="1676400" y="228600"/>
            <a:ext cx="7253318" cy="6477000"/>
          </a:xfrm>
        </p:spPr>
        <p:txBody>
          <a:bodyPr>
            <a:noAutofit/>
          </a:bodyPr>
          <a:lstStyle/>
          <a:p>
            <a:r>
              <a:rPr lang="en-US" sz="2000" b="1" dirty="0" smtClean="0">
                <a:solidFill>
                  <a:schemeClr val="tx1">
                    <a:lumMod val="95000"/>
                  </a:schemeClr>
                </a:solidFill>
                <a:latin typeface="Baskerville Old Face" pitchFamily="18" charset="0"/>
              </a:rPr>
              <a:t>Patient demographics  </a:t>
            </a:r>
          </a:p>
          <a:p>
            <a:pPr>
              <a:buNone/>
            </a:pPr>
            <a:r>
              <a:rPr lang="en-US" sz="2000" dirty="0" smtClean="0">
                <a:solidFill>
                  <a:srgbClr val="FFFF00"/>
                </a:solidFill>
                <a:latin typeface="Baskerville Old Face" pitchFamily="18" charset="0"/>
              </a:rPr>
              <a:t>     frequently in females under 20 years</a:t>
            </a:r>
          </a:p>
          <a:p>
            <a:pPr>
              <a:buNone/>
            </a:pPr>
            <a:endParaRPr lang="en-US" sz="2000" dirty="0" smtClean="0">
              <a:solidFill>
                <a:srgbClr val="FFFF00"/>
              </a:solidFill>
              <a:latin typeface="Baskerville Old Face" pitchFamily="18" charset="0"/>
            </a:endParaRPr>
          </a:p>
          <a:p>
            <a:r>
              <a:rPr lang="en-US" sz="2000" b="1" dirty="0" smtClean="0">
                <a:solidFill>
                  <a:schemeClr val="tx1"/>
                </a:solidFill>
                <a:latin typeface="Baskerville Old Face" pitchFamily="18" charset="0"/>
              </a:rPr>
              <a:t>Pulpal /periapical diagnosis</a:t>
            </a:r>
          </a:p>
          <a:p>
            <a:pPr>
              <a:buNone/>
            </a:pPr>
            <a:r>
              <a:rPr lang="en-US" sz="2000" dirty="0" smtClean="0">
                <a:solidFill>
                  <a:srgbClr val="FFFF00"/>
                </a:solidFill>
                <a:latin typeface="Baskerville Old Face" pitchFamily="18" charset="0"/>
              </a:rPr>
              <a:t>     acute abscess , acute periapical </a:t>
            </a:r>
            <a:r>
              <a:rPr lang="en-US" sz="2000" dirty="0" err="1" smtClean="0">
                <a:solidFill>
                  <a:srgbClr val="FFFF00"/>
                </a:solidFill>
                <a:latin typeface="Baskerville Old Face" pitchFamily="18" charset="0"/>
              </a:rPr>
              <a:t>periodontitis</a:t>
            </a:r>
            <a:r>
              <a:rPr lang="en-US" sz="2000" dirty="0" smtClean="0">
                <a:solidFill>
                  <a:srgbClr val="FFFF00"/>
                </a:solidFill>
                <a:latin typeface="Baskerville Old Face" pitchFamily="18" charset="0"/>
              </a:rPr>
              <a:t> -- have more incidence </a:t>
            </a:r>
          </a:p>
          <a:p>
            <a:pPr>
              <a:buNone/>
            </a:pPr>
            <a:r>
              <a:rPr lang="en-US" sz="2000" dirty="0" smtClean="0">
                <a:solidFill>
                  <a:srgbClr val="FFFF00"/>
                </a:solidFill>
                <a:latin typeface="Baskerville Old Face" pitchFamily="18" charset="0"/>
              </a:rPr>
              <a:t>     </a:t>
            </a:r>
          </a:p>
          <a:p>
            <a:pPr>
              <a:buFont typeface="Arial" panose="020B0604020202020204" pitchFamily="34" charset="0"/>
              <a:buChar char="•"/>
            </a:pPr>
            <a:r>
              <a:rPr lang="en-US" sz="2000" dirty="0" smtClean="0">
                <a:solidFill>
                  <a:srgbClr val="FFFF00"/>
                </a:solidFill>
                <a:latin typeface="Baskerville Old Face" pitchFamily="18" charset="0"/>
              </a:rPr>
              <a:t> </a:t>
            </a:r>
            <a:r>
              <a:rPr lang="en-US" sz="2000" dirty="0" smtClean="0">
                <a:solidFill>
                  <a:schemeClr val="tx1"/>
                </a:solidFill>
                <a:latin typeface="Baskerville Old Face" pitchFamily="18" charset="0"/>
              </a:rPr>
              <a:t>presence of sinus tract decreases the incidence of flare up  </a:t>
            </a:r>
          </a:p>
          <a:p>
            <a:pPr>
              <a:buNone/>
            </a:pPr>
            <a:endParaRPr lang="en-US" sz="2000" dirty="0" smtClean="0">
              <a:solidFill>
                <a:srgbClr val="FFFF00"/>
              </a:solidFill>
              <a:latin typeface="Baskerville Old Face" pitchFamily="18" charset="0"/>
            </a:endParaRPr>
          </a:p>
          <a:p>
            <a:endParaRPr lang="en-US" sz="2000" dirty="0" smtClean="0">
              <a:solidFill>
                <a:srgbClr val="FFFF00"/>
              </a:solidFill>
              <a:latin typeface="Baskerville Old Face" pitchFamily="18" charset="0"/>
            </a:endParaRPr>
          </a:p>
          <a:p>
            <a:r>
              <a:rPr lang="en-US" sz="2000" b="1" i="1" dirty="0" smtClean="0">
                <a:solidFill>
                  <a:schemeClr val="tx1"/>
                </a:solidFill>
                <a:latin typeface="Baskerville Old Face" pitchFamily="18" charset="0"/>
              </a:rPr>
              <a:t>Treatment procedures </a:t>
            </a:r>
          </a:p>
          <a:p>
            <a:pPr>
              <a:buNone/>
            </a:pPr>
            <a:r>
              <a:rPr lang="en-US" sz="2800" dirty="0" smtClean="0">
                <a:solidFill>
                  <a:srgbClr val="FFFF00"/>
                </a:solidFill>
                <a:latin typeface="Baskerville Old Face" pitchFamily="18" charset="0"/>
              </a:rPr>
              <a:t>      incomplete debridement </a:t>
            </a:r>
          </a:p>
          <a:p>
            <a:pPr>
              <a:buNone/>
            </a:pPr>
            <a:r>
              <a:rPr lang="en-US" sz="2800" dirty="0" smtClean="0">
                <a:solidFill>
                  <a:srgbClr val="FFFF00"/>
                </a:solidFill>
                <a:latin typeface="Baskerville Old Face" pitchFamily="18" charset="0"/>
              </a:rPr>
              <a:t>       over instrumentation </a:t>
            </a:r>
          </a:p>
          <a:p>
            <a:pPr>
              <a:buNone/>
            </a:pPr>
            <a:r>
              <a:rPr lang="en-US" sz="2800" dirty="0" smtClean="0">
                <a:solidFill>
                  <a:srgbClr val="FFFF00"/>
                </a:solidFill>
                <a:latin typeface="Baskerville Old Face" pitchFamily="18" charset="0"/>
              </a:rPr>
              <a:t>      extruded debris </a:t>
            </a:r>
          </a:p>
          <a:p>
            <a:pPr>
              <a:buNone/>
            </a:pPr>
            <a:r>
              <a:rPr lang="en-US" sz="2800" dirty="0" smtClean="0">
                <a:solidFill>
                  <a:srgbClr val="FFFF00"/>
                </a:solidFill>
                <a:latin typeface="Baskerville Old Face" pitchFamily="18" charset="0"/>
              </a:rPr>
              <a:t>      hyper occlusion</a:t>
            </a:r>
          </a:p>
        </p:txBody>
      </p:sp>
      <p:sp>
        <p:nvSpPr>
          <p:cNvPr id="70658" name="AutoShape 2" descr="Image result for risk facto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eaq">
  <a:themeElements>
    <a:clrScheme name="Custom 3">
      <a:dk1>
        <a:sysClr val="windowText" lastClr="000000"/>
      </a:dk1>
      <a:lt1>
        <a:sysClr val="window" lastClr="FFFFFF"/>
      </a:lt1>
      <a:dk2>
        <a:srgbClr val="775F55"/>
      </a:dk2>
      <a:lt2>
        <a:srgbClr val="EBDDC3"/>
      </a:lt2>
      <a:accent1>
        <a:srgbClr val="94B6D2"/>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3120</TotalTime>
  <Words>3127</Words>
  <Application>Microsoft Office PowerPoint</Application>
  <PresentationFormat>On-screen Show (4:3)</PresentationFormat>
  <Paragraphs>316</Paragraphs>
  <Slides>64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Angsana New</vt:lpstr>
      <vt:lpstr>Arial</vt:lpstr>
      <vt:lpstr>Baskerville Old Face</vt:lpstr>
      <vt:lpstr>Calibri</vt:lpstr>
      <vt:lpstr>Georgia</vt:lpstr>
      <vt:lpstr>Times New Roman</vt:lpstr>
      <vt:lpstr>feaq</vt:lpstr>
      <vt:lpstr>PowerPoint Presentation</vt:lpstr>
      <vt:lpstr>D E F I N I T I O N </vt:lpstr>
      <vt:lpstr>CR I T E R I A </vt:lpstr>
      <vt:lpstr>I N C I D E N C E </vt:lpstr>
      <vt:lpstr>PowerPoint Presentation</vt:lpstr>
      <vt:lpstr>PowerPoint Presentation</vt:lpstr>
      <vt:lpstr>PowerPoint Presentation</vt:lpstr>
      <vt:lpstr>PowerPoint Presentation</vt:lpstr>
      <vt:lpstr>Risk  factors</vt:lpstr>
      <vt:lpstr>PowerPoint Presentation</vt:lpstr>
      <vt:lpstr>Dr Seltzer discussed a number of hypothesis thought to be related to the etiology of flare ups</vt:lpstr>
      <vt:lpstr>PowerPoint Presentation</vt:lpstr>
      <vt:lpstr>CA U S E S </vt:lpstr>
      <vt:lpstr>Non Microbial causes </vt:lpstr>
      <vt:lpstr>Apical extrusion of debris </vt:lpstr>
      <vt:lpstr>PowerPoint Presentation</vt:lpstr>
      <vt:lpstr>PowerPoint Presentation</vt:lpstr>
      <vt:lpstr>PowerPoint Presentation</vt:lpstr>
      <vt:lpstr>Changes in endodontic microbiota or in environmental conditions </vt:lpstr>
      <vt:lpstr>PowerPoint Presentation</vt:lpstr>
      <vt:lpstr>PowerPoint Presentation</vt:lpstr>
      <vt:lpstr>PowerPoint Presentation</vt:lpstr>
      <vt:lpstr>Environmental changes</vt:lpstr>
      <vt:lpstr>Secondary intra-radicular infection </vt:lpstr>
      <vt:lpstr>Increase of the oxidation – reduction potential </vt:lpstr>
      <vt:lpstr>PowerPoint Presentation</vt:lpstr>
      <vt:lpstr>M I C R O B I A L   C A U S E S  </vt:lpstr>
      <vt:lpstr>PowerPoint Presentation</vt:lpstr>
      <vt:lpstr>PowerPoint Presentation</vt:lpstr>
      <vt:lpstr>Diagnosis </vt:lpstr>
      <vt:lpstr>PowerPoint Presentation</vt:lpstr>
      <vt:lpstr>Preventive measures to infectious flare-ups     </vt:lpstr>
      <vt:lpstr>Selection of instrumentation techniques that extrude less amounts of debris apically</vt:lpstr>
      <vt:lpstr>Completion of the chemo-mechanical procedures in a single visit</vt:lpstr>
      <vt:lpstr>Use of an antimicrobial intracanal medicament between appointments in the treatment of infected cases </vt:lpstr>
      <vt:lpstr>Do not leave teeth open for drainage </vt:lpstr>
      <vt:lpstr>PowerPoint Presentation</vt:lpstr>
      <vt:lpstr>PowerPoint Presentation</vt:lpstr>
      <vt:lpstr>To expend all efforts in maintaining the aseptic chain during intracanal procedures </vt:lpstr>
      <vt:lpstr>PowerPoint Presentation</vt:lpstr>
      <vt:lpstr>Definitive treatment</vt:lpstr>
      <vt:lpstr>Cortical trephination</vt:lpstr>
      <vt:lpstr>Incision and drainage </vt:lpstr>
      <vt:lpstr>PowerPoint Presentation</vt:lpstr>
      <vt:lpstr>Intracanal medications </vt:lpstr>
      <vt:lpstr> Irrigating solutions</vt:lpstr>
      <vt:lpstr>PowerPoint Presentation</vt:lpstr>
      <vt:lpstr>Occlusal reduction </vt:lpstr>
      <vt:lpstr>Corticosteriods </vt:lpstr>
      <vt:lpstr>PowerPoint Presentation</vt:lpstr>
      <vt:lpstr>PowerPoint Presentation</vt:lpstr>
      <vt:lpstr>Antibiotics </vt:lpstr>
      <vt:lpstr>PowerPoint Presentation</vt:lpstr>
      <vt:lpstr>PowerPoint Presentation</vt:lpstr>
      <vt:lpstr>PowerPoint Presentation</vt:lpstr>
      <vt:lpstr>Non-steriodal anti-inflammatory agents</vt:lpstr>
      <vt:lpstr>PowerPoint Presentation</vt:lpstr>
      <vt:lpstr>Pain after completion of endodontic  therapy</vt:lpstr>
      <vt:lpstr>PowerPoint Presentation</vt:lpstr>
      <vt:lpstr>PowerPoint Presentation</vt:lpstr>
      <vt:lpstr>PowerPoint Presentation</vt:lpstr>
      <vt:lpstr>JOE 2015</vt:lpstr>
      <vt:lpstr>PowerPoint Presentation</vt:lpstr>
      <vt:lpstr>Conclusion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Priya Baskar</dc:creator>
  <cp:lastModifiedBy>Lenovo</cp:lastModifiedBy>
  <cp:revision>272</cp:revision>
  <dcterms:created xsi:type="dcterms:W3CDTF">2010-02-17T12:33:37Z</dcterms:created>
  <dcterms:modified xsi:type="dcterms:W3CDTF">2016-11-04T17:16:37Z</dcterms:modified>
</cp:coreProperties>
</file>