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sldIdLst>
    <p:sldId id="288" r:id="rId2"/>
    <p:sldId id="256" r:id="rId3"/>
    <p:sldId id="257" r:id="rId4"/>
    <p:sldId id="258" r:id="rId5"/>
    <p:sldId id="259" r:id="rId6"/>
    <p:sldId id="260" r:id="rId7"/>
    <p:sldId id="274"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7" r:id="rId22"/>
    <p:sldId id="278" r:id="rId23"/>
    <p:sldId id="279" r:id="rId24"/>
    <p:sldId id="280" r:id="rId25"/>
    <p:sldId id="281" r:id="rId26"/>
    <p:sldId id="282" r:id="rId27"/>
    <p:sldId id="283" r:id="rId28"/>
    <p:sldId id="284" r:id="rId29"/>
    <p:sldId id="285" r:id="rId30"/>
    <p:sldId id="286" r:id="rId31"/>
    <p:sldId id="287" r:id="rId32"/>
    <p:sldId id="292" r:id="rId33"/>
    <p:sldId id="293"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28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DC93FCE4-FD1D-4D9B-B28B-885475A4696E}" type="datetimeFigureOut">
              <a:rPr lang="en-US" smtClean="0"/>
              <a:pPr/>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88F15-507B-43A2-9DF8-854915D148EC}" type="slidenum">
              <a:rPr lang="en-US" smtClean="0"/>
              <a:pPr/>
              <a:t>‹#›</a:t>
            </a:fld>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93FCE4-FD1D-4D9B-B28B-885475A4696E}" type="datetimeFigureOut">
              <a:rPr lang="en-US" smtClean="0"/>
              <a:pPr/>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88F15-507B-43A2-9DF8-854915D148E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93FCE4-FD1D-4D9B-B28B-885475A4696E}" type="datetimeFigureOut">
              <a:rPr lang="en-US" smtClean="0"/>
              <a:pPr/>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88F15-507B-43A2-9DF8-854915D148E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93FCE4-FD1D-4D9B-B28B-885475A4696E}" type="datetimeFigureOut">
              <a:rPr lang="en-US" smtClean="0"/>
              <a:pPr/>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88F15-507B-43A2-9DF8-854915D148EC}"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DC93FCE4-FD1D-4D9B-B28B-885475A4696E}" type="datetimeFigureOut">
              <a:rPr lang="en-US" smtClean="0"/>
              <a:pPr/>
              <a:t>1/17/2017</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B5288F15-507B-43A2-9DF8-854915D148E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93FCE4-FD1D-4D9B-B28B-885475A4696E}" type="datetimeFigureOut">
              <a:rPr lang="en-US" smtClean="0"/>
              <a:pPr/>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288F15-507B-43A2-9DF8-854915D148EC}"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93FCE4-FD1D-4D9B-B28B-885475A4696E}" type="datetimeFigureOut">
              <a:rPr lang="en-US" smtClean="0"/>
              <a:pPr/>
              <a:t>1/17/2017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288F15-507B-43A2-9DF8-854915D148EC}"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93FCE4-FD1D-4D9B-B28B-885475A4696E}" type="datetimeFigureOut">
              <a:rPr lang="en-US" smtClean="0"/>
              <a:pPr/>
              <a:t>1/17/2017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288F15-507B-43A2-9DF8-854915D148EC}"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93FCE4-FD1D-4D9B-B28B-885475A4696E}" type="datetimeFigureOut">
              <a:rPr lang="en-US" smtClean="0"/>
              <a:pPr/>
              <a:t>1/17/2017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288F15-507B-43A2-9DF8-854915D148EC}" type="slidenum">
              <a:rPr lang="en-US" smtClean="0"/>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C93FCE4-FD1D-4D9B-B28B-885475A4696E}" type="datetimeFigureOut">
              <a:rPr lang="en-US" smtClean="0"/>
              <a:pPr/>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288F15-507B-43A2-9DF8-854915D148EC}" type="slidenum">
              <a:rPr lang="en-US" smtClean="0"/>
              <a:pPr/>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DC93FCE4-FD1D-4D9B-B28B-885475A4696E}" type="datetimeFigureOut">
              <a:rPr lang="en-US" smtClean="0"/>
              <a:pPr/>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288F15-507B-43A2-9DF8-854915D148EC}" type="slidenum">
              <a:rPr lang="en-US" smtClean="0"/>
              <a:pPr/>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DC93FCE4-FD1D-4D9B-B28B-885475A4696E}" type="datetimeFigureOut">
              <a:rPr lang="en-US" smtClean="0"/>
              <a:pPr/>
              <a:t>1/17/2017</a:t>
            </a:fld>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B5288F15-507B-43A2-9DF8-854915D148E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ransition spd="med">
    <p:fade/>
  </p:transition>
  <p:timing>
    <p:tnLst>
      <p:par>
        <p:cTn id="1" dur="indefinite" restart="never" nodeType="tmRoot"/>
      </p:par>
    </p:tnLst>
  </p:timing>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Cooper Black" pitchFamily="18" charset="0"/>
              </a:rPr>
              <a:t>The </a:t>
            </a:r>
            <a:r>
              <a:rPr lang="en-US" b="1" dirty="0" smtClean="0">
                <a:latin typeface="Cooper Black" pitchFamily="18" charset="0"/>
              </a:rPr>
              <a:t>PROFESSIONAL DENTIST </a:t>
            </a:r>
            <a:r>
              <a:rPr lang="en-US" b="1" dirty="0" smtClean="0">
                <a:latin typeface="Cooper Black" pitchFamily="18" charset="0"/>
              </a:rPr>
              <a:t>ACT OF INDIA 1948</a:t>
            </a:r>
            <a:endParaRPr lang="en-US" b="1" dirty="0">
              <a:latin typeface="Cooper Black" pitchFamily="18" charset="0"/>
            </a:endParaRPr>
          </a:p>
        </p:txBody>
      </p:sp>
      <p:sp>
        <p:nvSpPr>
          <p:cNvPr id="3" name="Content Placeholder 2"/>
          <p:cNvSpPr>
            <a:spLocks noGrp="1"/>
          </p:cNvSpPr>
          <p:nvPr>
            <p:ph idx="1"/>
          </p:nvPr>
        </p:nvSpPr>
        <p:spPr>
          <a:xfrm>
            <a:off x="5867400" y="4876800"/>
            <a:ext cx="3276600" cy="1981200"/>
          </a:xfrm>
        </p:spPr>
        <p:txBody>
          <a:bodyPr/>
          <a:lstStyle/>
          <a:p>
            <a:pPr>
              <a:buNone/>
            </a:pPr>
            <a:r>
              <a:rPr lang="en-US" b="1" i="1" dirty="0" smtClean="0"/>
              <a:t>Presented By</a:t>
            </a:r>
            <a:r>
              <a:rPr lang="en-US" b="1" dirty="0" smtClean="0"/>
              <a:t>:</a:t>
            </a:r>
          </a:p>
          <a:p>
            <a:pPr>
              <a:buNone/>
            </a:pPr>
            <a:r>
              <a:rPr lang="en-US" b="1" dirty="0" smtClean="0"/>
              <a:t>          </a:t>
            </a:r>
            <a:r>
              <a:rPr lang="en-US" b="1" dirty="0" err="1" smtClean="0"/>
              <a:t>Sonal</a:t>
            </a:r>
            <a:r>
              <a:rPr lang="en-US" b="1" dirty="0" smtClean="0"/>
              <a:t> </a:t>
            </a:r>
            <a:r>
              <a:rPr lang="en-US" b="1" dirty="0" err="1" smtClean="0"/>
              <a:t>Soi</a:t>
            </a:r>
            <a:endParaRPr lang="en-US" b="1" dirty="0" smtClean="0"/>
          </a:p>
          <a:p>
            <a:pPr>
              <a:buNone/>
            </a:pPr>
            <a:r>
              <a:rPr lang="en-US" b="1" dirty="0" smtClean="0"/>
              <a:t>              </a:t>
            </a:r>
            <a:endParaRPr lang="en-US" dirty="0"/>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solidFill>
                  <a:schemeClr val="bg1"/>
                </a:solidFill>
              </a:rPr>
              <a:t>CHAPTER 2 : </a:t>
            </a:r>
            <a:r>
              <a:rPr lang="en-US" i="1" u="sng" dirty="0" smtClean="0">
                <a:solidFill>
                  <a:schemeClr val="bg1"/>
                </a:solidFill>
              </a:rPr>
              <a:t>Dental Council Of India</a:t>
            </a:r>
            <a:r>
              <a:rPr lang="en-US" u="sng" dirty="0" smtClean="0">
                <a:solidFill>
                  <a:schemeClr val="bg1"/>
                </a:solidFill>
              </a:rPr>
              <a:t>.</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a:buFont typeface="Wingdings" pitchFamily="2" charset="2"/>
              <a:buChar char="Ø"/>
            </a:pPr>
            <a:r>
              <a:rPr lang="en-US" u="sng" dirty="0" smtClean="0">
                <a:solidFill>
                  <a:schemeClr val="bg1"/>
                </a:solidFill>
              </a:rPr>
              <a:t>Incorporation Of Council:</a:t>
            </a:r>
          </a:p>
          <a:p>
            <a:pPr>
              <a:buFont typeface="Wingdings" pitchFamily="2" charset="2"/>
              <a:buChar char="Ø"/>
            </a:pPr>
            <a:endParaRPr lang="en-US" u="sng" dirty="0" smtClean="0">
              <a:solidFill>
                <a:schemeClr val="bg1"/>
              </a:solidFill>
            </a:endParaRPr>
          </a:p>
          <a:p>
            <a:r>
              <a:rPr lang="en-US" dirty="0" smtClean="0">
                <a:solidFill>
                  <a:schemeClr val="bg1"/>
                </a:solidFill>
              </a:rPr>
              <a:t>The council shall be a body corporate by the name of the Dental Council Of India having perpetual succession and a common seal.</a:t>
            </a:r>
          </a:p>
          <a:p>
            <a:endParaRPr lang="en-US" dirty="0" smtClean="0">
              <a:solidFill>
                <a:schemeClr val="bg1"/>
              </a:solidFill>
            </a:endParaRPr>
          </a:p>
          <a:p>
            <a:pPr>
              <a:buFont typeface="Wingdings" pitchFamily="2" charset="2"/>
              <a:buChar char="Ø"/>
            </a:pPr>
            <a:r>
              <a:rPr lang="en-US" u="sng" dirty="0" smtClean="0">
                <a:solidFill>
                  <a:schemeClr val="bg1"/>
                </a:solidFill>
              </a:rPr>
              <a:t>Mode Of Elections:</a:t>
            </a:r>
          </a:p>
          <a:p>
            <a:pPr>
              <a:buFont typeface="Wingdings" pitchFamily="2" charset="2"/>
              <a:buChar char="Ø"/>
            </a:pPr>
            <a:endParaRPr lang="en-US" u="sng" dirty="0" smtClean="0">
              <a:solidFill>
                <a:schemeClr val="bg1"/>
              </a:solidFill>
            </a:endParaRPr>
          </a:p>
          <a:p>
            <a:r>
              <a:rPr lang="en-US" dirty="0" smtClean="0">
                <a:solidFill>
                  <a:schemeClr val="bg1"/>
                </a:solidFill>
              </a:rPr>
              <a:t>Elections shall be conducted in the prescribed manner and where any dispute arises regarding any such election , it shall be referred to the central government whose decision shall be final.</a:t>
            </a:r>
            <a:endParaRPr lang="en-US" dirty="0">
              <a:solidFill>
                <a:schemeClr val="bg1"/>
              </a:solidFill>
            </a:endParaRPr>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solidFill>
                  <a:schemeClr val="bg1"/>
                </a:solidFill>
              </a:rPr>
              <a:t>CHAPTER 2 : </a:t>
            </a:r>
            <a:r>
              <a:rPr lang="en-US" i="1" u="sng" dirty="0" smtClean="0">
                <a:solidFill>
                  <a:schemeClr val="bg1"/>
                </a:solidFill>
              </a:rPr>
              <a:t>Dental Council Of India</a:t>
            </a:r>
            <a:r>
              <a:rPr lang="en-US" u="sng" dirty="0" smtClean="0">
                <a:solidFill>
                  <a:schemeClr val="bg1"/>
                </a:solidFill>
              </a:rPr>
              <a:t>.</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a:buFont typeface="Wingdings" pitchFamily="2" charset="2"/>
              <a:buChar char="Ø"/>
            </a:pPr>
            <a:r>
              <a:rPr lang="en-US" u="sng" dirty="0" smtClean="0">
                <a:solidFill>
                  <a:schemeClr val="bg1"/>
                </a:solidFill>
              </a:rPr>
              <a:t>President and vice president of the council:</a:t>
            </a:r>
          </a:p>
          <a:p>
            <a:pPr>
              <a:buFont typeface="Wingdings" pitchFamily="2" charset="2"/>
              <a:buChar char="Ø"/>
            </a:pPr>
            <a:endParaRPr lang="en-US" u="sng" dirty="0" smtClean="0">
              <a:solidFill>
                <a:schemeClr val="bg1"/>
              </a:solidFill>
            </a:endParaRPr>
          </a:p>
          <a:p>
            <a:r>
              <a:rPr lang="en-US" dirty="0" smtClean="0">
                <a:solidFill>
                  <a:schemeClr val="bg1"/>
                </a:solidFill>
              </a:rPr>
              <a:t>The President and Vice President of the council shall be elected by the members from among themselves.</a:t>
            </a:r>
          </a:p>
          <a:p>
            <a:endParaRPr lang="en-US" dirty="0" smtClean="0">
              <a:solidFill>
                <a:schemeClr val="bg1"/>
              </a:solidFill>
            </a:endParaRPr>
          </a:p>
          <a:p>
            <a:r>
              <a:rPr lang="en-US" dirty="0" smtClean="0">
                <a:solidFill>
                  <a:schemeClr val="bg1"/>
                </a:solidFill>
              </a:rPr>
              <a:t>An elected President or Vice President shall hold office for a term not exceeding five years and not extending beyond the expiry of his term as member of the council , but subject to his being as a member of the council , he shall be eligible for re election</a:t>
            </a:r>
            <a:endParaRPr lang="en-US" dirty="0">
              <a:solidFill>
                <a:schemeClr val="bg1"/>
              </a:solidFill>
            </a:endParaRPr>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solidFill>
                  <a:schemeClr val="bg1"/>
                </a:solidFill>
              </a:rPr>
              <a:t>CHAPTER 2 : </a:t>
            </a:r>
            <a:r>
              <a:rPr lang="en-US" i="1" u="sng" dirty="0" smtClean="0">
                <a:solidFill>
                  <a:schemeClr val="bg1"/>
                </a:solidFill>
              </a:rPr>
              <a:t>Dental Council Of India</a:t>
            </a:r>
            <a:r>
              <a:rPr lang="en-US" u="sng" dirty="0" smtClean="0">
                <a:solidFill>
                  <a:schemeClr val="bg1"/>
                </a:solidFill>
              </a:rPr>
              <a:t>.</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a:buFont typeface="Wingdings" pitchFamily="2" charset="2"/>
              <a:buChar char="Ø"/>
            </a:pPr>
            <a:r>
              <a:rPr lang="en-US" u="sng" dirty="0" smtClean="0">
                <a:solidFill>
                  <a:schemeClr val="bg1"/>
                </a:solidFill>
              </a:rPr>
              <a:t>The Executive Committee:</a:t>
            </a:r>
          </a:p>
          <a:p>
            <a:r>
              <a:rPr lang="en-US" dirty="0" smtClean="0">
                <a:solidFill>
                  <a:schemeClr val="bg1"/>
                </a:solidFill>
              </a:rPr>
              <a:t>The Council shall constitute from among its members, an Executive Committee or other committees necessary  for carrying out its functions under this act.</a:t>
            </a:r>
          </a:p>
          <a:p>
            <a:endParaRPr lang="en-US" dirty="0" smtClean="0">
              <a:solidFill>
                <a:schemeClr val="bg1"/>
              </a:solidFill>
            </a:endParaRPr>
          </a:p>
          <a:p>
            <a:r>
              <a:rPr lang="en-US" dirty="0" smtClean="0">
                <a:solidFill>
                  <a:schemeClr val="bg1"/>
                </a:solidFill>
              </a:rPr>
              <a:t>The Executive </a:t>
            </a:r>
            <a:r>
              <a:rPr lang="en-US" dirty="0">
                <a:solidFill>
                  <a:schemeClr val="bg1"/>
                </a:solidFill>
              </a:rPr>
              <a:t>C</a:t>
            </a:r>
            <a:r>
              <a:rPr lang="en-US" dirty="0" smtClean="0">
                <a:solidFill>
                  <a:schemeClr val="bg1"/>
                </a:solidFill>
              </a:rPr>
              <a:t>ommittee shall consist of the President and the Vice </a:t>
            </a:r>
            <a:r>
              <a:rPr lang="en-US" dirty="0">
                <a:solidFill>
                  <a:schemeClr val="bg1"/>
                </a:solidFill>
              </a:rPr>
              <a:t>P</a:t>
            </a:r>
            <a:r>
              <a:rPr lang="en-US" dirty="0" smtClean="0">
                <a:solidFill>
                  <a:schemeClr val="bg1"/>
                </a:solidFill>
              </a:rPr>
              <a:t>resident ex-official and the Director </a:t>
            </a:r>
            <a:r>
              <a:rPr lang="en-US" dirty="0">
                <a:solidFill>
                  <a:schemeClr val="bg1"/>
                </a:solidFill>
              </a:rPr>
              <a:t>G</a:t>
            </a:r>
            <a:r>
              <a:rPr lang="en-US" dirty="0" smtClean="0">
                <a:solidFill>
                  <a:schemeClr val="bg1"/>
                </a:solidFill>
              </a:rPr>
              <a:t>eneral of Health </a:t>
            </a:r>
            <a:r>
              <a:rPr lang="en-US" dirty="0">
                <a:solidFill>
                  <a:schemeClr val="bg1"/>
                </a:solidFill>
              </a:rPr>
              <a:t>S</a:t>
            </a:r>
            <a:r>
              <a:rPr lang="en-US" dirty="0" smtClean="0">
                <a:solidFill>
                  <a:schemeClr val="bg1"/>
                </a:solidFill>
              </a:rPr>
              <a:t>ervices ex-official and five other members elected by the council.</a:t>
            </a:r>
          </a:p>
          <a:p>
            <a:endParaRPr lang="en-US" dirty="0" smtClean="0">
              <a:solidFill>
                <a:schemeClr val="bg1"/>
              </a:solidFill>
            </a:endParaRPr>
          </a:p>
          <a:p>
            <a:r>
              <a:rPr lang="en-US" dirty="0" smtClean="0">
                <a:solidFill>
                  <a:schemeClr val="bg1"/>
                </a:solidFill>
              </a:rPr>
              <a:t>The President and the Vice president of the council shall be Chairman and Vice chairman respectively, of the Executive Committee.</a:t>
            </a:r>
          </a:p>
          <a:p>
            <a:endParaRPr lang="en-US" dirty="0">
              <a:solidFill>
                <a:schemeClr val="bg1"/>
              </a:solidFill>
            </a:endParaRPr>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solidFill>
                  <a:schemeClr val="bg1"/>
                </a:solidFill>
              </a:rPr>
              <a:t>CHAPTER 2 : </a:t>
            </a:r>
            <a:r>
              <a:rPr lang="en-US" i="1" u="sng" dirty="0" smtClean="0">
                <a:solidFill>
                  <a:schemeClr val="bg1"/>
                </a:solidFill>
              </a:rPr>
              <a:t>Dental Council Of India</a:t>
            </a:r>
            <a:r>
              <a:rPr lang="en-US" u="sng" dirty="0" smtClean="0">
                <a:solidFill>
                  <a:schemeClr val="bg1"/>
                </a:solidFill>
              </a:rPr>
              <a:t>.</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a:buFont typeface="Wingdings" pitchFamily="2" charset="2"/>
              <a:buChar char="Ø"/>
            </a:pPr>
            <a:r>
              <a:rPr lang="en-US" u="sng" dirty="0" smtClean="0">
                <a:solidFill>
                  <a:schemeClr val="bg1"/>
                </a:solidFill>
              </a:rPr>
              <a:t>The Executive Committee:</a:t>
            </a:r>
          </a:p>
          <a:p>
            <a:pPr>
              <a:buFont typeface="Wingdings" pitchFamily="2" charset="2"/>
              <a:buChar char="Ø"/>
            </a:pPr>
            <a:endParaRPr lang="en-US" u="sng" dirty="0" smtClean="0">
              <a:solidFill>
                <a:schemeClr val="bg1"/>
              </a:solidFill>
            </a:endParaRPr>
          </a:p>
          <a:p>
            <a:r>
              <a:rPr lang="en-US" dirty="0" smtClean="0">
                <a:solidFill>
                  <a:schemeClr val="bg1"/>
                </a:solidFill>
              </a:rPr>
              <a:t>A member of the Executive Committee shall hold office until the expiry of his term of office as member of the council and subject to his being a member of the council, he shall be eligible for election.</a:t>
            </a:r>
          </a:p>
          <a:p>
            <a:endParaRPr lang="en-US" dirty="0">
              <a:solidFill>
                <a:schemeClr val="bg1"/>
              </a:solidFill>
            </a:endParaRPr>
          </a:p>
          <a:p>
            <a:r>
              <a:rPr lang="en-US" dirty="0" smtClean="0">
                <a:solidFill>
                  <a:schemeClr val="bg1"/>
                </a:solidFill>
              </a:rPr>
              <a:t>In addition to the powers and duties conferred and imposed on it by this Act, the Executive Committee shall exercise and discharge such powers and duties as may be prescribed .</a:t>
            </a:r>
          </a:p>
          <a:p>
            <a:pPr>
              <a:buFont typeface="Wingdings" pitchFamily="2" charset="2"/>
              <a:buChar char="Ø"/>
            </a:pPr>
            <a:endParaRPr lang="en-US" dirty="0"/>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solidFill>
                  <a:schemeClr val="bg1"/>
                </a:solidFill>
              </a:rPr>
              <a:t>CHAPTER 2 : </a:t>
            </a:r>
            <a:r>
              <a:rPr lang="en-US" i="1" u="sng" dirty="0" smtClean="0">
                <a:solidFill>
                  <a:schemeClr val="bg1"/>
                </a:solidFill>
              </a:rPr>
              <a:t>Dental Council Of India</a:t>
            </a:r>
            <a:r>
              <a:rPr lang="en-US" u="sng" dirty="0" smtClean="0">
                <a:solidFill>
                  <a:schemeClr val="bg1"/>
                </a:solidFill>
              </a:rPr>
              <a:t>.</a:t>
            </a:r>
            <a:endParaRPr lang="en-US" dirty="0"/>
          </a:p>
        </p:txBody>
      </p:sp>
      <p:sp>
        <p:nvSpPr>
          <p:cNvPr id="3" name="Content Placeholder 2"/>
          <p:cNvSpPr>
            <a:spLocks noGrp="1"/>
          </p:cNvSpPr>
          <p:nvPr>
            <p:ph idx="1"/>
          </p:nvPr>
        </p:nvSpPr>
        <p:spPr>
          <a:xfrm>
            <a:off x="0" y="1600200"/>
            <a:ext cx="9144000" cy="5257800"/>
          </a:xfrm>
        </p:spPr>
        <p:txBody>
          <a:bodyPr>
            <a:normAutofit/>
          </a:bodyPr>
          <a:lstStyle/>
          <a:p>
            <a:pPr>
              <a:buFont typeface="Wingdings" pitchFamily="2" charset="2"/>
              <a:buChar char="Ø"/>
            </a:pPr>
            <a:r>
              <a:rPr lang="en-US" u="sng" dirty="0" smtClean="0">
                <a:solidFill>
                  <a:schemeClr val="bg1"/>
                </a:solidFill>
              </a:rPr>
              <a:t>Recognition of Dental Qualification:</a:t>
            </a:r>
          </a:p>
          <a:p>
            <a:r>
              <a:rPr lang="en-US" dirty="0" smtClean="0">
                <a:solidFill>
                  <a:schemeClr val="bg1"/>
                </a:solidFill>
              </a:rPr>
              <a:t>The dental qualifications granted by any authority or institution in India, which are included in Part I of the schedule shall be recognized dental qualifications for the purpose of this act.</a:t>
            </a:r>
          </a:p>
          <a:p>
            <a:endParaRPr lang="en-US" dirty="0" smtClean="0">
              <a:solidFill>
                <a:schemeClr val="bg1"/>
              </a:solidFill>
            </a:endParaRPr>
          </a:p>
          <a:p>
            <a:r>
              <a:rPr lang="en-US" dirty="0" smtClean="0">
                <a:solidFill>
                  <a:schemeClr val="bg1"/>
                </a:solidFill>
              </a:rPr>
              <a:t>Any authority or institution in India which grants a dental qualification not included in Part I of the schedule may apply to the central government to have such qualification recognized and included in that part and the Central Government , after consulting with the council, may, by notification in the official gazette amend Part I of the schedule for declaration of the recognition to the institution.</a:t>
            </a:r>
          </a:p>
          <a:p>
            <a:endParaRPr lang="en-US" dirty="0">
              <a:solidFill>
                <a:schemeClr val="bg1"/>
              </a:solidFill>
            </a:endParaRPr>
          </a:p>
        </p:txBody>
      </p:sp>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solidFill>
                  <a:schemeClr val="bg1"/>
                </a:solidFill>
              </a:rPr>
              <a:t>CHAPTER 2 : </a:t>
            </a:r>
            <a:r>
              <a:rPr lang="en-US" i="1" u="sng" dirty="0" smtClean="0">
                <a:solidFill>
                  <a:schemeClr val="bg1"/>
                </a:solidFill>
              </a:rPr>
              <a:t>Dental Council Of India</a:t>
            </a:r>
            <a:r>
              <a:rPr lang="en-US" u="sng" dirty="0" smtClean="0">
                <a:solidFill>
                  <a:schemeClr val="bg1"/>
                </a:solidFill>
              </a:rPr>
              <a:t>.</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a:buFont typeface="Wingdings" pitchFamily="2" charset="2"/>
              <a:buChar char="Ø"/>
            </a:pPr>
            <a:r>
              <a:rPr lang="en-US" u="sng" dirty="0" smtClean="0">
                <a:solidFill>
                  <a:schemeClr val="bg1"/>
                </a:solidFill>
              </a:rPr>
              <a:t>Qualification Of Dental Hygienists:</a:t>
            </a:r>
          </a:p>
          <a:p>
            <a:pPr>
              <a:buFont typeface="Wingdings" pitchFamily="2" charset="2"/>
              <a:buChar char="Ø"/>
            </a:pPr>
            <a:endParaRPr lang="en-US" u="sng" dirty="0" smtClean="0">
              <a:solidFill>
                <a:schemeClr val="bg1"/>
              </a:solidFill>
            </a:endParaRPr>
          </a:p>
          <a:p>
            <a:r>
              <a:rPr lang="en-US" dirty="0" smtClean="0">
                <a:solidFill>
                  <a:schemeClr val="bg1"/>
                </a:solidFill>
              </a:rPr>
              <a:t>Any authority in a state which grants a qualification for dental hygienists may apply to the council to have such qualifications recognized and the council may, after consulting the government and the state council in which authority of making the application is situated, declare that such qualification when granted after a specified date, shall be a recognized dental hygiene qualification for the purpose of this act.</a:t>
            </a:r>
          </a:p>
          <a:p>
            <a:endParaRPr lang="en-US" u="sng" dirty="0" smtClean="0">
              <a:solidFill>
                <a:schemeClr val="bg1"/>
              </a:solidFill>
            </a:endParaRPr>
          </a:p>
          <a:p>
            <a:endParaRPr lang="en-US" dirty="0"/>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solidFill>
                  <a:schemeClr val="bg1"/>
                </a:solidFill>
              </a:rPr>
              <a:t>CHAPTER 2 : </a:t>
            </a:r>
            <a:r>
              <a:rPr lang="en-US" i="1" u="sng" dirty="0" smtClean="0">
                <a:solidFill>
                  <a:schemeClr val="bg1"/>
                </a:solidFill>
              </a:rPr>
              <a:t>Dental Council Of India</a:t>
            </a:r>
            <a:r>
              <a:rPr lang="en-US" u="sng" dirty="0" smtClean="0">
                <a:solidFill>
                  <a:schemeClr val="bg1"/>
                </a:solidFill>
              </a:rPr>
              <a:t>.</a:t>
            </a:r>
            <a:endParaRPr lang="en-US" dirty="0"/>
          </a:p>
        </p:txBody>
      </p:sp>
      <p:sp>
        <p:nvSpPr>
          <p:cNvPr id="3" name="Content Placeholder 2"/>
          <p:cNvSpPr>
            <a:spLocks noGrp="1"/>
          </p:cNvSpPr>
          <p:nvPr>
            <p:ph idx="1"/>
          </p:nvPr>
        </p:nvSpPr>
        <p:spPr>
          <a:xfrm>
            <a:off x="457200" y="1600200"/>
            <a:ext cx="8229600" cy="5257800"/>
          </a:xfrm>
        </p:spPr>
        <p:txBody>
          <a:bodyPr/>
          <a:lstStyle/>
          <a:p>
            <a:pPr>
              <a:buFont typeface="Wingdings" pitchFamily="2" charset="2"/>
              <a:buChar char="Ø"/>
            </a:pPr>
            <a:r>
              <a:rPr lang="en-US" u="sng" dirty="0" smtClean="0">
                <a:solidFill>
                  <a:schemeClr val="bg1"/>
                </a:solidFill>
              </a:rPr>
              <a:t>Qualifications Of Dental Mechanics:</a:t>
            </a:r>
          </a:p>
          <a:p>
            <a:pPr>
              <a:buFont typeface="Wingdings" pitchFamily="2" charset="2"/>
              <a:buChar char="Ø"/>
            </a:pPr>
            <a:endParaRPr lang="en-US" u="sng" dirty="0" smtClean="0">
              <a:solidFill>
                <a:schemeClr val="bg1"/>
              </a:solidFill>
            </a:endParaRPr>
          </a:p>
          <a:p>
            <a:r>
              <a:rPr lang="en-US" dirty="0" smtClean="0">
                <a:solidFill>
                  <a:schemeClr val="bg1"/>
                </a:solidFill>
              </a:rPr>
              <a:t>The Council may prescribe the period and nature of an apprenticeship or training which shall be undergone and the other conditions which shall be satisfied by a person before he is entitled to be registered under this act as a dental mechanic.</a:t>
            </a:r>
            <a:endParaRPr lang="en-US" dirty="0">
              <a:solidFill>
                <a:schemeClr val="bg1"/>
              </a:solidFill>
            </a:endParaRPr>
          </a:p>
        </p:txBody>
      </p:sp>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solidFill>
                  <a:schemeClr val="bg1"/>
                </a:solidFill>
              </a:rPr>
              <a:t>CHAPTER 2 : </a:t>
            </a:r>
            <a:r>
              <a:rPr lang="en-US" i="1" u="sng" dirty="0" smtClean="0">
                <a:solidFill>
                  <a:schemeClr val="bg1"/>
                </a:solidFill>
              </a:rPr>
              <a:t>Dental Council Of India</a:t>
            </a:r>
            <a:r>
              <a:rPr lang="en-US" u="sng" dirty="0" smtClean="0">
                <a:solidFill>
                  <a:schemeClr val="bg1"/>
                </a:solidFill>
              </a:rPr>
              <a:t>.</a:t>
            </a:r>
            <a:endParaRPr lang="en-US" dirty="0"/>
          </a:p>
        </p:txBody>
      </p:sp>
      <p:sp>
        <p:nvSpPr>
          <p:cNvPr id="3" name="Content Placeholder 2"/>
          <p:cNvSpPr>
            <a:spLocks noGrp="1"/>
          </p:cNvSpPr>
          <p:nvPr>
            <p:ph idx="1"/>
          </p:nvPr>
        </p:nvSpPr>
        <p:spPr>
          <a:xfrm>
            <a:off x="0" y="1600200"/>
            <a:ext cx="9144000" cy="5257800"/>
          </a:xfrm>
        </p:spPr>
        <p:txBody>
          <a:bodyPr>
            <a:normAutofit/>
          </a:bodyPr>
          <a:lstStyle/>
          <a:p>
            <a:pPr>
              <a:buFont typeface="Wingdings" pitchFamily="2" charset="2"/>
              <a:buChar char="Ø"/>
            </a:pPr>
            <a:r>
              <a:rPr lang="en-US" u="sng" dirty="0" smtClean="0">
                <a:solidFill>
                  <a:schemeClr val="bg1"/>
                </a:solidFill>
              </a:rPr>
              <a:t>Withdrawal Of Recognition:</a:t>
            </a:r>
          </a:p>
          <a:p>
            <a:pPr>
              <a:buFont typeface="Wingdings" pitchFamily="2" charset="2"/>
              <a:buChar char="Ø"/>
            </a:pPr>
            <a:endParaRPr lang="en-US" u="sng" dirty="0" smtClean="0">
              <a:solidFill>
                <a:schemeClr val="bg1"/>
              </a:solidFill>
            </a:endParaRPr>
          </a:p>
          <a:p>
            <a:r>
              <a:rPr lang="en-US" dirty="0" smtClean="0">
                <a:solidFill>
                  <a:schemeClr val="bg1"/>
                </a:solidFill>
              </a:rPr>
              <a:t>When upon report by the Executive Committee it appears to the council that the courses of study and training or the examinations to be undergone , the conditions of admission to such courses , the standards of proficiency required from the candidates etc are not in confirmation with regulations made under this act or fall short of the standards required thereby.</a:t>
            </a:r>
          </a:p>
          <a:p>
            <a:endParaRPr lang="en-US" dirty="0" smtClean="0">
              <a:solidFill>
                <a:schemeClr val="bg1"/>
              </a:solidFill>
            </a:endParaRPr>
          </a:p>
          <a:p>
            <a:r>
              <a:rPr lang="en-US" dirty="0" smtClean="0">
                <a:solidFill>
                  <a:schemeClr val="bg1"/>
                </a:solidFill>
              </a:rPr>
              <a:t>When an institution does not satisfy the requirements of the council in the matter of staff, equipment, accommodation, training and other facilities.</a:t>
            </a:r>
          </a:p>
          <a:p>
            <a:pPr>
              <a:buFont typeface="Wingdings" pitchFamily="2" charset="2"/>
              <a:buChar char="Ø"/>
            </a:pPr>
            <a:endParaRPr lang="en-US" u="sng" dirty="0">
              <a:solidFill>
                <a:schemeClr val="bg1"/>
              </a:solidFill>
            </a:endParaRPr>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solidFill>
                  <a:schemeClr val="bg1"/>
                </a:solidFill>
              </a:rPr>
              <a:t>CHAPTER 2 : </a:t>
            </a:r>
            <a:r>
              <a:rPr lang="en-US" i="1" u="sng" dirty="0" smtClean="0">
                <a:solidFill>
                  <a:schemeClr val="bg1"/>
                </a:solidFill>
              </a:rPr>
              <a:t>Dental Council Of India</a:t>
            </a:r>
            <a:r>
              <a:rPr lang="en-US" u="sng" dirty="0" smtClean="0">
                <a:solidFill>
                  <a:schemeClr val="bg1"/>
                </a:solidFill>
              </a:rPr>
              <a:t>.</a:t>
            </a:r>
            <a:endParaRPr lang="en-US" dirty="0"/>
          </a:p>
        </p:txBody>
      </p:sp>
      <p:sp>
        <p:nvSpPr>
          <p:cNvPr id="3" name="Content Placeholder 2"/>
          <p:cNvSpPr>
            <a:spLocks noGrp="1"/>
          </p:cNvSpPr>
          <p:nvPr>
            <p:ph idx="1"/>
          </p:nvPr>
        </p:nvSpPr>
        <p:spPr>
          <a:xfrm>
            <a:off x="0" y="1143000"/>
            <a:ext cx="9144000" cy="5715000"/>
          </a:xfrm>
        </p:spPr>
        <p:txBody>
          <a:bodyPr>
            <a:normAutofit/>
          </a:bodyPr>
          <a:lstStyle/>
          <a:p>
            <a:pPr>
              <a:buFont typeface="Wingdings" pitchFamily="2" charset="2"/>
              <a:buChar char="Ø"/>
            </a:pPr>
            <a:r>
              <a:rPr lang="en-US" u="sng" dirty="0" smtClean="0">
                <a:solidFill>
                  <a:schemeClr val="bg1"/>
                </a:solidFill>
              </a:rPr>
              <a:t>Mode Of Declaration:</a:t>
            </a:r>
          </a:p>
          <a:p>
            <a:pPr>
              <a:buFont typeface="Wingdings" pitchFamily="2" charset="2"/>
              <a:buChar char="Ø"/>
            </a:pPr>
            <a:endParaRPr lang="en-US" u="sng" dirty="0" smtClean="0">
              <a:solidFill>
                <a:schemeClr val="bg1"/>
              </a:solidFill>
            </a:endParaRPr>
          </a:p>
          <a:p>
            <a:r>
              <a:rPr lang="en-US" dirty="0" smtClean="0">
                <a:solidFill>
                  <a:schemeClr val="bg1"/>
                </a:solidFill>
              </a:rPr>
              <a:t>All declarations shall be made by a resolution passed at the meeting of the council and shall be published in the official gazette.</a:t>
            </a:r>
          </a:p>
          <a:p>
            <a:endParaRPr lang="en-US" dirty="0" smtClean="0">
              <a:solidFill>
                <a:schemeClr val="bg1"/>
              </a:solidFill>
            </a:endParaRPr>
          </a:p>
          <a:p>
            <a:pPr>
              <a:buFont typeface="Wingdings" pitchFamily="2" charset="2"/>
              <a:buChar char="Ø"/>
            </a:pPr>
            <a:r>
              <a:rPr lang="en-US" u="sng" dirty="0" smtClean="0">
                <a:solidFill>
                  <a:schemeClr val="bg1"/>
                </a:solidFill>
              </a:rPr>
              <a:t>Professional Conduct:</a:t>
            </a:r>
          </a:p>
          <a:p>
            <a:pPr>
              <a:buFont typeface="Wingdings" pitchFamily="2" charset="2"/>
              <a:buChar char="Ø"/>
            </a:pPr>
            <a:endParaRPr lang="en-US" u="sng" dirty="0" smtClean="0">
              <a:solidFill>
                <a:schemeClr val="bg1"/>
              </a:solidFill>
            </a:endParaRPr>
          </a:p>
          <a:p>
            <a:r>
              <a:rPr lang="en-US" dirty="0" smtClean="0">
                <a:solidFill>
                  <a:schemeClr val="bg1"/>
                </a:solidFill>
              </a:rPr>
              <a:t>The Council may prescribe the standards of professional conduct and etiquette or the code of ethics for dentists.</a:t>
            </a:r>
          </a:p>
          <a:p>
            <a:endParaRPr lang="en-US" dirty="0" smtClean="0">
              <a:solidFill>
                <a:schemeClr val="bg1"/>
              </a:solidFill>
            </a:endParaRPr>
          </a:p>
          <a:p>
            <a:r>
              <a:rPr lang="en-US" dirty="0" smtClean="0">
                <a:solidFill>
                  <a:schemeClr val="bg1"/>
                </a:solidFill>
              </a:rPr>
              <a:t>Regulations made by the Council may specify which violation shall constitute professional misconduct.</a:t>
            </a:r>
            <a:endParaRPr lang="en-US" dirty="0">
              <a:solidFill>
                <a:schemeClr val="bg1"/>
              </a:solidFill>
            </a:endParaRPr>
          </a:p>
        </p:txBody>
      </p:sp>
    </p:spTree>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solidFill>
                  <a:schemeClr val="bg1"/>
                </a:solidFill>
              </a:rPr>
              <a:t>CHAPTER 2 : </a:t>
            </a:r>
            <a:r>
              <a:rPr lang="en-US" i="1" u="sng" dirty="0" smtClean="0">
                <a:solidFill>
                  <a:schemeClr val="bg1"/>
                </a:solidFill>
              </a:rPr>
              <a:t>Dental Council Of India</a:t>
            </a:r>
            <a:r>
              <a:rPr lang="en-US" u="sng" dirty="0" smtClean="0">
                <a:solidFill>
                  <a:schemeClr val="bg1"/>
                </a:solidFill>
              </a:rPr>
              <a:t>.</a:t>
            </a:r>
            <a:endParaRPr lang="en-US" dirty="0"/>
          </a:p>
        </p:txBody>
      </p:sp>
      <p:sp>
        <p:nvSpPr>
          <p:cNvPr id="3" name="Content Placeholder 2"/>
          <p:cNvSpPr>
            <a:spLocks noGrp="1"/>
          </p:cNvSpPr>
          <p:nvPr>
            <p:ph idx="1"/>
          </p:nvPr>
        </p:nvSpPr>
        <p:spPr>
          <a:xfrm>
            <a:off x="0" y="1600200"/>
            <a:ext cx="9144000" cy="5257800"/>
          </a:xfrm>
        </p:spPr>
        <p:txBody>
          <a:bodyPr>
            <a:normAutofit/>
          </a:bodyPr>
          <a:lstStyle/>
          <a:p>
            <a:pPr>
              <a:buFont typeface="Wingdings" pitchFamily="2" charset="2"/>
              <a:buChar char="Ø"/>
            </a:pPr>
            <a:r>
              <a:rPr lang="en-US" u="sng" dirty="0" smtClean="0">
                <a:solidFill>
                  <a:schemeClr val="bg1"/>
                </a:solidFill>
              </a:rPr>
              <a:t>The Indian Register:</a:t>
            </a:r>
          </a:p>
          <a:p>
            <a:pPr>
              <a:buFont typeface="Wingdings" pitchFamily="2" charset="2"/>
              <a:buChar char="Ø"/>
            </a:pPr>
            <a:endParaRPr lang="en-US" u="sng" dirty="0" smtClean="0">
              <a:solidFill>
                <a:schemeClr val="bg1"/>
              </a:solidFill>
            </a:endParaRPr>
          </a:p>
          <a:p>
            <a:r>
              <a:rPr lang="en-US" dirty="0" smtClean="0">
                <a:solidFill>
                  <a:schemeClr val="bg1"/>
                </a:solidFill>
              </a:rPr>
              <a:t>The Council shall maintain a register of dentists to be known as the Indian Dentists Register and consisting of the entries in all the state registers of India.</a:t>
            </a:r>
          </a:p>
          <a:p>
            <a:endParaRPr lang="en-US" dirty="0" smtClean="0">
              <a:solidFill>
                <a:schemeClr val="bg1"/>
              </a:solidFill>
            </a:endParaRPr>
          </a:p>
          <a:p>
            <a:r>
              <a:rPr lang="en-US" dirty="0" smtClean="0">
                <a:solidFill>
                  <a:schemeClr val="bg1"/>
                </a:solidFill>
              </a:rPr>
              <a:t>Each State Council shall supply to the council, twenty printed copies of the state register after the first day of April each year and each registrar shall inform the Council of all the additions or amendments in the state register.</a:t>
            </a:r>
          </a:p>
          <a:p>
            <a:endParaRPr lang="en-US" u="sng" dirty="0">
              <a:solidFill>
                <a:schemeClr val="bg1"/>
              </a:solidFill>
            </a:endParaRP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lackboard-and-chalk-in-powerpoint-7.jpg"/>
          <p:cNvPicPr>
            <a:picLocks noChangeAspect="1"/>
          </p:cNvPicPr>
          <p:nvPr/>
        </p:nvPicPr>
        <p:blipFill>
          <a:blip r:embed="rId2" cstate="print">
            <a:duotone>
              <a:schemeClr val="accent1">
                <a:shade val="45000"/>
                <a:satMod val="135000"/>
              </a:schemeClr>
              <a:prstClr val="white"/>
            </a:duotone>
          </a:blip>
          <a:stretch>
            <a:fillRect/>
          </a:stretch>
        </p:blipFill>
        <p:spPr>
          <a:xfrm>
            <a:off x="0" y="0"/>
            <a:ext cx="9144000" cy="6858000"/>
          </a:xfrm>
          <a:prstGeom prst="rect">
            <a:avLst/>
          </a:prstGeom>
        </p:spPr>
      </p:pic>
      <p:sp>
        <p:nvSpPr>
          <p:cNvPr id="2" name="Title 1"/>
          <p:cNvSpPr>
            <a:spLocks noGrp="1"/>
          </p:cNvSpPr>
          <p:nvPr>
            <p:ph type="ctrTitle"/>
          </p:nvPr>
        </p:nvSpPr>
        <p:spPr>
          <a:xfrm>
            <a:off x="685800" y="228600"/>
            <a:ext cx="7772400" cy="1470025"/>
          </a:xfrm>
        </p:spPr>
        <p:txBody>
          <a:bodyPr>
            <a:normAutofit/>
          </a:bodyPr>
          <a:lstStyle/>
          <a:p>
            <a:r>
              <a:rPr lang="en-US" u="sng" dirty="0" smtClean="0">
                <a:solidFill>
                  <a:schemeClr val="bg1"/>
                </a:solidFill>
              </a:rPr>
              <a:t>CHAPTERS OF THE DENTIST ACT OF INDIA 1948.</a:t>
            </a:r>
            <a:endParaRPr lang="en-US" u="sng" dirty="0">
              <a:solidFill>
                <a:schemeClr val="bg1"/>
              </a:solidFill>
            </a:endParaRPr>
          </a:p>
        </p:txBody>
      </p:sp>
      <p:sp>
        <p:nvSpPr>
          <p:cNvPr id="3" name="Subtitle 2"/>
          <p:cNvSpPr>
            <a:spLocks noGrp="1"/>
          </p:cNvSpPr>
          <p:nvPr>
            <p:ph type="subTitle" idx="1"/>
          </p:nvPr>
        </p:nvSpPr>
        <p:spPr>
          <a:xfrm>
            <a:off x="457200" y="1752600"/>
            <a:ext cx="8305800" cy="4953000"/>
          </a:xfrm>
        </p:spPr>
        <p:txBody>
          <a:bodyPr>
            <a:normAutofit/>
          </a:bodyPr>
          <a:lstStyle/>
          <a:p>
            <a:pPr marL="514350" indent="-514350" algn="l">
              <a:buFont typeface="Arial" pitchFamily="34" charset="0"/>
              <a:buChar char="•"/>
            </a:pPr>
            <a:r>
              <a:rPr lang="en-US" sz="2800" dirty="0" smtClean="0">
                <a:solidFill>
                  <a:schemeClr val="bg1"/>
                </a:solidFill>
                <a:latin typeface="Tahoma" pitchFamily="34" charset="0"/>
                <a:ea typeface="Tahoma" pitchFamily="34" charset="0"/>
                <a:cs typeface="Tahoma" pitchFamily="34" charset="0"/>
              </a:rPr>
              <a:t>Chapter 1 : </a:t>
            </a:r>
            <a:r>
              <a:rPr lang="en-US" sz="2800" i="1" dirty="0" smtClean="0">
                <a:solidFill>
                  <a:schemeClr val="bg1"/>
                </a:solidFill>
                <a:latin typeface="Tahoma" pitchFamily="34" charset="0"/>
                <a:ea typeface="Tahoma" pitchFamily="34" charset="0"/>
                <a:cs typeface="Tahoma" pitchFamily="34" charset="0"/>
              </a:rPr>
              <a:t>Introduction</a:t>
            </a:r>
            <a:r>
              <a:rPr lang="en-US" sz="2800" dirty="0" smtClean="0">
                <a:solidFill>
                  <a:schemeClr val="bg1"/>
                </a:solidFill>
                <a:latin typeface="Tahoma" pitchFamily="34" charset="0"/>
                <a:ea typeface="Tahoma" pitchFamily="34" charset="0"/>
                <a:cs typeface="Tahoma" pitchFamily="34" charset="0"/>
              </a:rPr>
              <a:t>.</a:t>
            </a:r>
          </a:p>
          <a:p>
            <a:pPr marL="514350" indent="-514350" algn="l">
              <a:buFont typeface="Arial" pitchFamily="34" charset="0"/>
              <a:buChar char="•"/>
            </a:pPr>
            <a:endParaRPr lang="en-US" sz="2800" dirty="0" smtClean="0">
              <a:solidFill>
                <a:schemeClr val="bg1"/>
              </a:solidFill>
              <a:latin typeface="Tahoma" pitchFamily="34" charset="0"/>
              <a:ea typeface="Tahoma" pitchFamily="34" charset="0"/>
              <a:cs typeface="Tahoma" pitchFamily="34" charset="0"/>
            </a:endParaRPr>
          </a:p>
          <a:p>
            <a:pPr marL="514350" indent="-514350" algn="l">
              <a:buFont typeface="Arial" pitchFamily="34" charset="0"/>
              <a:buChar char="•"/>
            </a:pPr>
            <a:r>
              <a:rPr lang="en-US" sz="2800" dirty="0" smtClean="0">
                <a:solidFill>
                  <a:schemeClr val="bg1"/>
                </a:solidFill>
                <a:latin typeface="Tahoma" pitchFamily="34" charset="0"/>
                <a:ea typeface="Tahoma" pitchFamily="34" charset="0"/>
                <a:cs typeface="Tahoma" pitchFamily="34" charset="0"/>
              </a:rPr>
              <a:t>Chapter 2 : </a:t>
            </a:r>
            <a:r>
              <a:rPr lang="en-US" sz="2800" i="1" dirty="0" smtClean="0">
                <a:solidFill>
                  <a:schemeClr val="bg1"/>
                </a:solidFill>
                <a:latin typeface="Tahoma" pitchFamily="34" charset="0"/>
                <a:ea typeface="Tahoma" pitchFamily="34" charset="0"/>
                <a:cs typeface="Tahoma" pitchFamily="34" charset="0"/>
              </a:rPr>
              <a:t>Dental Council of India</a:t>
            </a:r>
            <a:r>
              <a:rPr lang="en-US" sz="2800" dirty="0" smtClean="0">
                <a:solidFill>
                  <a:schemeClr val="bg1"/>
                </a:solidFill>
                <a:latin typeface="Tahoma" pitchFamily="34" charset="0"/>
                <a:ea typeface="Tahoma" pitchFamily="34" charset="0"/>
                <a:cs typeface="Tahoma" pitchFamily="34" charset="0"/>
              </a:rPr>
              <a:t>.</a:t>
            </a:r>
          </a:p>
          <a:p>
            <a:pPr marL="514350" indent="-514350" algn="l">
              <a:buFont typeface="Arial" pitchFamily="34" charset="0"/>
              <a:buChar char="•"/>
            </a:pPr>
            <a:endParaRPr lang="en-US" sz="2800" dirty="0" smtClean="0">
              <a:solidFill>
                <a:schemeClr val="bg1"/>
              </a:solidFill>
              <a:latin typeface="Tahoma" pitchFamily="34" charset="0"/>
              <a:ea typeface="Tahoma" pitchFamily="34" charset="0"/>
              <a:cs typeface="Tahoma" pitchFamily="34" charset="0"/>
            </a:endParaRPr>
          </a:p>
          <a:p>
            <a:pPr marL="514350" indent="-514350" algn="l">
              <a:buFont typeface="Arial" pitchFamily="34" charset="0"/>
              <a:buChar char="•"/>
            </a:pPr>
            <a:r>
              <a:rPr lang="en-US" sz="2800" dirty="0" smtClean="0">
                <a:solidFill>
                  <a:schemeClr val="bg1"/>
                </a:solidFill>
                <a:latin typeface="Tahoma" pitchFamily="34" charset="0"/>
                <a:ea typeface="Tahoma" pitchFamily="34" charset="0"/>
                <a:cs typeface="Tahoma" pitchFamily="34" charset="0"/>
              </a:rPr>
              <a:t>Chapter 3 : </a:t>
            </a:r>
            <a:r>
              <a:rPr lang="en-US" sz="2800" i="1" dirty="0" smtClean="0">
                <a:solidFill>
                  <a:schemeClr val="bg1"/>
                </a:solidFill>
                <a:latin typeface="Tahoma" pitchFamily="34" charset="0"/>
                <a:ea typeface="Tahoma" pitchFamily="34" charset="0"/>
                <a:cs typeface="Tahoma" pitchFamily="34" charset="0"/>
              </a:rPr>
              <a:t>State Dental Councils</a:t>
            </a:r>
            <a:r>
              <a:rPr lang="en-US" sz="2800" dirty="0" smtClean="0">
                <a:solidFill>
                  <a:schemeClr val="bg1"/>
                </a:solidFill>
                <a:latin typeface="Tahoma" pitchFamily="34" charset="0"/>
                <a:ea typeface="Tahoma" pitchFamily="34" charset="0"/>
                <a:cs typeface="Tahoma" pitchFamily="34" charset="0"/>
              </a:rPr>
              <a:t>.</a:t>
            </a:r>
          </a:p>
          <a:p>
            <a:pPr marL="514350" indent="-514350" algn="l">
              <a:buFont typeface="Arial" pitchFamily="34" charset="0"/>
              <a:buChar char="•"/>
            </a:pPr>
            <a:endParaRPr lang="en-US" sz="2800" dirty="0" smtClean="0">
              <a:solidFill>
                <a:schemeClr val="bg1"/>
              </a:solidFill>
              <a:latin typeface="Tahoma" pitchFamily="34" charset="0"/>
              <a:ea typeface="Tahoma" pitchFamily="34" charset="0"/>
              <a:cs typeface="Tahoma" pitchFamily="34" charset="0"/>
            </a:endParaRPr>
          </a:p>
          <a:p>
            <a:pPr marL="514350" indent="-514350" algn="l">
              <a:buFont typeface="Arial" pitchFamily="34" charset="0"/>
              <a:buChar char="•"/>
            </a:pPr>
            <a:r>
              <a:rPr lang="en-US" sz="2800" dirty="0" smtClean="0">
                <a:solidFill>
                  <a:schemeClr val="bg1"/>
                </a:solidFill>
                <a:latin typeface="Tahoma" pitchFamily="34" charset="0"/>
                <a:ea typeface="Tahoma" pitchFamily="34" charset="0"/>
                <a:cs typeface="Tahoma" pitchFamily="34" charset="0"/>
              </a:rPr>
              <a:t>Chapter 4 : </a:t>
            </a:r>
            <a:r>
              <a:rPr lang="en-US" sz="2800" i="1" dirty="0" smtClean="0">
                <a:solidFill>
                  <a:schemeClr val="bg1"/>
                </a:solidFill>
                <a:latin typeface="Tahoma" pitchFamily="34" charset="0"/>
                <a:ea typeface="Tahoma" pitchFamily="34" charset="0"/>
                <a:cs typeface="Tahoma" pitchFamily="34" charset="0"/>
              </a:rPr>
              <a:t>Registration</a:t>
            </a:r>
            <a:r>
              <a:rPr lang="en-US" sz="2800" dirty="0" smtClean="0">
                <a:solidFill>
                  <a:schemeClr val="bg1"/>
                </a:solidFill>
                <a:latin typeface="Tahoma" pitchFamily="34" charset="0"/>
                <a:ea typeface="Tahoma" pitchFamily="34" charset="0"/>
                <a:cs typeface="Tahoma" pitchFamily="34" charset="0"/>
              </a:rPr>
              <a:t>.</a:t>
            </a:r>
          </a:p>
          <a:p>
            <a:pPr marL="514350" indent="-514350" algn="l">
              <a:buFont typeface="Arial" pitchFamily="34" charset="0"/>
              <a:buChar char="•"/>
            </a:pPr>
            <a:endParaRPr lang="en-US" sz="2800" dirty="0" smtClean="0">
              <a:solidFill>
                <a:schemeClr val="bg1"/>
              </a:solidFill>
              <a:latin typeface="Tahoma" pitchFamily="34" charset="0"/>
              <a:ea typeface="Tahoma" pitchFamily="34" charset="0"/>
              <a:cs typeface="Tahoma" pitchFamily="34" charset="0"/>
            </a:endParaRPr>
          </a:p>
          <a:p>
            <a:pPr marL="514350" indent="-514350" algn="l">
              <a:buFont typeface="Arial" pitchFamily="34" charset="0"/>
              <a:buChar char="•"/>
            </a:pPr>
            <a:r>
              <a:rPr lang="en-US" sz="2800" dirty="0" smtClean="0">
                <a:solidFill>
                  <a:schemeClr val="bg1"/>
                </a:solidFill>
                <a:latin typeface="Tahoma" pitchFamily="34" charset="0"/>
                <a:ea typeface="Tahoma" pitchFamily="34" charset="0"/>
                <a:cs typeface="Tahoma" pitchFamily="34" charset="0"/>
              </a:rPr>
              <a:t>Chapter 5 : </a:t>
            </a:r>
            <a:r>
              <a:rPr lang="en-US" sz="2800" i="1" dirty="0" smtClean="0">
                <a:solidFill>
                  <a:schemeClr val="bg1"/>
                </a:solidFill>
                <a:latin typeface="Tahoma" pitchFamily="34" charset="0"/>
                <a:ea typeface="Tahoma" pitchFamily="34" charset="0"/>
                <a:cs typeface="Tahoma" pitchFamily="34" charset="0"/>
              </a:rPr>
              <a:t>Miscellaneous</a:t>
            </a:r>
            <a:r>
              <a:rPr lang="en-US" sz="2800" dirty="0" smtClean="0">
                <a:solidFill>
                  <a:schemeClr val="bg1"/>
                </a:solidFill>
                <a:latin typeface="Tahoma" pitchFamily="34" charset="0"/>
                <a:ea typeface="Tahoma" pitchFamily="34" charset="0"/>
                <a:cs typeface="Tahoma" pitchFamily="34" charset="0"/>
              </a:rPr>
              <a:t>.</a:t>
            </a:r>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chemeClr val="bg1"/>
                </a:solidFill>
              </a:rPr>
              <a:t>CHAPTER 3 : </a:t>
            </a:r>
            <a:r>
              <a:rPr lang="en-US" i="1" u="sng" dirty="0" smtClean="0">
                <a:solidFill>
                  <a:schemeClr val="bg1"/>
                </a:solidFill>
              </a:rPr>
              <a:t>State Dental Councils.</a:t>
            </a:r>
            <a:endParaRPr lang="en-US" u="sng" dirty="0">
              <a:solidFill>
                <a:schemeClr val="bg1"/>
              </a:solidFill>
            </a:endParaRPr>
          </a:p>
        </p:txBody>
      </p:sp>
      <p:sp>
        <p:nvSpPr>
          <p:cNvPr id="3" name="Content Placeholder 2"/>
          <p:cNvSpPr>
            <a:spLocks noGrp="1"/>
          </p:cNvSpPr>
          <p:nvPr>
            <p:ph idx="1"/>
          </p:nvPr>
        </p:nvSpPr>
        <p:spPr/>
        <p:txBody>
          <a:bodyPr/>
          <a:lstStyle/>
          <a:p>
            <a:pPr>
              <a:buFont typeface="Wingdings" pitchFamily="2" charset="2"/>
              <a:buChar char="Ø"/>
            </a:pPr>
            <a:r>
              <a:rPr lang="en-US" dirty="0" smtClean="0">
                <a:solidFill>
                  <a:schemeClr val="bg1"/>
                </a:solidFill>
              </a:rPr>
              <a:t>Constitution and composition.</a:t>
            </a:r>
          </a:p>
          <a:p>
            <a:pPr>
              <a:buFont typeface="Wingdings" pitchFamily="2" charset="2"/>
              <a:buChar char="Ø"/>
            </a:pPr>
            <a:endParaRPr lang="en-US" dirty="0" smtClean="0">
              <a:solidFill>
                <a:schemeClr val="bg1"/>
              </a:solidFill>
            </a:endParaRPr>
          </a:p>
          <a:p>
            <a:pPr>
              <a:buFont typeface="Wingdings" pitchFamily="2" charset="2"/>
              <a:buChar char="Ø"/>
            </a:pPr>
            <a:r>
              <a:rPr lang="en-US" dirty="0" smtClean="0">
                <a:solidFill>
                  <a:schemeClr val="bg1"/>
                </a:solidFill>
              </a:rPr>
              <a:t>Mode of Elections.</a:t>
            </a:r>
          </a:p>
          <a:p>
            <a:pPr>
              <a:buFont typeface="Wingdings" pitchFamily="2" charset="2"/>
              <a:buChar char="Ø"/>
            </a:pPr>
            <a:endParaRPr lang="en-US" dirty="0" smtClean="0">
              <a:solidFill>
                <a:schemeClr val="bg1"/>
              </a:solidFill>
            </a:endParaRPr>
          </a:p>
          <a:p>
            <a:pPr>
              <a:buFont typeface="Wingdings" pitchFamily="2" charset="2"/>
              <a:buChar char="Ø"/>
            </a:pPr>
            <a:r>
              <a:rPr lang="en-US" dirty="0" smtClean="0">
                <a:solidFill>
                  <a:schemeClr val="bg1"/>
                </a:solidFill>
              </a:rPr>
              <a:t>President  and Vice-President.</a:t>
            </a:r>
          </a:p>
          <a:p>
            <a:pPr>
              <a:buFont typeface="Wingdings" pitchFamily="2" charset="2"/>
              <a:buChar char="Ø"/>
            </a:pPr>
            <a:endParaRPr lang="en-US" dirty="0" smtClean="0">
              <a:solidFill>
                <a:schemeClr val="bg1"/>
              </a:solidFill>
            </a:endParaRPr>
          </a:p>
          <a:p>
            <a:pPr>
              <a:buFont typeface="Wingdings" pitchFamily="2" charset="2"/>
              <a:buChar char="Ø"/>
            </a:pPr>
            <a:r>
              <a:rPr lang="en-US" dirty="0" smtClean="0">
                <a:solidFill>
                  <a:schemeClr val="bg1"/>
                </a:solidFill>
              </a:rPr>
              <a:t>Executive Committee.</a:t>
            </a:r>
          </a:p>
          <a:p>
            <a:pPr>
              <a:buFont typeface="Wingdings" pitchFamily="2" charset="2"/>
              <a:buChar char="Ø"/>
            </a:pPr>
            <a:endParaRPr lang="en-US" dirty="0">
              <a:solidFill>
                <a:schemeClr val="bg1"/>
              </a:solidFill>
            </a:endParaRPr>
          </a:p>
        </p:txBody>
      </p:sp>
    </p:spTree>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chemeClr val="bg1"/>
                </a:solidFill>
              </a:rPr>
              <a:t>CHAPTER 3 : </a:t>
            </a:r>
            <a:r>
              <a:rPr lang="en-US" i="1" u="sng" dirty="0" smtClean="0">
                <a:solidFill>
                  <a:schemeClr val="bg1"/>
                </a:solidFill>
              </a:rPr>
              <a:t>State Dental Councils.</a:t>
            </a:r>
            <a:endParaRPr lang="en-US" dirty="0"/>
          </a:p>
        </p:txBody>
      </p:sp>
      <p:sp>
        <p:nvSpPr>
          <p:cNvPr id="3" name="Content Placeholder 2"/>
          <p:cNvSpPr>
            <a:spLocks noGrp="1"/>
          </p:cNvSpPr>
          <p:nvPr>
            <p:ph idx="1"/>
          </p:nvPr>
        </p:nvSpPr>
        <p:spPr>
          <a:xfrm>
            <a:off x="0" y="1219200"/>
            <a:ext cx="9144000" cy="5638800"/>
          </a:xfrm>
        </p:spPr>
        <p:txBody>
          <a:bodyPr>
            <a:normAutofit/>
          </a:bodyPr>
          <a:lstStyle/>
          <a:p>
            <a:pPr>
              <a:buFont typeface="Wingdings" pitchFamily="2" charset="2"/>
              <a:buChar char="Ø"/>
            </a:pPr>
            <a:endParaRPr lang="en-US" u="sng" dirty="0" smtClean="0">
              <a:solidFill>
                <a:schemeClr val="bg1"/>
              </a:solidFill>
            </a:endParaRPr>
          </a:p>
          <a:p>
            <a:pPr>
              <a:buFont typeface="Wingdings" pitchFamily="2" charset="2"/>
              <a:buChar char="Ø"/>
            </a:pPr>
            <a:r>
              <a:rPr lang="en-US" u="sng" dirty="0" smtClean="0">
                <a:solidFill>
                  <a:schemeClr val="bg1"/>
                </a:solidFill>
              </a:rPr>
              <a:t>Constitution and Composition:</a:t>
            </a:r>
          </a:p>
          <a:p>
            <a:pPr>
              <a:buNone/>
            </a:pPr>
            <a:endParaRPr lang="en-US" u="sng" dirty="0" smtClean="0">
              <a:solidFill>
                <a:schemeClr val="bg1"/>
              </a:solidFill>
            </a:endParaRPr>
          </a:p>
          <a:p>
            <a:r>
              <a:rPr lang="en-US" dirty="0" smtClean="0">
                <a:solidFill>
                  <a:schemeClr val="bg1"/>
                </a:solidFill>
              </a:rPr>
              <a:t>Four members elected from among themselves by dentists registered in Part A of the state register.</a:t>
            </a:r>
          </a:p>
          <a:p>
            <a:r>
              <a:rPr lang="en-US" dirty="0" smtClean="0">
                <a:solidFill>
                  <a:schemeClr val="bg1"/>
                </a:solidFill>
              </a:rPr>
              <a:t>Four members elected from among themselves by dentists registered in Part B of the state register.</a:t>
            </a:r>
          </a:p>
          <a:p>
            <a:r>
              <a:rPr lang="en-US" dirty="0" smtClean="0">
                <a:solidFill>
                  <a:schemeClr val="bg1"/>
                </a:solidFill>
              </a:rPr>
              <a:t>The heads of Dental Colleges in the state.</a:t>
            </a:r>
          </a:p>
          <a:p>
            <a:r>
              <a:rPr lang="en-US" dirty="0" smtClean="0">
                <a:solidFill>
                  <a:schemeClr val="bg1"/>
                </a:solidFill>
              </a:rPr>
              <a:t>One member elected from amongst themselves by members of the Medical Council.</a:t>
            </a:r>
          </a:p>
          <a:p>
            <a:r>
              <a:rPr lang="en-US" dirty="0" smtClean="0">
                <a:solidFill>
                  <a:schemeClr val="bg1"/>
                </a:solidFill>
              </a:rPr>
              <a:t>Three members nominated by the State government</a:t>
            </a:r>
          </a:p>
          <a:p>
            <a:r>
              <a:rPr lang="en-US" dirty="0" smtClean="0">
                <a:solidFill>
                  <a:schemeClr val="bg1"/>
                </a:solidFill>
              </a:rPr>
              <a:t>The Chief Medical Officer of the state</a:t>
            </a:r>
          </a:p>
          <a:p>
            <a:endParaRPr lang="en-US" dirty="0">
              <a:solidFill>
                <a:schemeClr val="bg1"/>
              </a:solidFill>
            </a:endParaRPr>
          </a:p>
        </p:txBody>
      </p:sp>
    </p:spTree>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chemeClr val="bg1"/>
                </a:solidFill>
              </a:rPr>
              <a:t>CHAPTER 3 : </a:t>
            </a:r>
            <a:r>
              <a:rPr lang="en-US" i="1" u="sng" dirty="0" smtClean="0">
                <a:solidFill>
                  <a:schemeClr val="bg1"/>
                </a:solidFill>
              </a:rPr>
              <a:t>State Dental Councils.</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u="sng" dirty="0" smtClean="0">
                <a:solidFill>
                  <a:schemeClr val="bg1"/>
                </a:solidFill>
              </a:rPr>
              <a:t>Mode Of Elections:</a:t>
            </a:r>
          </a:p>
          <a:p>
            <a:pPr>
              <a:buFont typeface="Wingdings" pitchFamily="2" charset="2"/>
              <a:buChar char="Ø"/>
            </a:pPr>
            <a:endParaRPr lang="en-US" u="sng" dirty="0" smtClean="0">
              <a:solidFill>
                <a:schemeClr val="bg1"/>
              </a:solidFill>
            </a:endParaRPr>
          </a:p>
          <a:p>
            <a:r>
              <a:rPr lang="en-US" dirty="0" smtClean="0">
                <a:solidFill>
                  <a:schemeClr val="bg1"/>
                </a:solidFill>
              </a:rPr>
              <a:t>Elections shall be conducted in the prescribed manner and where any dispute arises it shall be referred to the State Government whose decision is final.</a:t>
            </a:r>
          </a:p>
          <a:p>
            <a:endParaRPr lang="en-US" u="sng" dirty="0">
              <a:solidFill>
                <a:schemeClr val="bg1"/>
              </a:solidFill>
            </a:endParaRPr>
          </a:p>
        </p:txBody>
      </p:sp>
    </p:spTree>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chemeClr val="bg1"/>
                </a:solidFill>
              </a:rPr>
              <a:t>CHAPTER 3 : </a:t>
            </a:r>
            <a:r>
              <a:rPr lang="en-US" i="1" u="sng" dirty="0" smtClean="0">
                <a:solidFill>
                  <a:schemeClr val="bg1"/>
                </a:solidFill>
              </a:rPr>
              <a:t>State Dental Councils.</a:t>
            </a:r>
            <a:endParaRPr lang="en-US" dirty="0"/>
          </a:p>
        </p:txBody>
      </p:sp>
      <p:sp>
        <p:nvSpPr>
          <p:cNvPr id="3" name="Content Placeholder 2"/>
          <p:cNvSpPr>
            <a:spLocks noGrp="1"/>
          </p:cNvSpPr>
          <p:nvPr>
            <p:ph idx="1"/>
          </p:nvPr>
        </p:nvSpPr>
        <p:spPr>
          <a:xfrm>
            <a:off x="0" y="1219200"/>
            <a:ext cx="9144000" cy="5638800"/>
          </a:xfrm>
        </p:spPr>
        <p:txBody>
          <a:bodyPr>
            <a:normAutofit/>
          </a:bodyPr>
          <a:lstStyle/>
          <a:p>
            <a:pPr>
              <a:buFont typeface="Wingdings" pitchFamily="2" charset="2"/>
              <a:buChar char="Ø"/>
            </a:pPr>
            <a:r>
              <a:rPr lang="en-US" u="sng" dirty="0" smtClean="0">
                <a:solidFill>
                  <a:schemeClr val="bg1"/>
                </a:solidFill>
              </a:rPr>
              <a:t>President and Vice-President:</a:t>
            </a:r>
          </a:p>
          <a:p>
            <a:pPr>
              <a:buFont typeface="Wingdings" pitchFamily="2" charset="2"/>
              <a:buChar char="Ø"/>
            </a:pPr>
            <a:endParaRPr lang="en-US" u="sng" dirty="0" smtClean="0">
              <a:solidFill>
                <a:schemeClr val="bg1"/>
              </a:solidFill>
            </a:endParaRPr>
          </a:p>
          <a:p>
            <a:r>
              <a:rPr lang="en-US" dirty="0" smtClean="0">
                <a:solidFill>
                  <a:schemeClr val="bg1"/>
                </a:solidFill>
              </a:rPr>
              <a:t>They shall be elected by members among themselves, provided that for five years from the first constitution of the State Council, the President shall, if the State government so decides be a person nominated by the state government.</a:t>
            </a:r>
          </a:p>
          <a:p>
            <a:endParaRPr lang="en-US" dirty="0" smtClean="0">
              <a:solidFill>
                <a:schemeClr val="bg1"/>
              </a:solidFill>
            </a:endParaRPr>
          </a:p>
          <a:p>
            <a:r>
              <a:rPr lang="en-US" dirty="0" smtClean="0">
                <a:solidFill>
                  <a:schemeClr val="bg1"/>
                </a:solidFill>
              </a:rPr>
              <a:t>The President or Vice-President shall hold office for a term not exceeding five years and not extending beyond the expiry of his term as a member of the State Council.</a:t>
            </a:r>
            <a:endParaRPr lang="en-US" dirty="0">
              <a:solidFill>
                <a:schemeClr val="bg1"/>
              </a:solidFill>
            </a:endParaRPr>
          </a:p>
        </p:txBody>
      </p:sp>
    </p:spTree>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chemeClr val="bg1"/>
                </a:solidFill>
              </a:rPr>
              <a:t>CHAPTER 3 : </a:t>
            </a:r>
            <a:r>
              <a:rPr lang="en-US" i="1" u="sng" dirty="0" smtClean="0">
                <a:solidFill>
                  <a:schemeClr val="bg1"/>
                </a:solidFill>
              </a:rPr>
              <a:t>State Dental Councils.</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u="sng" dirty="0" smtClean="0">
                <a:solidFill>
                  <a:schemeClr val="bg1"/>
                </a:solidFill>
              </a:rPr>
              <a:t>The Executive Committee:</a:t>
            </a:r>
          </a:p>
          <a:p>
            <a:pPr>
              <a:buFont typeface="Wingdings" pitchFamily="2" charset="2"/>
              <a:buChar char="Ø"/>
            </a:pPr>
            <a:endParaRPr lang="en-US" u="sng" dirty="0" smtClean="0">
              <a:solidFill>
                <a:schemeClr val="bg1"/>
              </a:solidFill>
            </a:endParaRPr>
          </a:p>
          <a:p>
            <a:r>
              <a:rPr lang="en-US" dirty="0" smtClean="0">
                <a:solidFill>
                  <a:schemeClr val="bg1"/>
                </a:solidFill>
              </a:rPr>
              <a:t>Consisting of the President and Vice-President and the Chief Medical Officer of the state or states concerned.</a:t>
            </a:r>
          </a:p>
          <a:p>
            <a:endParaRPr lang="en-US" dirty="0" smtClean="0">
              <a:solidFill>
                <a:schemeClr val="bg1"/>
              </a:solidFill>
            </a:endParaRPr>
          </a:p>
          <a:p>
            <a:r>
              <a:rPr lang="en-US" dirty="0" smtClean="0">
                <a:solidFill>
                  <a:schemeClr val="bg1"/>
                </a:solidFill>
              </a:rPr>
              <a:t>President and Vice-President shall be the Chairman and Vice-Chairman of the committee respectively.</a:t>
            </a:r>
          </a:p>
          <a:p>
            <a:endParaRPr lang="en-US" dirty="0" smtClean="0">
              <a:solidFill>
                <a:schemeClr val="bg1"/>
              </a:solidFill>
            </a:endParaRPr>
          </a:p>
          <a:p>
            <a:pPr>
              <a:buFont typeface="Wingdings" pitchFamily="2" charset="2"/>
              <a:buChar char="Ø"/>
            </a:pPr>
            <a:endParaRPr lang="en-US" u="sng" dirty="0">
              <a:solidFill>
                <a:schemeClr val="bg1"/>
              </a:solidFill>
            </a:endParaRPr>
          </a:p>
        </p:txBody>
      </p:sp>
    </p:spTree>
  </p:cSld>
  <p:clrMapOvr>
    <a:masterClrMapping/>
  </p:clrMapOvr>
  <p:transition spd="med">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chemeClr val="bg1"/>
                </a:solidFill>
              </a:rPr>
              <a:t>CHAPTER 4 : </a:t>
            </a:r>
            <a:r>
              <a:rPr lang="en-US" i="1" u="sng" dirty="0" smtClean="0">
                <a:solidFill>
                  <a:schemeClr val="bg1"/>
                </a:solidFill>
              </a:rPr>
              <a:t>Registration</a:t>
            </a:r>
            <a:r>
              <a:rPr lang="en-US" u="sng" dirty="0" smtClean="0">
                <a:solidFill>
                  <a:schemeClr val="bg1"/>
                </a:solidFill>
              </a:rPr>
              <a:t>.</a:t>
            </a:r>
            <a:endParaRPr lang="en-US" u="sng" dirty="0">
              <a:solidFill>
                <a:schemeClr val="bg1"/>
              </a:solidFill>
            </a:endParaRPr>
          </a:p>
        </p:txBody>
      </p:sp>
      <p:sp>
        <p:nvSpPr>
          <p:cNvPr id="3" name="Content Placeholder 2"/>
          <p:cNvSpPr>
            <a:spLocks noGrp="1"/>
          </p:cNvSpPr>
          <p:nvPr>
            <p:ph idx="1"/>
          </p:nvPr>
        </p:nvSpPr>
        <p:spPr>
          <a:xfrm>
            <a:off x="0" y="1295400"/>
            <a:ext cx="9144000" cy="5562600"/>
          </a:xfrm>
        </p:spPr>
        <p:txBody>
          <a:bodyPr>
            <a:normAutofit/>
          </a:bodyPr>
          <a:lstStyle/>
          <a:p>
            <a:pPr>
              <a:buFont typeface="Wingdings" pitchFamily="2" charset="2"/>
              <a:buChar char="Ø"/>
            </a:pPr>
            <a:r>
              <a:rPr lang="en-US" dirty="0" smtClean="0">
                <a:solidFill>
                  <a:schemeClr val="bg1"/>
                </a:solidFill>
              </a:rPr>
              <a:t>Preparation and Maintenance Of Register.</a:t>
            </a:r>
          </a:p>
          <a:p>
            <a:pPr>
              <a:buFont typeface="Wingdings" pitchFamily="2" charset="2"/>
              <a:buChar char="Ø"/>
            </a:pPr>
            <a:endParaRPr lang="en-US" dirty="0" smtClean="0">
              <a:solidFill>
                <a:schemeClr val="bg1"/>
              </a:solidFill>
            </a:endParaRPr>
          </a:p>
          <a:p>
            <a:pPr>
              <a:buFont typeface="Wingdings" pitchFamily="2" charset="2"/>
              <a:buChar char="Ø"/>
            </a:pPr>
            <a:r>
              <a:rPr lang="en-US" dirty="0" smtClean="0">
                <a:solidFill>
                  <a:schemeClr val="bg1"/>
                </a:solidFill>
              </a:rPr>
              <a:t>Registration Of Dental Hygienists and Dental Mechanics.</a:t>
            </a:r>
          </a:p>
          <a:p>
            <a:pPr>
              <a:buFont typeface="Wingdings" pitchFamily="2" charset="2"/>
              <a:buChar char="Ø"/>
            </a:pPr>
            <a:endParaRPr lang="en-US" dirty="0" smtClean="0">
              <a:solidFill>
                <a:schemeClr val="bg1"/>
              </a:solidFill>
            </a:endParaRPr>
          </a:p>
          <a:p>
            <a:pPr>
              <a:buFont typeface="Wingdings" pitchFamily="2" charset="2"/>
              <a:buChar char="Ø"/>
            </a:pPr>
            <a:r>
              <a:rPr lang="en-US" dirty="0" smtClean="0">
                <a:solidFill>
                  <a:schemeClr val="bg1"/>
                </a:solidFill>
              </a:rPr>
              <a:t>Renewal Fees.</a:t>
            </a:r>
          </a:p>
          <a:p>
            <a:pPr>
              <a:buFont typeface="Wingdings" pitchFamily="2" charset="2"/>
              <a:buChar char="Ø"/>
            </a:pPr>
            <a:endParaRPr lang="en-US" dirty="0" smtClean="0">
              <a:solidFill>
                <a:schemeClr val="bg1"/>
              </a:solidFill>
            </a:endParaRPr>
          </a:p>
          <a:p>
            <a:pPr>
              <a:buFont typeface="Wingdings" pitchFamily="2" charset="2"/>
              <a:buChar char="Ø"/>
            </a:pPr>
            <a:r>
              <a:rPr lang="en-US" dirty="0" smtClean="0">
                <a:solidFill>
                  <a:schemeClr val="bg1"/>
                </a:solidFill>
              </a:rPr>
              <a:t>Effect Of Registration.</a:t>
            </a:r>
          </a:p>
          <a:p>
            <a:pPr>
              <a:buFont typeface="Wingdings" pitchFamily="2" charset="2"/>
              <a:buChar char="Ø"/>
            </a:pPr>
            <a:endParaRPr lang="en-US" dirty="0" smtClean="0">
              <a:solidFill>
                <a:schemeClr val="bg1"/>
              </a:solidFill>
            </a:endParaRPr>
          </a:p>
          <a:p>
            <a:pPr>
              <a:buFont typeface="Wingdings" pitchFamily="2" charset="2"/>
              <a:buChar char="Ø"/>
            </a:pPr>
            <a:r>
              <a:rPr lang="en-US" dirty="0" smtClean="0">
                <a:solidFill>
                  <a:schemeClr val="bg1"/>
                </a:solidFill>
              </a:rPr>
              <a:t>Transfer of Registration.</a:t>
            </a:r>
          </a:p>
        </p:txBody>
      </p:sp>
    </p:spTree>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chemeClr val="bg1"/>
                </a:solidFill>
              </a:rPr>
              <a:t>CHAPTER 4 : </a:t>
            </a:r>
            <a:r>
              <a:rPr lang="en-US" i="1" u="sng" dirty="0" smtClean="0">
                <a:solidFill>
                  <a:schemeClr val="bg1"/>
                </a:solidFill>
              </a:rPr>
              <a:t>Registration</a:t>
            </a:r>
            <a:r>
              <a:rPr lang="en-US" u="sng" dirty="0" smtClean="0">
                <a:solidFill>
                  <a:schemeClr val="bg1"/>
                </a:solidFill>
              </a:rPr>
              <a:t>.</a:t>
            </a:r>
            <a:endParaRPr lang="en-US" dirty="0"/>
          </a:p>
        </p:txBody>
      </p:sp>
      <p:sp>
        <p:nvSpPr>
          <p:cNvPr id="3" name="Content Placeholder 2"/>
          <p:cNvSpPr>
            <a:spLocks noGrp="1"/>
          </p:cNvSpPr>
          <p:nvPr>
            <p:ph idx="1"/>
          </p:nvPr>
        </p:nvSpPr>
        <p:spPr>
          <a:xfrm>
            <a:off x="0" y="1600200"/>
            <a:ext cx="9144000" cy="5257800"/>
          </a:xfrm>
        </p:spPr>
        <p:txBody>
          <a:bodyPr>
            <a:normAutofit/>
          </a:bodyPr>
          <a:lstStyle/>
          <a:p>
            <a:pPr>
              <a:buFont typeface="Wingdings" pitchFamily="2" charset="2"/>
              <a:buChar char="Ø"/>
            </a:pPr>
            <a:r>
              <a:rPr lang="en-US" u="sng" dirty="0" smtClean="0">
                <a:solidFill>
                  <a:schemeClr val="bg1"/>
                </a:solidFill>
              </a:rPr>
              <a:t>Preparation and Maintenance Of Register:</a:t>
            </a:r>
          </a:p>
          <a:p>
            <a:r>
              <a:rPr lang="en-US" dirty="0" smtClean="0">
                <a:solidFill>
                  <a:schemeClr val="bg1"/>
                </a:solidFill>
              </a:rPr>
              <a:t>The State Government shall prepare a register of dentists for the State.</a:t>
            </a:r>
          </a:p>
          <a:p>
            <a:endParaRPr lang="en-US" dirty="0" smtClean="0">
              <a:solidFill>
                <a:schemeClr val="bg1"/>
              </a:solidFill>
            </a:endParaRPr>
          </a:p>
          <a:p>
            <a:r>
              <a:rPr lang="en-US" dirty="0" smtClean="0">
                <a:solidFill>
                  <a:schemeClr val="bg1"/>
                </a:solidFill>
              </a:rPr>
              <a:t>The State Council shall assume the duty of maintaining the register according to the Act.</a:t>
            </a:r>
          </a:p>
          <a:p>
            <a:endParaRPr lang="en-US" dirty="0" smtClean="0">
              <a:solidFill>
                <a:schemeClr val="bg1"/>
              </a:solidFill>
            </a:endParaRPr>
          </a:p>
          <a:p>
            <a:r>
              <a:rPr lang="en-US" dirty="0" smtClean="0">
                <a:solidFill>
                  <a:schemeClr val="bg1"/>
                </a:solidFill>
              </a:rPr>
              <a:t>The register of dentists shall be maintained in two parts, A and B. Persons possessing recognized dental qualification being registered in Part A and persons not possessing such qualifications being registered in Part B.</a:t>
            </a:r>
          </a:p>
          <a:p>
            <a:pPr>
              <a:buFont typeface="Wingdings" pitchFamily="2" charset="2"/>
              <a:buChar char="Ø"/>
            </a:pPr>
            <a:endParaRPr lang="en-US" u="sng" dirty="0"/>
          </a:p>
        </p:txBody>
      </p:sp>
    </p:spTree>
  </p:cSld>
  <p:clrMapOvr>
    <a:masterClrMapping/>
  </p:clrMapOvr>
  <p:transition spd="med">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chemeClr val="bg1"/>
                </a:solidFill>
              </a:rPr>
              <a:t>CHAPTER 4 : </a:t>
            </a:r>
            <a:r>
              <a:rPr lang="en-US" i="1" u="sng" dirty="0" smtClean="0">
                <a:solidFill>
                  <a:schemeClr val="bg1"/>
                </a:solidFill>
              </a:rPr>
              <a:t>Registration</a:t>
            </a:r>
            <a:r>
              <a:rPr lang="en-US" u="sng" dirty="0" smtClean="0">
                <a:solidFill>
                  <a:schemeClr val="bg1"/>
                </a:solidFill>
              </a:rPr>
              <a:t>.</a:t>
            </a:r>
            <a:endParaRPr lang="en-US" dirty="0"/>
          </a:p>
        </p:txBody>
      </p:sp>
      <p:sp>
        <p:nvSpPr>
          <p:cNvPr id="3" name="Content Placeholder 2"/>
          <p:cNvSpPr>
            <a:spLocks noGrp="1"/>
          </p:cNvSpPr>
          <p:nvPr>
            <p:ph idx="1"/>
          </p:nvPr>
        </p:nvSpPr>
        <p:spPr>
          <a:xfrm>
            <a:off x="457200" y="1600200"/>
            <a:ext cx="8229600" cy="5257800"/>
          </a:xfrm>
        </p:spPr>
        <p:txBody>
          <a:bodyPr/>
          <a:lstStyle/>
          <a:p>
            <a:pPr marL="514350" indent="-514350">
              <a:buFont typeface="Wingdings" pitchFamily="2" charset="2"/>
              <a:buChar char="Ø"/>
            </a:pPr>
            <a:r>
              <a:rPr lang="en-US" u="sng" dirty="0" smtClean="0">
                <a:solidFill>
                  <a:schemeClr val="bg1"/>
                </a:solidFill>
              </a:rPr>
              <a:t>Preparation and Maintenance Of Register:</a:t>
            </a:r>
          </a:p>
          <a:p>
            <a:pPr marL="514350" indent="-514350"/>
            <a:r>
              <a:rPr lang="en-US" dirty="0" smtClean="0">
                <a:solidFill>
                  <a:schemeClr val="bg1"/>
                </a:solidFill>
              </a:rPr>
              <a:t>The register shall include the following particulars namely,</a:t>
            </a:r>
          </a:p>
          <a:p>
            <a:pPr marL="514350" indent="-514350">
              <a:buFont typeface="+mj-lt"/>
              <a:buAutoNum type="alphaLcParenR"/>
            </a:pPr>
            <a:r>
              <a:rPr lang="en-US" dirty="0" smtClean="0">
                <a:solidFill>
                  <a:schemeClr val="bg1"/>
                </a:solidFill>
              </a:rPr>
              <a:t>Full name, nationality , residential address.</a:t>
            </a:r>
          </a:p>
          <a:p>
            <a:pPr marL="514350" indent="-514350">
              <a:buFont typeface="+mj-lt"/>
              <a:buAutoNum type="alphaLcParenR"/>
            </a:pPr>
            <a:r>
              <a:rPr lang="en-US" dirty="0" smtClean="0">
                <a:solidFill>
                  <a:schemeClr val="bg1"/>
                </a:solidFill>
              </a:rPr>
              <a:t>Date of first admission to the register.</a:t>
            </a:r>
          </a:p>
          <a:p>
            <a:pPr marL="514350" indent="-514350">
              <a:buFont typeface="+mj-lt"/>
              <a:buAutoNum type="alphaLcParenR"/>
            </a:pPr>
            <a:r>
              <a:rPr lang="en-US" dirty="0" smtClean="0">
                <a:solidFill>
                  <a:schemeClr val="bg1"/>
                </a:solidFill>
              </a:rPr>
              <a:t>Qualification for registration and date of graduation along with the authority which conferred it.</a:t>
            </a:r>
          </a:p>
          <a:p>
            <a:pPr marL="514350" indent="-514350">
              <a:buFont typeface="+mj-lt"/>
              <a:buAutoNum type="alphaLcParenR"/>
            </a:pPr>
            <a:r>
              <a:rPr lang="en-US" dirty="0" smtClean="0">
                <a:solidFill>
                  <a:schemeClr val="bg1"/>
                </a:solidFill>
              </a:rPr>
              <a:t>Professional address.</a:t>
            </a:r>
          </a:p>
          <a:p>
            <a:pPr marL="514350" indent="-514350">
              <a:buFont typeface="Wingdings" pitchFamily="2" charset="2"/>
              <a:buChar char="Ø"/>
            </a:pPr>
            <a:endParaRPr lang="en-US" dirty="0" smtClean="0">
              <a:solidFill>
                <a:schemeClr val="bg1"/>
              </a:solidFill>
            </a:endParaRPr>
          </a:p>
          <a:p>
            <a:pPr marL="514350" indent="-514350">
              <a:buFont typeface="Wingdings" pitchFamily="2" charset="2"/>
              <a:buChar char="Ø"/>
            </a:pPr>
            <a:endParaRPr lang="en-US" dirty="0"/>
          </a:p>
        </p:txBody>
      </p:sp>
    </p:spTree>
  </p:cSld>
  <p:clrMapOvr>
    <a:masterClrMapping/>
  </p:clrMapOvr>
  <p:transition spd="med">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chemeClr val="bg1"/>
                </a:solidFill>
              </a:rPr>
              <a:t>CHAPTER 4 : </a:t>
            </a:r>
            <a:r>
              <a:rPr lang="en-US" i="1" u="sng" dirty="0" smtClean="0">
                <a:solidFill>
                  <a:schemeClr val="bg1"/>
                </a:solidFill>
              </a:rPr>
              <a:t>Registration</a:t>
            </a:r>
            <a:r>
              <a:rPr lang="en-US" u="sng" dirty="0" smtClean="0">
                <a:solidFill>
                  <a:schemeClr val="bg1"/>
                </a:solidFill>
              </a:rPr>
              <a:t>.</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u="sng" dirty="0" smtClean="0">
                <a:solidFill>
                  <a:schemeClr val="bg1"/>
                </a:solidFill>
              </a:rPr>
              <a:t>Registration Of Dental Hygienists and Dental Mechanics.</a:t>
            </a:r>
          </a:p>
          <a:p>
            <a:pPr>
              <a:buFont typeface="Wingdings" pitchFamily="2" charset="2"/>
              <a:buChar char="Ø"/>
            </a:pPr>
            <a:endParaRPr lang="en-US" u="sng" dirty="0" smtClean="0">
              <a:solidFill>
                <a:schemeClr val="bg1"/>
              </a:solidFill>
            </a:endParaRPr>
          </a:p>
          <a:p>
            <a:r>
              <a:rPr lang="en-US" dirty="0" smtClean="0">
                <a:solidFill>
                  <a:schemeClr val="bg1"/>
                </a:solidFill>
              </a:rPr>
              <a:t>The State Government may, by notification in the official gazette, direct that the State Council shall maintain a register of Dental Hygienists and Dental Mechanics.</a:t>
            </a:r>
          </a:p>
          <a:p>
            <a:endParaRPr lang="en-US" dirty="0">
              <a:solidFill>
                <a:schemeClr val="bg1"/>
              </a:solidFill>
            </a:endParaRPr>
          </a:p>
        </p:txBody>
      </p:sp>
    </p:spTree>
  </p:cSld>
  <p:clrMapOvr>
    <a:masterClrMapping/>
  </p:clrMapOvr>
  <p:transition spd="med">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chemeClr val="bg1"/>
                </a:solidFill>
              </a:rPr>
              <a:t>CHAPTER 4 : </a:t>
            </a:r>
            <a:r>
              <a:rPr lang="en-US" i="1" u="sng" dirty="0" smtClean="0">
                <a:solidFill>
                  <a:schemeClr val="bg1"/>
                </a:solidFill>
              </a:rPr>
              <a:t>Registration</a:t>
            </a:r>
            <a:r>
              <a:rPr lang="en-US" u="sng" dirty="0" smtClean="0">
                <a:solidFill>
                  <a:schemeClr val="bg1"/>
                </a:solidFill>
              </a:rPr>
              <a:t>.</a:t>
            </a:r>
            <a:endParaRPr lang="en-US" dirty="0"/>
          </a:p>
        </p:txBody>
      </p:sp>
      <p:sp>
        <p:nvSpPr>
          <p:cNvPr id="3" name="Content Placeholder 2"/>
          <p:cNvSpPr>
            <a:spLocks noGrp="1"/>
          </p:cNvSpPr>
          <p:nvPr>
            <p:ph idx="1"/>
          </p:nvPr>
        </p:nvSpPr>
        <p:spPr>
          <a:xfrm>
            <a:off x="0" y="1295400"/>
            <a:ext cx="9144000" cy="5562600"/>
          </a:xfrm>
        </p:spPr>
        <p:txBody>
          <a:bodyPr>
            <a:normAutofit/>
          </a:bodyPr>
          <a:lstStyle/>
          <a:p>
            <a:pPr>
              <a:buFont typeface="Wingdings" pitchFamily="2" charset="2"/>
              <a:buChar char="Ø"/>
            </a:pPr>
            <a:r>
              <a:rPr lang="en-US" u="sng" dirty="0" smtClean="0">
                <a:solidFill>
                  <a:schemeClr val="bg1"/>
                </a:solidFill>
              </a:rPr>
              <a:t>Renewal Fees:</a:t>
            </a:r>
          </a:p>
          <a:p>
            <a:r>
              <a:rPr lang="en-US" dirty="0" smtClean="0">
                <a:solidFill>
                  <a:schemeClr val="bg1"/>
                </a:solidFill>
              </a:rPr>
              <a:t>The State Government may direct that for the retention of a name in a register after the 31</a:t>
            </a:r>
            <a:r>
              <a:rPr lang="en-US" baseline="30000" dirty="0" smtClean="0">
                <a:solidFill>
                  <a:schemeClr val="bg1"/>
                </a:solidFill>
              </a:rPr>
              <a:t>st</a:t>
            </a:r>
            <a:r>
              <a:rPr lang="en-US" dirty="0" smtClean="0">
                <a:solidFill>
                  <a:schemeClr val="bg1"/>
                </a:solidFill>
              </a:rPr>
              <a:t> day of December, following the year in which the name is first entered in the register, there shall be paid annually to the State Council such renewal fees as prescribed.</a:t>
            </a:r>
          </a:p>
          <a:p>
            <a:endParaRPr lang="en-US" dirty="0" smtClean="0">
              <a:solidFill>
                <a:schemeClr val="bg1"/>
              </a:solidFill>
            </a:endParaRPr>
          </a:p>
          <a:p>
            <a:r>
              <a:rPr lang="en-US" dirty="0" smtClean="0">
                <a:solidFill>
                  <a:schemeClr val="bg1"/>
                </a:solidFill>
              </a:rPr>
              <a:t>Where a renewal fees is not paid before the due date, the registrar shall remove the name of the defaulter from the register .</a:t>
            </a:r>
          </a:p>
          <a:p>
            <a:endParaRPr lang="en-US" dirty="0" smtClean="0">
              <a:solidFill>
                <a:schemeClr val="bg1"/>
              </a:solidFill>
            </a:endParaRPr>
          </a:p>
          <a:p>
            <a:r>
              <a:rPr lang="en-US" dirty="0" smtClean="0">
                <a:solidFill>
                  <a:schemeClr val="bg1"/>
                </a:solidFill>
              </a:rPr>
              <a:t>On payment of the renewal fees, the registrar shall issue a certificate of renewal.</a:t>
            </a:r>
          </a:p>
          <a:p>
            <a:pPr>
              <a:buFont typeface="Wingdings" pitchFamily="2" charset="2"/>
              <a:buChar char="Ø"/>
            </a:pPr>
            <a:endParaRPr lang="en-US" u="sng" dirty="0"/>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chemeClr val="bg1"/>
                </a:solidFill>
              </a:rPr>
              <a:t>CHAPTER 1 : </a:t>
            </a:r>
            <a:r>
              <a:rPr lang="en-US" i="1" u="sng" dirty="0" smtClean="0">
                <a:solidFill>
                  <a:schemeClr val="bg1"/>
                </a:solidFill>
              </a:rPr>
              <a:t>Introduction</a:t>
            </a:r>
            <a:r>
              <a:rPr lang="en-US" u="sng" dirty="0" smtClean="0">
                <a:solidFill>
                  <a:schemeClr val="bg1"/>
                </a:solidFill>
              </a:rPr>
              <a:t>.</a:t>
            </a:r>
            <a:endParaRPr lang="en-US" u="sng" dirty="0">
              <a:solidFill>
                <a:schemeClr val="bg1"/>
              </a:solidFill>
            </a:endParaRPr>
          </a:p>
        </p:txBody>
      </p:sp>
      <p:sp>
        <p:nvSpPr>
          <p:cNvPr id="3" name="Content Placeholder 2"/>
          <p:cNvSpPr>
            <a:spLocks noGrp="1"/>
          </p:cNvSpPr>
          <p:nvPr>
            <p:ph idx="1"/>
          </p:nvPr>
        </p:nvSpPr>
        <p:spPr>
          <a:xfrm>
            <a:off x="457200" y="2332037"/>
            <a:ext cx="8229600" cy="4525963"/>
          </a:xfrm>
        </p:spPr>
        <p:txBody>
          <a:bodyPr/>
          <a:lstStyle/>
          <a:p>
            <a:pPr>
              <a:buFont typeface="Wingdings" pitchFamily="2" charset="2"/>
              <a:buChar char="Ø"/>
            </a:pPr>
            <a:r>
              <a:rPr lang="en-US" u="sng" dirty="0" smtClean="0">
                <a:solidFill>
                  <a:schemeClr val="bg1"/>
                </a:solidFill>
              </a:rPr>
              <a:t>Short title and extent</a:t>
            </a:r>
            <a:r>
              <a:rPr lang="en-US" dirty="0" smtClean="0">
                <a:solidFill>
                  <a:schemeClr val="bg1"/>
                </a:solidFill>
              </a:rPr>
              <a:t>:</a:t>
            </a:r>
          </a:p>
          <a:p>
            <a:endParaRPr lang="en-US" dirty="0">
              <a:solidFill>
                <a:schemeClr val="bg1"/>
              </a:solidFill>
            </a:endParaRPr>
          </a:p>
          <a:p>
            <a:r>
              <a:rPr lang="en-US" dirty="0" smtClean="0">
                <a:solidFill>
                  <a:schemeClr val="bg1"/>
                </a:solidFill>
              </a:rPr>
              <a:t>This act may be called the Dentist Act,1948.</a:t>
            </a:r>
            <a:br>
              <a:rPr lang="en-US" dirty="0" smtClean="0">
                <a:solidFill>
                  <a:schemeClr val="bg1"/>
                </a:solidFill>
              </a:rPr>
            </a:br>
            <a:endParaRPr lang="en-US" dirty="0" smtClean="0">
              <a:solidFill>
                <a:schemeClr val="bg1"/>
              </a:solidFill>
            </a:endParaRPr>
          </a:p>
          <a:p>
            <a:r>
              <a:rPr lang="en-US" dirty="0" smtClean="0">
                <a:solidFill>
                  <a:schemeClr val="bg1"/>
                </a:solidFill>
              </a:rPr>
              <a:t>It extends to the whole of India.</a:t>
            </a:r>
            <a:endParaRPr lang="en-US" dirty="0">
              <a:solidFill>
                <a:schemeClr val="bg1"/>
              </a:solidFill>
            </a:endParaRPr>
          </a:p>
        </p:txBody>
      </p:sp>
    </p:spTree>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chemeClr val="bg1"/>
                </a:solidFill>
              </a:rPr>
              <a:t>CHAPTER 4 : </a:t>
            </a:r>
            <a:r>
              <a:rPr lang="en-US" i="1" u="sng" dirty="0" smtClean="0">
                <a:solidFill>
                  <a:schemeClr val="bg1"/>
                </a:solidFill>
              </a:rPr>
              <a:t>Registration</a:t>
            </a:r>
            <a:r>
              <a:rPr lang="en-US" u="sng" dirty="0" smtClean="0">
                <a:solidFill>
                  <a:schemeClr val="bg1"/>
                </a:solidFill>
              </a:rPr>
              <a:t>.</a:t>
            </a:r>
            <a:endParaRPr lang="en-US" dirty="0"/>
          </a:p>
        </p:txBody>
      </p:sp>
      <p:sp>
        <p:nvSpPr>
          <p:cNvPr id="3" name="Content Placeholder 2"/>
          <p:cNvSpPr>
            <a:spLocks noGrp="1"/>
          </p:cNvSpPr>
          <p:nvPr>
            <p:ph idx="1"/>
          </p:nvPr>
        </p:nvSpPr>
        <p:spPr>
          <a:xfrm>
            <a:off x="0" y="1600200"/>
            <a:ext cx="9144000" cy="5257800"/>
          </a:xfrm>
        </p:spPr>
        <p:txBody>
          <a:bodyPr>
            <a:normAutofit/>
          </a:bodyPr>
          <a:lstStyle/>
          <a:p>
            <a:pPr>
              <a:buFont typeface="Wingdings" pitchFamily="2" charset="2"/>
              <a:buChar char="Ø"/>
            </a:pPr>
            <a:r>
              <a:rPr lang="en-US" u="sng" dirty="0" smtClean="0">
                <a:solidFill>
                  <a:schemeClr val="bg1"/>
                </a:solidFill>
              </a:rPr>
              <a:t>Effect Of Registration:</a:t>
            </a:r>
          </a:p>
          <a:p>
            <a:pPr marL="514350" indent="-514350">
              <a:buFont typeface="+mj-lt"/>
              <a:buAutoNum type="arabicPeriod"/>
            </a:pPr>
            <a:r>
              <a:rPr lang="en-US" dirty="0" smtClean="0">
                <a:solidFill>
                  <a:schemeClr val="bg1"/>
                </a:solidFill>
              </a:rPr>
              <a:t>Any reference to a person recognized by the law as a dentist shall be deemed to be a reference to a dentist registered under this act.</a:t>
            </a:r>
          </a:p>
          <a:p>
            <a:pPr marL="514350" indent="-514350">
              <a:buFont typeface="+mj-lt"/>
              <a:buAutoNum type="arabicPeriod"/>
            </a:pPr>
            <a:r>
              <a:rPr lang="en-US" dirty="0" smtClean="0">
                <a:solidFill>
                  <a:schemeClr val="bg1"/>
                </a:solidFill>
              </a:rPr>
              <a:t>No certificate required by the law from a dentist shall be valid unless the person signing it is registered as a dentist under this act.</a:t>
            </a:r>
          </a:p>
          <a:p>
            <a:pPr marL="514350" indent="-514350">
              <a:buFont typeface="+mj-lt"/>
              <a:buAutoNum type="arabicPeriod"/>
            </a:pPr>
            <a:r>
              <a:rPr lang="en-US" dirty="0" smtClean="0">
                <a:solidFill>
                  <a:schemeClr val="bg1"/>
                </a:solidFill>
              </a:rPr>
              <a:t>Any person who is a registered dentist in a state may practice as such in any other state.</a:t>
            </a:r>
          </a:p>
          <a:p>
            <a:pPr marL="514350" indent="-514350">
              <a:buFont typeface="+mj-lt"/>
              <a:buAutoNum type="arabicPeriod"/>
            </a:pPr>
            <a:endParaRPr lang="en-US" dirty="0" smtClean="0">
              <a:solidFill>
                <a:schemeClr val="bg1"/>
              </a:solidFill>
            </a:endParaRPr>
          </a:p>
          <a:p>
            <a:endParaRPr lang="en-US" dirty="0"/>
          </a:p>
        </p:txBody>
      </p:sp>
    </p:spTree>
  </p:cSld>
  <p:clrMapOvr>
    <a:masterClrMapping/>
  </p:clrMapOvr>
  <p:transition spd="med">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chemeClr val="bg1"/>
                </a:solidFill>
              </a:rPr>
              <a:t>CHAPTER 4 : </a:t>
            </a:r>
            <a:r>
              <a:rPr lang="en-US" i="1" u="sng" dirty="0" smtClean="0">
                <a:solidFill>
                  <a:schemeClr val="bg1"/>
                </a:solidFill>
              </a:rPr>
              <a:t>Registration</a:t>
            </a:r>
            <a:r>
              <a:rPr lang="en-US" u="sng" dirty="0" smtClean="0">
                <a:solidFill>
                  <a:schemeClr val="bg1"/>
                </a:solidFill>
              </a:rPr>
              <a:t>.</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a:buFont typeface="Wingdings" pitchFamily="2" charset="2"/>
              <a:buChar char="Ø"/>
            </a:pPr>
            <a:r>
              <a:rPr lang="en-US" u="sng" dirty="0" smtClean="0">
                <a:solidFill>
                  <a:schemeClr val="bg1"/>
                </a:solidFill>
              </a:rPr>
              <a:t>Transfer of Registration.</a:t>
            </a:r>
          </a:p>
          <a:p>
            <a:pPr>
              <a:buFont typeface="Wingdings" pitchFamily="2" charset="2"/>
              <a:buChar char="Ø"/>
            </a:pPr>
            <a:endParaRPr lang="en-US" u="sng" dirty="0" smtClean="0">
              <a:solidFill>
                <a:schemeClr val="bg1"/>
              </a:solidFill>
            </a:endParaRPr>
          </a:p>
          <a:p>
            <a:r>
              <a:rPr lang="en-US" dirty="0" smtClean="0">
                <a:solidFill>
                  <a:schemeClr val="bg1"/>
                </a:solidFill>
              </a:rPr>
              <a:t>Where a dentist recognized in one state, is practicing dentistry in another state, he may, on payment of the prescribed fee, make an application to the Council for the transfer of his name from the register of the state in which he is registered to that of the state in which he is practicing dentistry.</a:t>
            </a:r>
            <a:endParaRPr lang="en-US" dirty="0">
              <a:solidFill>
                <a:schemeClr val="bg1"/>
              </a:solidFill>
            </a:endParaRPr>
          </a:p>
        </p:txBody>
      </p:sp>
    </p:spTree>
  </p:cSld>
  <p:clrMapOvr>
    <a:masterClrMapping/>
  </p:clrMapOvr>
  <p:transition spd="med">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chemeClr val="bg1"/>
                </a:solidFill>
              </a:rPr>
              <a:t>CHAPTER 5 :</a:t>
            </a:r>
            <a:r>
              <a:rPr lang="en-US" i="1" u="sng" dirty="0" smtClean="0">
                <a:solidFill>
                  <a:schemeClr val="bg1"/>
                </a:solidFill>
              </a:rPr>
              <a:t> Miscellaneous.</a:t>
            </a:r>
            <a:endParaRPr lang="en-US" i="1" u="sng" dirty="0">
              <a:solidFill>
                <a:schemeClr val="bg1"/>
              </a:solidFill>
            </a:endParaRPr>
          </a:p>
        </p:txBody>
      </p:sp>
      <p:sp>
        <p:nvSpPr>
          <p:cNvPr id="3" name="Content Placeholder 2"/>
          <p:cNvSpPr>
            <a:spLocks noGrp="1"/>
          </p:cNvSpPr>
          <p:nvPr>
            <p:ph idx="1"/>
          </p:nvPr>
        </p:nvSpPr>
        <p:spPr>
          <a:xfrm>
            <a:off x="0" y="1295400"/>
            <a:ext cx="9144000" cy="5562600"/>
          </a:xfrm>
        </p:spPr>
        <p:txBody>
          <a:bodyPr/>
          <a:lstStyle/>
          <a:p>
            <a:endParaRPr lang="en-US" dirty="0" smtClean="0">
              <a:solidFill>
                <a:schemeClr val="bg1"/>
              </a:solidFill>
            </a:endParaRPr>
          </a:p>
          <a:p>
            <a:r>
              <a:rPr lang="en-US" dirty="0" smtClean="0">
                <a:solidFill>
                  <a:schemeClr val="bg1"/>
                </a:solidFill>
              </a:rPr>
              <a:t>If any person, whose name is not for the time being entered in a register falsely represents that it is so entered, he shall be punishable on first conviction with fine, which may extend to five hundred rupees and on any subsequent conviction with imprisonment which may extend to six months or with fine not exceeding one thousand rupees or with both. </a:t>
            </a:r>
            <a:endParaRPr lang="en-US" dirty="0">
              <a:solidFill>
                <a:schemeClr val="bg1"/>
              </a:solidFill>
            </a:endParaRPr>
          </a:p>
        </p:txBody>
      </p:sp>
    </p:spTree>
  </p:cSld>
  <p:clrMapOvr>
    <a:masterClrMapping/>
  </p:clrMapOvr>
  <p:transition spd="med">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chemeClr val="bg1"/>
                </a:solidFill>
              </a:rPr>
              <a:t>CHAPTER 5 :</a:t>
            </a:r>
            <a:r>
              <a:rPr lang="en-US" i="1" u="sng" dirty="0" smtClean="0">
                <a:solidFill>
                  <a:schemeClr val="bg1"/>
                </a:solidFill>
              </a:rPr>
              <a:t> Miscellaneous.</a:t>
            </a:r>
            <a:endParaRPr lang="en-US" dirty="0"/>
          </a:p>
        </p:txBody>
      </p:sp>
      <p:sp>
        <p:nvSpPr>
          <p:cNvPr id="3" name="Content Placeholder 2"/>
          <p:cNvSpPr>
            <a:spLocks noGrp="1"/>
          </p:cNvSpPr>
          <p:nvPr>
            <p:ph idx="1"/>
          </p:nvPr>
        </p:nvSpPr>
        <p:spPr>
          <a:xfrm>
            <a:off x="0" y="1219200"/>
            <a:ext cx="9144000" cy="5638800"/>
          </a:xfrm>
        </p:spPr>
        <p:txBody>
          <a:bodyPr>
            <a:normAutofit/>
          </a:bodyPr>
          <a:lstStyle/>
          <a:p>
            <a:endParaRPr lang="en-US" dirty="0" smtClean="0">
              <a:solidFill>
                <a:schemeClr val="bg1"/>
              </a:solidFill>
            </a:endParaRPr>
          </a:p>
          <a:p>
            <a:r>
              <a:rPr lang="en-US" dirty="0" smtClean="0">
                <a:solidFill>
                  <a:schemeClr val="bg1"/>
                </a:solidFill>
              </a:rPr>
              <a:t>If any person not being a person registered in a register of dentists, takes or uses the description of dental practitioner or a person not possessing a recognized dental qualification, he shall be punishable on first conviction with fine which may extend to five hundred rupees and on any subsequent conviction with imprisonment of up to 6months or with fine of thousand rupees or with both. </a:t>
            </a:r>
          </a:p>
          <a:p>
            <a:endParaRPr lang="en-US" dirty="0" smtClean="0">
              <a:solidFill>
                <a:schemeClr val="bg1"/>
              </a:solidFill>
            </a:endParaRPr>
          </a:p>
          <a:p>
            <a:r>
              <a:rPr lang="en-US" dirty="0" smtClean="0">
                <a:solidFill>
                  <a:schemeClr val="bg1"/>
                </a:solidFill>
              </a:rPr>
              <a:t>The Dentist Amendment  Act 1993 came into force on 27</a:t>
            </a:r>
            <a:r>
              <a:rPr lang="en-US" baseline="30000" dirty="0" smtClean="0">
                <a:solidFill>
                  <a:schemeClr val="bg1"/>
                </a:solidFill>
              </a:rPr>
              <a:t>th</a:t>
            </a:r>
            <a:r>
              <a:rPr lang="en-US" dirty="0" smtClean="0">
                <a:solidFill>
                  <a:schemeClr val="bg1"/>
                </a:solidFill>
              </a:rPr>
              <a:t> August 1992 to regulate recognition and management of Dental Institutions.</a:t>
            </a:r>
            <a:endParaRPr lang="en-US" dirty="0">
              <a:solidFill>
                <a:schemeClr val="bg1"/>
              </a:solidFill>
            </a:endParaRPr>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chemeClr val="bg1"/>
                </a:solidFill>
              </a:rPr>
              <a:t>CHAPTER 1 : </a:t>
            </a:r>
            <a:r>
              <a:rPr lang="en-US" i="1" u="sng" dirty="0" smtClean="0">
                <a:solidFill>
                  <a:schemeClr val="bg1"/>
                </a:solidFill>
              </a:rPr>
              <a:t>Introduction</a:t>
            </a:r>
            <a:r>
              <a:rPr lang="en-US" u="sng" dirty="0" smtClean="0">
                <a:solidFill>
                  <a:schemeClr val="bg1"/>
                </a:solidFill>
              </a:rPr>
              <a:t>.</a:t>
            </a:r>
            <a:endParaRPr lang="en-US" dirty="0"/>
          </a:p>
        </p:txBody>
      </p:sp>
      <p:sp>
        <p:nvSpPr>
          <p:cNvPr id="3" name="Content Placeholder 2"/>
          <p:cNvSpPr>
            <a:spLocks noGrp="1"/>
          </p:cNvSpPr>
          <p:nvPr>
            <p:ph idx="1"/>
          </p:nvPr>
        </p:nvSpPr>
        <p:spPr>
          <a:xfrm>
            <a:off x="0" y="1219200"/>
            <a:ext cx="9144000" cy="5638800"/>
          </a:xfrm>
        </p:spPr>
        <p:txBody>
          <a:bodyPr>
            <a:normAutofit/>
          </a:bodyPr>
          <a:lstStyle/>
          <a:p>
            <a:pPr>
              <a:buFont typeface="Wingdings" pitchFamily="2" charset="2"/>
              <a:buChar char="Ø"/>
            </a:pPr>
            <a:r>
              <a:rPr lang="en-US" u="sng" dirty="0" smtClean="0">
                <a:solidFill>
                  <a:schemeClr val="bg1"/>
                </a:solidFill>
              </a:rPr>
              <a:t>Interpretation of the Act:</a:t>
            </a:r>
          </a:p>
          <a:p>
            <a:pPr>
              <a:buFont typeface="Wingdings" pitchFamily="2" charset="2"/>
              <a:buChar char="Ø"/>
            </a:pPr>
            <a:endParaRPr lang="en-US" u="sng" dirty="0" smtClean="0">
              <a:solidFill>
                <a:schemeClr val="bg1"/>
              </a:solidFill>
            </a:endParaRPr>
          </a:p>
          <a:p>
            <a:r>
              <a:rPr lang="en-US" dirty="0" smtClean="0">
                <a:solidFill>
                  <a:schemeClr val="bg1"/>
                </a:solidFill>
              </a:rPr>
              <a:t>“The Council” means The Dental Council Of India.</a:t>
            </a:r>
          </a:p>
          <a:p>
            <a:endParaRPr lang="en-US" dirty="0" smtClean="0">
              <a:solidFill>
                <a:schemeClr val="bg1"/>
              </a:solidFill>
            </a:endParaRPr>
          </a:p>
          <a:p>
            <a:r>
              <a:rPr lang="en-US" dirty="0" smtClean="0">
                <a:solidFill>
                  <a:schemeClr val="bg1"/>
                </a:solidFill>
              </a:rPr>
              <a:t>“Dental Hygienist” means a person not being a dentist or a medical practitioner , who scales, cleans or polishes the teeth or gives instruction in dental hygiene.</a:t>
            </a:r>
          </a:p>
          <a:p>
            <a:endParaRPr lang="en-US" dirty="0" smtClean="0">
              <a:solidFill>
                <a:schemeClr val="bg1"/>
              </a:solidFill>
            </a:endParaRPr>
          </a:p>
          <a:p>
            <a:r>
              <a:rPr lang="en-US" dirty="0" smtClean="0">
                <a:solidFill>
                  <a:schemeClr val="bg1"/>
                </a:solidFill>
              </a:rPr>
              <a:t>“Dental Mechanic” means a person who makes or repairs denture and denture appliances.</a:t>
            </a:r>
          </a:p>
          <a:p>
            <a:endParaRPr lang="en-US" dirty="0">
              <a:solidFill>
                <a:schemeClr val="bg1"/>
              </a:solidFill>
            </a:endParaRPr>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u="sng" dirty="0" smtClean="0">
                <a:solidFill>
                  <a:schemeClr val="bg1"/>
                </a:solidFill>
              </a:rPr>
              <a:t>CHAPTER 1 : </a:t>
            </a:r>
            <a:r>
              <a:rPr lang="en-US" i="1" u="sng" dirty="0" smtClean="0">
                <a:solidFill>
                  <a:schemeClr val="bg1"/>
                </a:solidFill>
              </a:rPr>
              <a:t>Introduction</a:t>
            </a:r>
            <a:r>
              <a:rPr lang="en-US" u="sng" dirty="0" smtClean="0">
                <a:solidFill>
                  <a:schemeClr val="bg1"/>
                </a:solidFill>
              </a:rPr>
              <a:t>.</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a:buFont typeface="Wingdings" pitchFamily="2" charset="2"/>
              <a:buChar char="Ø"/>
            </a:pPr>
            <a:r>
              <a:rPr lang="en-US" u="sng" dirty="0" smtClean="0">
                <a:solidFill>
                  <a:schemeClr val="bg1"/>
                </a:solidFill>
              </a:rPr>
              <a:t>Interpretation of the Act:</a:t>
            </a:r>
          </a:p>
          <a:p>
            <a:r>
              <a:rPr lang="en-US" dirty="0" smtClean="0">
                <a:solidFill>
                  <a:schemeClr val="bg1"/>
                </a:solidFill>
              </a:rPr>
              <a:t>“Dentist” is a person who practices dentistry.</a:t>
            </a:r>
          </a:p>
          <a:p>
            <a:endParaRPr lang="en-US" dirty="0" smtClean="0">
              <a:solidFill>
                <a:schemeClr val="bg1"/>
              </a:solidFill>
            </a:endParaRPr>
          </a:p>
          <a:p>
            <a:r>
              <a:rPr lang="en-US" dirty="0" smtClean="0">
                <a:solidFill>
                  <a:schemeClr val="bg1"/>
                </a:solidFill>
              </a:rPr>
              <a:t>“Dentistry” includes</a:t>
            </a:r>
          </a:p>
          <a:p>
            <a:endParaRPr lang="en-US" dirty="0" smtClean="0">
              <a:solidFill>
                <a:schemeClr val="bg1"/>
              </a:solidFill>
            </a:endParaRPr>
          </a:p>
          <a:p>
            <a:pPr marL="571500" indent="-571500">
              <a:buFont typeface="Courier New" pitchFamily="49" charset="0"/>
              <a:buChar char="o"/>
            </a:pPr>
            <a:r>
              <a:rPr lang="en-US" dirty="0" smtClean="0">
                <a:solidFill>
                  <a:schemeClr val="bg1"/>
                </a:solidFill>
              </a:rPr>
              <a:t>The performance of any operation on, and the treatment of any disease, deficiency or lesion of the human teeth or jaws and the performance of radiographic work in connection with human teeth or jaws or the oral cavity</a:t>
            </a:r>
          </a:p>
          <a:p>
            <a:endParaRPr lang="en-US" u="sng" dirty="0" smtClean="0">
              <a:solidFill>
                <a:schemeClr val="bg1"/>
              </a:solidFill>
            </a:endParaRPr>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chemeClr val="bg1"/>
                </a:solidFill>
              </a:rPr>
              <a:t>CHAPTER 1 : </a:t>
            </a:r>
            <a:r>
              <a:rPr lang="en-US" i="1" u="sng" dirty="0" smtClean="0">
                <a:solidFill>
                  <a:schemeClr val="bg1"/>
                </a:solidFill>
              </a:rPr>
              <a:t>Introduction</a:t>
            </a:r>
            <a:r>
              <a:rPr lang="en-US" u="sng" dirty="0" smtClean="0">
                <a:solidFill>
                  <a:schemeClr val="bg1"/>
                </a:solidFill>
              </a:rPr>
              <a:t>.</a:t>
            </a:r>
            <a:endParaRPr lang="en-US" dirty="0"/>
          </a:p>
        </p:txBody>
      </p:sp>
      <p:sp>
        <p:nvSpPr>
          <p:cNvPr id="3" name="Content Placeholder 2"/>
          <p:cNvSpPr>
            <a:spLocks noGrp="1"/>
          </p:cNvSpPr>
          <p:nvPr>
            <p:ph idx="1"/>
          </p:nvPr>
        </p:nvSpPr>
        <p:spPr>
          <a:xfrm>
            <a:off x="0" y="1219200"/>
            <a:ext cx="9144000" cy="5638800"/>
          </a:xfrm>
        </p:spPr>
        <p:txBody>
          <a:bodyPr>
            <a:normAutofit/>
          </a:bodyPr>
          <a:lstStyle/>
          <a:p>
            <a:pPr>
              <a:buFont typeface="Wingdings" pitchFamily="2" charset="2"/>
              <a:buChar char="Ø"/>
            </a:pPr>
            <a:r>
              <a:rPr lang="en-US" u="sng" dirty="0" smtClean="0">
                <a:solidFill>
                  <a:schemeClr val="bg1"/>
                </a:solidFill>
              </a:rPr>
              <a:t>Interpretation of the Act:</a:t>
            </a:r>
          </a:p>
          <a:p>
            <a:pPr>
              <a:buFont typeface="Courier New" pitchFamily="49" charset="0"/>
              <a:buChar char="o"/>
            </a:pPr>
            <a:r>
              <a:rPr lang="en-US" dirty="0" smtClean="0">
                <a:solidFill>
                  <a:schemeClr val="bg1"/>
                </a:solidFill>
              </a:rPr>
              <a:t>The giving of any anesthetic in connection with and such operation or treatment.</a:t>
            </a:r>
          </a:p>
          <a:p>
            <a:pPr>
              <a:buFont typeface="Courier New" pitchFamily="49" charset="0"/>
              <a:buChar char="o"/>
            </a:pPr>
            <a:endParaRPr lang="en-US" dirty="0" smtClean="0">
              <a:solidFill>
                <a:schemeClr val="bg1"/>
              </a:solidFill>
            </a:endParaRPr>
          </a:p>
          <a:p>
            <a:pPr>
              <a:buFont typeface="Courier New" pitchFamily="49" charset="0"/>
              <a:buChar char="o"/>
            </a:pPr>
            <a:r>
              <a:rPr lang="en-US" dirty="0" smtClean="0">
                <a:solidFill>
                  <a:schemeClr val="bg1"/>
                </a:solidFill>
              </a:rPr>
              <a:t>The mechanical construction or the renewal of artificial dentures or restorative dental appliances.</a:t>
            </a:r>
          </a:p>
          <a:p>
            <a:pPr>
              <a:buFont typeface="Courier New" pitchFamily="49" charset="0"/>
              <a:buChar char="o"/>
            </a:pPr>
            <a:endParaRPr lang="en-US" dirty="0" smtClean="0">
              <a:solidFill>
                <a:schemeClr val="bg1"/>
              </a:solidFill>
            </a:endParaRPr>
          </a:p>
          <a:p>
            <a:pPr>
              <a:buFont typeface="Courier New" pitchFamily="49" charset="0"/>
              <a:buChar char="o"/>
            </a:pPr>
            <a:r>
              <a:rPr lang="en-US" dirty="0" smtClean="0">
                <a:solidFill>
                  <a:schemeClr val="bg1"/>
                </a:solidFill>
              </a:rPr>
              <a:t>The performance of any operation on, or the giving of any treatment , advice or attendance to any person for the purpose of or in connection with the fitting , inserting, fixing, constructing, repair or renewing of artificial dentures or restorative  dental appliance and the performance of any such operation and the giving of any such treatment , advice or attendance as is usually performed or give by dentists</a:t>
            </a:r>
          </a:p>
          <a:p>
            <a:endParaRPr lang="en-US" u="sng" dirty="0" smtClean="0">
              <a:solidFill>
                <a:schemeClr val="bg1"/>
              </a:solidFill>
            </a:endParaRPr>
          </a:p>
          <a:p>
            <a:pPr marL="571500" indent="-571500">
              <a:buFont typeface="+mj-lt"/>
              <a:buAutoNum type="romanLcPeriod"/>
            </a:pPr>
            <a:endParaRPr lang="en-US" u="sng" dirty="0" smtClean="0">
              <a:solidFill>
                <a:schemeClr val="bg1"/>
              </a:solidFill>
            </a:endParaRPr>
          </a:p>
          <a:p>
            <a:pPr>
              <a:buFont typeface="Wingdings" pitchFamily="2" charset="2"/>
              <a:buChar char="Ø"/>
            </a:pPr>
            <a:endParaRPr lang="en-US" dirty="0"/>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solidFill>
                  <a:schemeClr val="bg1"/>
                </a:solidFill>
              </a:rPr>
              <a:t>CHAPTER 2 : </a:t>
            </a:r>
            <a:r>
              <a:rPr lang="en-US" i="1" u="sng" dirty="0" smtClean="0">
                <a:solidFill>
                  <a:schemeClr val="bg1"/>
                </a:solidFill>
              </a:rPr>
              <a:t>Dental Council Of India</a:t>
            </a:r>
            <a:r>
              <a:rPr lang="en-US" u="sng" dirty="0" smtClean="0">
                <a:solidFill>
                  <a:schemeClr val="bg1"/>
                </a:solidFill>
              </a:rPr>
              <a:t>.</a:t>
            </a:r>
            <a:endParaRPr lang="en-US" dirty="0"/>
          </a:p>
        </p:txBody>
      </p:sp>
      <p:sp>
        <p:nvSpPr>
          <p:cNvPr id="3" name="Content Placeholder 2"/>
          <p:cNvSpPr>
            <a:spLocks noGrp="1"/>
          </p:cNvSpPr>
          <p:nvPr>
            <p:ph idx="1"/>
          </p:nvPr>
        </p:nvSpPr>
        <p:spPr>
          <a:xfrm>
            <a:off x="457200" y="1143000"/>
            <a:ext cx="8229600" cy="5715000"/>
          </a:xfrm>
        </p:spPr>
        <p:txBody>
          <a:bodyPr>
            <a:normAutofit/>
          </a:bodyPr>
          <a:lstStyle/>
          <a:p>
            <a:pPr>
              <a:buFont typeface="Wingdings" pitchFamily="2" charset="2"/>
              <a:buChar char="Ø"/>
            </a:pPr>
            <a:r>
              <a:rPr lang="en-US" dirty="0" smtClean="0">
                <a:solidFill>
                  <a:schemeClr val="bg1"/>
                </a:solidFill>
              </a:rPr>
              <a:t>Constitution and Composition.</a:t>
            </a:r>
          </a:p>
          <a:p>
            <a:pPr>
              <a:buFont typeface="Wingdings" pitchFamily="2" charset="2"/>
              <a:buChar char="Ø"/>
            </a:pPr>
            <a:r>
              <a:rPr lang="en-US" dirty="0" smtClean="0">
                <a:solidFill>
                  <a:schemeClr val="bg1"/>
                </a:solidFill>
              </a:rPr>
              <a:t>Mode Of Elections.</a:t>
            </a:r>
          </a:p>
          <a:p>
            <a:pPr>
              <a:buFont typeface="Wingdings" pitchFamily="2" charset="2"/>
              <a:buChar char="Ø"/>
            </a:pPr>
            <a:r>
              <a:rPr lang="en-US" dirty="0" smtClean="0">
                <a:solidFill>
                  <a:schemeClr val="bg1"/>
                </a:solidFill>
              </a:rPr>
              <a:t>President and Vice-President.</a:t>
            </a:r>
          </a:p>
          <a:p>
            <a:pPr>
              <a:buFont typeface="Wingdings" pitchFamily="2" charset="2"/>
              <a:buChar char="Ø"/>
            </a:pPr>
            <a:r>
              <a:rPr lang="en-US" dirty="0" smtClean="0">
                <a:solidFill>
                  <a:schemeClr val="bg1"/>
                </a:solidFill>
              </a:rPr>
              <a:t>The Executive Committee.</a:t>
            </a:r>
          </a:p>
          <a:p>
            <a:pPr>
              <a:buFont typeface="Wingdings" pitchFamily="2" charset="2"/>
              <a:buChar char="Ø"/>
            </a:pPr>
            <a:r>
              <a:rPr lang="en-US" dirty="0" smtClean="0">
                <a:solidFill>
                  <a:schemeClr val="bg1"/>
                </a:solidFill>
              </a:rPr>
              <a:t>Recognition of Dental Qualifications.</a:t>
            </a:r>
          </a:p>
          <a:p>
            <a:pPr>
              <a:buFont typeface="Wingdings" pitchFamily="2" charset="2"/>
              <a:buChar char="Ø"/>
            </a:pPr>
            <a:r>
              <a:rPr lang="en-US" dirty="0" smtClean="0">
                <a:solidFill>
                  <a:schemeClr val="bg1"/>
                </a:solidFill>
              </a:rPr>
              <a:t>Qualification of Dental Hygienists.</a:t>
            </a:r>
          </a:p>
          <a:p>
            <a:pPr>
              <a:buFont typeface="Wingdings" pitchFamily="2" charset="2"/>
              <a:buChar char="Ø"/>
            </a:pPr>
            <a:r>
              <a:rPr lang="en-US" dirty="0" smtClean="0">
                <a:solidFill>
                  <a:schemeClr val="bg1"/>
                </a:solidFill>
              </a:rPr>
              <a:t>Qualification of Dental Mechanics.</a:t>
            </a:r>
          </a:p>
          <a:p>
            <a:pPr>
              <a:buFont typeface="Wingdings" pitchFamily="2" charset="2"/>
              <a:buChar char="Ø"/>
            </a:pPr>
            <a:r>
              <a:rPr lang="en-US" dirty="0" smtClean="0">
                <a:solidFill>
                  <a:schemeClr val="bg1"/>
                </a:solidFill>
              </a:rPr>
              <a:t>Withdrawal of Recognition.</a:t>
            </a:r>
          </a:p>
          <a:p>
            <a:pPr>
              <a:buFont typeface="Wingdings" pitchFamily="2" charset="2"/>
              <a:buChar char="Ø"/>
            </a:pPr>
            <a:r>
              <a:rPr lang="en-US" dirty="0" smtClean="0">
                <a:solidFill>
                  <a:schemeClr val="bg1"/>
                </a:solidFill>
              </a:rPr>
              <a:t>Mode of Declarations</a:t>
            </a:r>
          </a:p>
          <a:p>
            <a:pPr>
              <a:buFont typeface="Wingdings" pitchFamily="2" charset="2"/>
              <a:buChar char="Ø"/>
            </a:pPr>
            <a:r>
              <a:rPr lang="en-US" dirty="0" smtClean="0">
                <a:solidFill>
                  <a:schemeClr val="bg1"/>
                </a:solidFill>
              </a:rPr>
              <a:t>Professional Conduct.</a:t>
            </a:r>
          </a:p>
          <a:p>
            <a:pPr>
              <a:buFont typeface="Wingdings" pitchFamily="2" charset="2"/>
              <a:buChar char="Ø"/>
            </a:pPr>
            <a:r>
              <a:rPr lang="en-US" dirty="0" smtClean="0">
                <a:solidFill>
                  <a:schemeClr val="bg1"/>
                </a:solidFill>
              </a:rPr>
              <a:t>The Indian Register.</a:t>
            </a:r>
            <a:endParaRPr lang="en-US" dirty="0">
              <a:solidFill>
                <a:schemeClr val="bg1"/>
              </a:solidFill>
            </a:endParaRPr>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solidFill>
                  <a:schemeClr val="bg1"/>
                </a:solidFill>
              </a:rPr>
              <a:t>CHAPTER 2 : </a:t>
            </a:r>
            <a:r>
              <a:rPr lang="en-US" i="1" u="sng" dirty="0" smtClean="0">
                <a:solidFill>
                  <a:schemeClr val="bg1"/>
                </a:solidFill>
              </a:rPr>
              <a:t>Dental Council Of India</a:t>
            </a:r>
            <a:r>
              <a:rPr lang="en-US" u="sng" dirty="0" smtClean="0">
                <a:solidFill>
                  <a:schemeClr val="bg1"/>
                </a:solidFill>
              </a:rPr>
              <a:t>.</a:t>
            </a:r>
            <a:endParaRPr lang="en-US" dirty="0"/>
          </a:p>
        </p:txBody>
      </p:sp>
      <p:sp>
        <p:nvSpPr>
          <p:cNvPr id="3" name="Content Placeholder 2"/>
          <p:cNvSpPr>
            <a:spLocks noGrp="1"/>
          </p:cNvSpPr>
          <p:nvPr>
            <p:ph idx="1"/>
          </p:nvPr>
        </p:nvSpPr>
        <p:spPr>
          <a:xfrm>
            <a:off x="0" y="1219200"/>
            <a:ext cx="9144000" cy="5638800"/>
          </a:xfrm>
        </p:spPr>
        <p:txBody>
          <a:bodyPr>
            <a:normAutofit/>
          </a:bodyPr>
          <a:lstStyle/>
          <a:p>
            <a:pPr>
              <a:buFont typeface="Wingdings" pitchFamily="2" charset="2"/>
              <a:buChar char="Ø"/>
            </a:pPr>
            <a:r>
              <a:rPr lang="en-US" u="sng" dirty="0" smtClean="0">
                <a:solidFill>
                  <a:schemeClr val="bg1"/>
                </a:solidFill>
              </a:rPr>
              <a:t>Constitution and composition of the council:</a:t>
            </a:r>
          </a:p>
          <a:p>
            <a:pPr>
              <a:buNone/>
            </a:pPr>
            <a:r>
              <a:rPr lang="en-US" dirty="0" smtClean="0">
                <a:solidFill>
                  <a:schemeClr val="bg1"/>
                </a:solidFill>
              </a:rPr>
              <a:t>    The Central Government shall constitute a council consisting of the following members </a:t>
            </a:r>
          </a:p>
          <a:p>
            <a:pPr>
              <a:buNone/>
            </a:pPr>
            <a:endParaRPr lang="en-US" dirty="0" smtClean="0">
              <a:solidFill>
                <a:schemeClr val="bg1"/>
              </a:solidFill>
            </a:endParaRPr>
          </a:p>
          <a:p>
            <a:r>
              <a:rPr lang="en-US" dirty="0" smtClean="0">
                <a:solidFill>
                  <a:schemeClr val="bg1"/>
                </a:solidFill>
              </a:rPr>
              <a:t>One registered dentist possessing a recognized dental qualification elected by the dentists registered in part A of each state register.</a:t>
            </a:r>
          </a:p>
          <a:p>
            <a:endParaRPr lang="en-US" dirty="0" smtClean="0">
              <a:solidFill>
                <a:schemeClr val="bg1"/>
              </a:solidFill>
            </a:endParaRPr>
          </a:p>
          <a:p>
            <a:r>
              <a:rPr lang="en-US" dirty="0" smtClean="0">
                <a:solidFill>
                  <a:schemeClr val="bg1"/>
                </a:solidFill>
              </a:rPr>
              <a:t>One member elected from amongst themselves by the members of the Medical Council Of India</a:t>
            </a:r>
          </a:p>
          <a:p>
            <a:endParaRPr lang="en-US" dirty="0" smtClean="0">
              <a:solidFill>
                <a:schemeClr val="bg1"/>
              </a:solidFill>
            </a:endParaRPr>
          </a:p>
          <a:p>
            <a:r>
              <a:rPr lang="en-US" dirty="0" smtClean="0">
                <a:solidFill>
                  <a:schemeClr val="bg1"/>
                </a:solidFill>
              </a:rPr>
              <a:t>One member from each university established by law in the states which grants a recognized dental qualification, to be elected by the members of the Senate of the University</a:t>
            </a:r>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solidFill>
                  <a:schemeClr val="bg1"/>
                </a:solidFill>
              </a:rPr>
              <a:t>CHAPTER 2 : </a:t>
            </a:r>
            <a:r>
              <a:rPr lang="en-US" i="1" u="sng" dirty="0" smtClean="0">
                <a:solidFill>
                  <a:schemeClr val="bg1"/>
                </a:solidFill>
              </a:rPr>
              <a:t>Dental Council Of India</a:t>
            </a:r>
            <a:r>
              <a:rPr lang="en-US" u="sng" dirty="0" smtClean="0">
                <a:solidFill>
                  <a:schemeClr val="bg1"/>
                </a:solidFill>
              </a:rPr>
              <a:t>.</a:t>
            </a:r>
            <a:endParaRPr lang="en-US" dirty="0"/>
          </a:p>
        </p:txBody>
      </p:sp>
      <p:sp>
        <p:nvSpPr>
          <p:cNvPr id="3" name="Content Placeholder 2"/>
          <p:cNvSpPr>
            <a:spLocks noGrp="1"/>
          </p:cNvSpPr>
          <p:nvPr>
            <p:ph idx="1"/>
          </p:nvPr>
        </p:nvSpPr>
        <p:spPr>
          <a:xfrm>
            <a:off x="457200" y="1143000"/>
            <a:ext cx="8229600" cy="5715000"/>
          </a:xfrm>
        </p:spPr>
        <p:txBody>
          <a:bodyPr>
            <a:normAutofit/>
          </a:bodyPr>
          <a:lstStyle/>
          <a:p>
            <a:pPr>
              <a:buFont typeface="Wingdings" pitchFamily="2" charset="2"/>
              <a:buChar char="Ø"/>
            </a:pPr>
            <a:r>
              <a:rPr lang="en-US" u="sng" dirty="0" smtClean="0">
                <a:solidFill>
                  <a:schemeClr val="bg1"/>
                </a:solidFill>
              </a:rPr>
              <a:t>Constitution and composition of the council:</a:t>
            </a:r>
          </a:p>
          <a:p>
            <a:pPr>
              <a:buFont typeface="Wingdings" pitchFamily="2" charset="2"/>
              <a:buChar char="Ø"/>
            </a:pPr>
            <a:endParaRPr lang="en-US" u="sng" dirty="0" smtClean="0">
              <a:solidFill>
                <a:schemeClr val="bg1"/>
              </a:solidFill>
            </a:endParaRPr>
          </a:p>
          <a:p>
            <a:r>
              <a:rPr lang="en-US" dirty="0" smtClean="0">
                <a:solidFill>
                  <a:schemeClr val="bg1"/>
                </a:solidFill>
              </a:rPr>
              <a:t>One member to represent each state nominated by the government of each such state from among persons registered either in a medical or dental register of the state.</a:t>
            </a:r>
          </a:p>
          <a:p>
            <a:endParaRPr lang="en-US" dirty="0" smtClean="0">
              <a:solidFill>
                <a:schemeClr val="bg1"/>
              </a:solidFill>
            </a:endParaRPr>
          </a:p>
          <a:p>
            <a:r>
              <a:rPr lang="en-US" dirty="0" smtClean="0">
                <a:solidFill>
                  <a:schemeClr val="bg1"/>
                </a:solidFill>
              </a:rPr>
              <a:t>Six members nominated by the Central Government , of whom at least one shall be a registered dentist possessing a recognized qualification and practicing or holding an appointment in an institution for the training of dentists, and at least  two shall be dentists registered in Part B of a state register.</a:t>
            </a:r>
          </a:p>
          <a:p>
            <a:endParaRPr lang="en-US" dirty="0">
              <a:solidFill>
                <a:schemeClr val="bg1"/>
              </a:solidFill>
            </a:endParaRPr>
          </a:p>
          <a:p>
            <a:r>
              <a:rPr lang="en-US" dirty="0" smtClean="0">
                <a:solidFill>
                  <a:schemeClr val="bg1"/>
                </a:solidFill>
              </a:rPr>
              <a:t>The Director General of Health Services (ex-official)</a:t>
            </a:r>
          </a:p>
          <a:p>
            <a:endParaRPr lang="en-US" dirty="0" smtClean="0">
              <a:solidFill>
                <a:schemeClr val="bg1"/>
              </a:solidFill>
            </a:endParaRPr>
          </a:p>
          <a:p>
            <a:endParaRPr lang="en-US" dirty="0" smtClean="0">
              <a:solidFill>
                <a:schemeClr val="bg1"/>
              </a:solidFill>
            </a:endParaRPr>
          </a:p>
          <a:p>
            <a:endParaRPr lang="en-US" dirty="0" smtClean="0">
              <a:solidFill>
                <a:schemeClr val="bg1"/>
              </a:solidFill>
            </a:endParaRPr>
          </a:p>
          <a:p>
            <a:pPr>
              <a:buFont typeface="Wingdings" pitchFamily="2" charset="2"/>
              <a:buChar char="Ø"/>
            </a:pPr>
            <a:endParaRPr lang="en-US" dirty="0"/>
          </a:p>
        </p:txBody>
      </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459</TotalTime>
  <Words>2291</Words>
  <Application>Microsoft Office PowerPoint</Application>
  <PresentationFormat>On-screen Show (4:3)</PresentationFormat>
  <Paragraphs>221</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Thatch</vt:lpstr>
      <vt:lpstr>The PROFESSIONAL DENTIST ACT OF INDIA 1948</vt:lpstr>
      <vt:lpstr>CHAPTERS OF THE DENTIST ACT OF INDIA 1948.</vt:lpstr>
      <vt:lpstr>CHAPTER 1 : Introduction.</vt:lpstr>
      <vt:lpstr>CHAPTER 1 : Introduction.</vt:lpstr>
      <vt:lpstr>CHAPTER 1 : Introduction.</vt:lpstr>
      <vt:lpstr>CHAPTER 1 : Introduction.</vt:lpstr>
      <vt:lpstr>CHAPTER 2 : Dental Council Of India.</vt:lpstr>
      <vt:lpstr>CHAPTER 2 : Dental Council Of India.</vt:lpstr>
      <vt:lpstr>CHAPTER 2 : Dental Council Of India.</vt:lpstr>
      <vt:lpstr>CHAPTER 2 : Dental Council Of India.</vt:lpstr>
      <vt:lpstr>CHAPTER 2 : Dental Council Of India.</vt:lpstr>
      <vt:lpstr>CHAPTER 2 : Dental Council Of India.</vt:lpstr>
      <vt:lpstr>CHAPTER 2 : Dental Council Of India.</vt:lpstr>
      <vt:lpstr>CHAPTER 2 : Dental Council Of India.</vt:lpstr>
      <vt:lpstr>CHAPTER 2 : Dental Council Of India.</vt:lpstr>
      <vt:lpstr>CHAPTER 2 : Dental Council Of India.</vt:lpstr>
      <vt:lpstr>CHAPTER 2 : Dental Council Of India.</vt:lpstr>
      <vt:lpstr>CHAPTER 2 : Dental Council Of India.</vt:lpstr>
      <vt:lpstr>CHAPTER 2 : Dental Council Of India.</vt:lpstr>
      <vt:lpstr>CHAPTER 3 : State Dental Councils.</vt:lpstr>
      <vt:lpstr>CHAPTER 3 : State Dental Councils.</vt:lpstr>
      <vt:lpstr>CHAPTER 3 : State Dental Councils.</vt:lpstr>
      <vt:lpstr>CHAPTER 3 : State Dental Councils.</vt:lpstr>
      <vt:lpstr>CHAPTER 3 : State Dental Councils.</vt:lpstr>
      <vt:lpstr>CHAPTER 4 : Registration.</vt:lpstr>
      <vt:lpstr>CHAPTER 4 : Registration.</vt:lpstr>
      <vt:lpstr>CHAPTER 4 : Registration.</vt:lpstr>
      <vt:lpstr>CHAPTER 4 : Registration.</vt:lpstr>
      <vt:lpstr>CHAPTER 4 : Registration.</vt:lpstr>
      <vt:lpstr>CHAPTER 4 : Registration.</vt:lpstr>
      <vt:lpstr>CHAPTER 4 : Registration.</vt:lpstr>
      <vt:lpstr>CHAPTER 5 : Miscellaneous.</vt:lpstr>
      <vt:lpstr>CHAPTER 5 : Miscellaneous.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CHAPTERS OF THE DENTIST ACT OF INDIA 1948.</dc:title>
  <dc:creator>user</dc:creator>
  <cp:lastModifiedBy>Sonal</cp:lastModifiedBy>
  <cp:revision>8</cp:revision>
  <dcterms:created xsi:type="dcterms:W3CDTF">2012-06-08T12:26:29Z</dcterms:created>
  <dcterms:modified xsi:type="dcterms:W3CDTF">2017-01-17T05:40:12Z</dcterms:modified>
</cp:coreProperties>
</file>