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7" r:id="rId3"/>
    <p:sldId id="339" r:id="rId4"/>
    <p:sldId id="298" r:id="rId5"/>
    <p:sldId id="300" r:id="rId6"/>
    <p:sldId id="321" r:id="rId7"/>
    <p:sldId id="301" r:id="rId8"/>
    <p:sldId id="302" r:id="rId9"/>
    <p:sldId id="322" r:id="rId10"/>
    <p:sldId id="303" r:id="rId11"/>
    <p:sldId id="304" r:id="rId12"/>
    <p:sldId id="305" r:id="rId13"/>
    <p:sldId id="323" r:id="rId14"/>
    <p:sldId id="324" r:id="rId15"/>
    <p:sldId id="325" r:id="rId16"/>
    <p:sldId id="307" r:id="rId17"/>
    <p:sldId id="326" r:id="rId18"/>
    <p:sldId id="308" r:id="rId19"/>
    <p:sldId id="327" r:id="rId20"/>
    <p:sldId id="309" r:id="rId21"/>
    <p:sldId id="310" r:id="rId22"/>
    <p:sldId id="328" r:id="rId23"/>
    <p:sldId id="311" r:id="rId24"/>
    <p:sldId id="329" r:id="rId25"/>
    <p:sldId id="313" r:id="rId26"/>
    <p:sldId id="330" r:id="rId27"/>
    <p:sldId id="317" r:id="rId28"/>
    <p:sldId id="331" r:id="rId29"/>
    <p:sldId id="332" r:id="rId30"/>
    <p:sldId id="333" r:id="rId31"/>
    <p:sldId id="334" r:id="rId32"/>
    <p:sldId id="314" r:id="rId33"/>
    <p:sldId id="315" r:id="rId34"/>
    <p:sldId id="335" r:id="rId35"/>
    <p:sldId id="316" r:id="rId36"/>
    <p:sldId id="336" r:id="rId37"/>
    <p:sldId id="318" r:id="rId38"/>
    <p:sldId id="337" r:id="rId39"/>
    <p:sldId id="319" r:id="rId40"/>
    <p:sldId id="338" r:id="rId41"/>
    <p:sldId id="32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07304-A7CB-4D08-8E3D-3398051BF2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37F6F23-ACBC-440D-A30B-60BFFFADA4C1}">
      <dgm:prSet/>
      <dgm:spPr/>
      <dgm:t>
        <a:bodyPr/>
        <a:lstStyle/>
        <a:p>
          <a:pPr rtl="0"/>
          <a:r>
            <a:rPr lang="en-IN" b="1" u="sng" dirty="0" smtClean="0"/>
            <a:t>Class I cavity preparation for silver amalgam – Part II</a:t>
          </a:r>
          <a:endParaRPr lang="en-IN" b="1" u="sng" dirty="0"/>
        </a:p>
      </dgm:t>
    </dgm:pt>
    <dgm:pt modelId="{7645806F-F990-488B-AB93-26BD2E2158C1}" type="parTrans" cxnId="{C2F37912-6C7B-4F01-8098-4E0CD81CCC3C}">
      <dgm:prSet/>
      <dgm:spPr/>
      <dgm:t>
        <a:bodyPr/>
        <a:lstStyle/>
        <a:p>
          <a:endParaRPr lang="en-IN"/>
        </a:p>
      </dgm:t>
    </dgm:pt>
    <dgm:pt modelId="{3AE7F369-A419-4FD9-836E-8A4EDD6B1C35}" type="sibTrans" cxnId="{C2F37912-6C7B-4F01-8098-4E0CD81CCC3C}">
      <dgm:prSet/>
      <dgm:spPr/>
      <dgm:t>
        <a:bodyPr/>
        <a:lstStyle/>
        <a:p>
          <a:endParaRPr lang="en-IN"/>
        </a:p>
      </dgm:t>
    </dgm:pt>
    <dgm:pt modelId="{D49B649A-38D6-43D4-9992-519FD20C6731}" type="pres">
      <dgm:prSet presAssocID="{FE507304-A7CB-4D08-8E3D-3398051BF294}" presName="linear" presStyleCnt="0">
        <dgm:presLayoutVars>
          <dgm:animLvl val="lvl"/>
          <dgm:resizeHandles val="exact"/>
        </dgm:presLayoutVars>
      </dgm:prSet>
      <dgm:spPr/>
      <dgm:t>
        <a:bodyPr/>
        <a:lstStyle/>
        <a:p>
          <a:endParaRPr lang="en-IN"/>
        </a:p>
      </dgm:t>
    </dgm:pt>
    <dgm:pt modelId="{329466A0-ACF3-4310-829A-8DAE9B9C25CD}" type="pres">
      <dgm:prSet presAssocID="{C37F6F23-ACBC-440D-A30B-60BFFFADA4C1}" presName="parentText" presStyleLbl="node1" presStyleIdx="0" presStyleCnt="1">
        <dgm:presLayoutVars>
          <dgm:chMax val="0"/>
          <dgm:bulletEnabled val="1"/>
        </dgm:presLayoutVars>
      </dgm:prSet>
      <dgm:spPr/>
      <dgm:t>
        <a:bodyPr/>
        <a:lstStyle/>
        <a:p>
          <a:endParaRPr lang="en-IN"/>
        </a:p>
      </dgm:t>
    </dgm:pt>
  </dgm:ptLst>
  <dgm:cxnLst>
    <dgm:cxn modelId="{694BD51C-C4EC-4043-A3E6-2CD59D0B0B2C}" type="presOf" srcId="{C37F6F23-ACBC-440D-A30B-60BFFFADA4C1}" destId="{329466A0-ACF3-4310-829A-8DAE9B9C25CD}" srcOrd="0" destOrd="0" presId="urn:microsoft.com/office/officeart/2005/8/layout/vList2"/>
    <dgm:cxn modelId="{56C19930-814F-407F-9A76-25FF134DB808}" type="presOf" srcId="{FE507304-A7CB-4D08-8E3D-3398051BF294}" destId="{D49B649A-38D6-43D4-9992-519FD20C6731}" srcOrd="0" destOrd="0" presId="urn:microsoft.com/office/officeart/2005/8/layout/vList2"/>
    <dgm:cxn modelId="{C2F37912-6C7B-4F01-8098-4E0CD81CCC3C}" srcId="{FE507304-A7CB-4D08-8E3D-3398051BF294}" destId="{C37F6F23-ACBC-440D-A30B-60BFFFADA4C1}" srcOrd="0" destOrd="0" parTransId="{7645806F-F990-488B-AB93-26BD2E2158C1}" sibTransId="{3AE7F369-A419-4FD9-836E-8A4EDD6B1C35}"/>
    <dgm:cxn modelId="{D8902D3E-D474-4F2A-9C68-19D84DB79CE3}" type="presParOf" srcId="{D49B649A-38D6-43D4-9992-519FD20C6731}" destId="{329466A0-ACF3-4310-829A-8DAE9B9C25CD}"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66A75722-05D5-4FCF-9070-4CC215E34A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C10E96A-CB28-479E-9FA7-836A3E8BB855}">
      <dgm:prSet custT="1"/>
      <dgm:spPr/>
      <dgm:t>
        <a:bodyPr/>
        <a:lstStyle/>
        <a:p>
          <a:pPr rtl="0"/>
          <a:r>
            <a:rPr lang="en-IN" sz="2400" b="1" dirty="0" smtClean="0"/>
            <a:t>Outline of margins for OL tooth preparation.</a:t>
          </a:r>
          <a:endParaRPr lang="en-IN" sz="2400" dirty="0"/>
        </a:p>
      </dgm:t>
    </dgm:pt>
    <dgm:pt modelId="{D5711E84-AA6E-486E-BCD9-CBCAA44DC8D1}" type="parTrans" cxnId="{7F471FB6-40D4-4498-8C3B-48BA0E2EDEB1}">
      <dgm:prSet/>
      <dgm:spPr/>
      <dgm:t>
        <a:bodyPr/>
        <a:lstStyle/>
        <a:p>
          <a:endParaRPr lang="en-IN"/>
        </a:p>
      </dgm:t>
    </dgm:pt>
    <dgm:pt modelId="{645478B2-7034-496B-85C2-79C4AF5BBBF5}" type="sibTrans" cxnId="{7F471FB6-40D4-4498-8C3B-48BA0E2EDEB1}">
      <dgm:prSet/>
      <dgm:spPr/>
      <dgm:t>
        <a:bodyPr/>
        <a:lstStyle/>
        <a:p>
          <a:endParaRPr lang="en-IN"/>
        </a:p>
      </dgm:t>
    </dgm:pt>
    <dgm:pt modelId="{378BEAAB-6AE1-414A-A075-8840386E86FE}" type="pres">
      <dgm:prSet presAssocID="{66A75722-05D5-4FCF-9070-4CC215E34A5E}" presName="linear" presStyleCnt="0">
        <dgm:presLayoutVars>
          <dgm:animLvl val="lvl"/>
          <dgm:resizeHandles val="exact"/>
        </dgm:presLayoutVars>
      </dgm:prSet>
      <dgm:spPr/>
      <dgm:t>
        <a:bodyPr/>
        <a:lstStyle/>
        <a:p>
          <a:endParaRPr lang="en-IN"/>
        </a:p>
      </dgm:t>
    </dgm:pt>
    <dgm:pt modelId="{246682F6-29C9-469A-A469-B075347E2873}" type="pres">
      <dgm:prSet presAssocID="{CC10E96A-CB28-479E-9FA7-836A3E8BB855}" presName="parentText" presStyleLbl="node1" presStyleIdx="0" presStyleCnt="1" custScaleY="168421" custLinFactNeighborX="-971" custLinFactNeighborY="-6463">
        <dgm:presLayoutVars>
          <dgm:chMax val="0"/>
          <dgm:bulletEnabled val="1"/>
        </dgm:presLayoutVars>
      </dgm:prSet>
      <dgm:spPr/>
      <dgm:t>
        <a:bodyPr/>
        <a:lstStyle/>
        <a:p>
          <a:endParaRPr lang="en-IN"/>
        </a:p>
      </dgm:t>
    </dgm:pt>
  </dgm:ptLst>
  <dgm:cxnLst>
    <dgm:cxn modelId="{2B8D4818-1BAC-4BBD-9DB6-C74BB5821C3A}" type="presOf" srcId="{66A75722-05D5-4FCF-9070-4CC215E34A5E}" destId="{378BEAAB-6AE1-414A-A075-8840386E86FE}" srcOrd="0" destOrd="0" presId="urn:microsoft.com/office/officeart/2005/8/layout/vList2"/>
    <dgm:cxn modelId="{7F471FB6-40D4-4498-8C3B-48BA0E2EDEB1}" srcId="{66A75722-05D5-4FCF-9070-4CC215E34A5E}" destId="{CC10E96A-CB28-479E-9FA7-836A3E8BB855}" srcOrd="0" destOrd="0" parTransId="{D5711E84-AA6E-486E-BCD9-CBCAA44DC8D1}" sibTransId="{645478B2-7034-496B-85C2-79C4AF5BBBF5}"/>
    <dgm:cxn modelId="{A9A5F9F3-C0FC-4C22-8959-8CF5A5882D83}" type="presOf" srcId="{CC10E96A-CB28-479E-9FA7-836A3E8BB855}" destId="{246682F6-29C9-469A-A469-B075347E2873}" srcOrd="0" destOrd="0" presId="urn:microsoft.com/office/officeart/2005/8/layout/vList2"/>
    <dgm:cxn modelId="{DA46A76E-BCF0-4AA4-8DFC-C6DA0CCE66C0}" type="presParOf" srcId="{378BEAAB-6AE1-414A-A075-8840386E86FE}" destId="{246682F6-29C9-469A-A469-B075347E2873}"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D16A1DBA-0660-4FB8-B7AF-C584025F4C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D14180F6-A8FF-400D-9C73-17CFC125F41A}">
      <dgm:prSet/>
      <dgm:spPr/>
      <dgm:t>
        <a:bodyPr/>
        <a:lstStyle/>
        <a:p>
          <a:pPr rtl="0"/>
          <a:r>
            <a:rPr lang="en-IN" b="0" dirty="0" smtClean="0"/>
            <a:t>OL tooth preparation. A, No. 245 bur positioned for entry. B, Penetrate to minimal depth of 1.5 to 2 mm. C, Entry cut. D,</a:t>
          </a:r>
          <a:endParaRPr lang="en-IN" b="0" dirty="0"/>
        </a:p>
      </dgm:t>
    </dgm:pt>
    <dgm:pt modelId="{60FA70F1-5484-4AE7-AA9B-4FF25E6A2CF0}" type="parTrans" cxnId="{1D1D372B-2338-4C21-953F-C25B0743B79C}">
      <dgm:prSet/>
      <dgm:spPr/>
      <dgm:t>
        <a:bodyPr/>
        <a:lstStyle/>
        <a:p>
          <a:endParaRPr lang="en-IN"/>
        </a:p>
      </dgm:t>
    </dgm:pt>
    <dgm:pt modelId="{456DF3AE-E5C6-477F-8091-06EBD75ED459}" type="sibTrans" cxnId="{1D1D372B-2338-4C21-953F-C25B0743B79C}">
      <dgm:prSet/>
      <dgm:spPr/>
      <dgm:t>
        <a:bodyPr/>
        <a:lstStyle/>
        <a:p>
          <a:endParaRPr lang="en-IN"/>
        </a:p>
      </dgm:t>
    </dgm:pt>
    <dgm:pt modelId="{84F2FD29-A82A-4969-86E9-3774770BDE01}" type="pres">
      <dgm:prSet presAssocID="{D16A1DBA-0660-4FB8-B7AF-C584025F4C20}" presName="linear" presStyleCnt="0">
        <dgm:presLayoutVars>
          <dgm:animLvl val="lvl"/>
          <dgm:resizeHandles val="exact"/>
        </dgm:presLayoutVars>
      </dgm:prSet>
      <dgm:spPr/>
      <dgm:t>
        <a:bodyPr/>
        <a:lstStyle/>
        <a:p>
          <a:endParaRPr lang="en-IN"/>
        </a:p>
      </dgm:t>
    </dgm:pt>
    <dgm:pt modelId="{9F2CFFC8-717D-4E94-BFED-29EDF0A87A29}" type="pres">
      <dgm:prSet presAssocID="{D14180F6-A8FF-400D-9C73-17CFC125F41A}" presName="parentText" presStyleLbl="node1" presStyleIdx="0" presStyleCnt="1">
        <dgm:presLayoutVars>
          <dgm:chMax val="0"/>
          <dgm:bulletEnabled val="1"/>
        </dgm:presLayoutVars>
      </dgm:prSet>
      <dgm:spPr/>
      <dgm:t>
        <a:bodyPr/>
        <a:lstStyle/>
        <a:p>
          <a:endParaRPr lang="en-IN"/>
        </a:p>
      </dgm:t>
    </dgm:pt>
  </dgm:ptLst>
  <dgm:cxnLst>
    <dgm:cxn modelId="{1D1D372B-2338-4C21-953F-C25B0743B79C}" srcId="{D16A1DBA-0660-4FB8-B7AF-C584025F4C20}" destId="{D14180F6-A8FF-400D-9C73-17CFC125F41A}" srcOrd="0" destOrd="0" parTransId="{60FA70F1-5484-4AE7-AA9B-4FF25E6A2CF0}" sibTransId="{456DF3AE-E5C6-477F-8091-06EBD75ED459}"/>
    <dgm:cxn modelId="{7C0F9AD2-6292-459F-8D25-77AA15D52602}" type="presOf" srcId="{D14180F6-A8FF-400D-9C73-17CFC125F41A}" destId="{9F2CFFC8-717D-4E94-BFED-29EDF0A87A29}" srcOrd="0" destOrd="0" presId="urn:microsoft.com/office/officeart/2005/8/layout/vList2"/>
    <dgm:cxn modelId="{3996D3C4-29EB-4962-8A72-A7345EEFEB33}" type="presOf" srcId="{D16A1DBA-0660-4FB8-B7AF-C584025F4C20}" destId="{84F2FD29-A82A-4969-86E9-3774770BDE01}" srcOrd="0" destOrd="0" presId="urn:microsoft.com/office/officeart/2005/8/layout/vList2"/>
    <dgm:cxn modelId="{6B6B8BF7-43E0-4DD2-B463-5AA3623A128C}" type="presParOf" srcId="{84F2FD29-A82A-4969-86E9-3774770BDE01}" destId="{9F2CFFC8-717D-4E94-BFED-29EDF0A87A29}"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B637A953-445C-48AC-A9F3-7DF7E71E39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781A18C-C3A0-4C40-A106-BA93149F7422}">
      <dgm:prSet custT="1"/>
      <dgm:spPr/>
      <dgm:t>
        <a:bodyPr/>
        <a:lstStyle/>
        <a:p>
          <a:pPr rtl="0"/>
          <a:r>
            <a:rPr lang="en-IN" sz="2400" b="0" dirty="0" smtClean="0"/>
            <a:t>E and F, Cut </a:t>
          </a:r>
          <a:r>
            <a:rPr lang="en-IN" sz="2400" b="0" dirty="0" err="1" smtClean="0"/>
            <a:t>lingually</a:t>
          </a:r>
          <a:r>
            <a:rPr lang="en-IN" sz="2400" b="0" dirty="0" smtClean="0"/>
            <a:t> along fissure until bur has extended the preparation onto lingual surface.</a:t>
          </a:r>
          <a:endParaRPr lang="en-IN" sz="2400" b="0" dirty="0"/>
        </a:p>
      </dgm:t>
    </dgm:pt>
    <dgm:pt modelId="{487DD39D-0C4E-4AC2-ABB7-2BC6F466E70B}" type="parTrans" cxnId="{F0E53472-F7CC-46EB-8263-660577EB26AA}">
      <dgm:prSet/>
      <dgm:spPr/>
      <dgm:t>
        <a:bodyPr/>
        <a:lstStyle/>
        <a:p>
          <a:endParaRPr lang="en-IN"/>
        </a:p>
      </dgm:t>
    </dgm:pt>
    <dgm:pt modelId="{04EB40E0-1F62-48CD-901F-271CF0853E9F}" type="sibTrans" cxnId="{F0E53472-F7CC-46EB-8263-660577EB26AA}">
      <dgm:prSet/>
      <dgm:spPr/>
      <dgm:t>
        <a:bodyPr/>
        <a:lstStyle/>
        <a:p>
          <a:endParaRPr lang="en-IN"/>
        </a:p>
      </dgm:t>
    </dgm:pt>
    <dgm:pt modelId="{CD5B6962-5188-4323-855C-356DD944F667}" type="pres">
      <dgm:prSet presAssocID="{B637A953-445C-48AC-A9F3-7DF7E71E3960}" presName="linear" presStyleCnt="0">
        <dgm:presLayoutVars>
          <dgm:animLvl val="lvl"/>
          <dgm:resizeHandles val="exact"/>
        </dgm:presLayoutVars>
      </dgm:prSet>
      <dgm:spPr/>
      <dgm:t>
        <a:bodyPr/>
        <a:lstStyle/>
        <a:p>
          <a:endParaRPr lang="en-IN"/>
        </a:p>
      </dgm:t>
    </dgm:pt>
    <dgm:pt modelId="{E6321CEF-FFB1-41B1-9F5C-97565E0BA15F}" type="pres">
      <dgm:prSet presAssocID="{9781A18C-C3A0-4C40-A106-BA93149F7422}" presName="parentText" presStyleLbl="node1" presStyleIdx="0" presStyleCnt="1">
        <dgm:presLayoutVars>
          <dgm:chMax val="0"/>
          <dgm:bulletEnabled val="1"/>
        </dgm:presLayoutVars>
      </dgm:prSet>
      <dgm:spPr/>
      <dgm:t>
        <a:bodyPr/>
        <a:lstStyle/>
        <a:p>
          <a:endParaRPr lang="en-IN"/>
        </a:p>
      </dgm:t>
    </dgm:pt>
  </dgm:ptLst>
  <dgm:cxnLst>
    <dgm:cxn modelId="{152CCBF8-993D-4155-88B3-D1021D18A998}" type="presOf" srcId="{9781A18C-C3A0-4C40-A106-BA93149F7422}" destId="{E6321CEF-FFB1-41B1-9F5C-97565E0BA15F}" srcOrd="0" destOrd="0" presId="urn:microsoft.com/office/officeart/2005/8/layout/vList2"/>
    <dgm:cxn modelId="{F0E53472-F7CC-46EB-8263-660577EB26AA}" srcId="{B637A953-445C-48AC-A9F3-7DF7E71E3960}" destId="{9781A18C-C3A0-4C40-A106-BA93149F7422}" srcOrd="0" destOrd="0" parTransId="{487DD39D-0C4E-4AC2-ABB7-2BC6F466E70B}" sibTransId="{04EB40E0-1F62-48CD-901F-271CF0853E9F}"/>
    <dgm:cxn modelId="{96DB2027-0029-494C-B4CB-AAFC139086CB}" type="presOf" srcId="{B637A953-445C-48AC-A9F3-7DF7E71E3960}" destId="{CD5B6962-5188-4323-855C-356DD944F667}" srcOrd="0" destOrd="0" presId="urn:microsoft.com/office/officeart/2005/8/layout/vList2"/>
    <dgm:cxn modelId="{6CE1800B-414F-47E2-9ADE-16C42479BCA7}" type="presParOf" srcId="{CD5B6962-5188-4323-855C-356DD944F667}" destId="{E6321CEF-FFB1-41B1-9F5C-97565E0BA15F}"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A73F9727-FD0A-4052-AED5-EE966490EE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DE22CF31-545C-466A-B70E-FCE6E3E1F03F}">
      <dgm:prSet/>
      <dgm:spPr/>
      <dgm:t>
        <a:bodyPr/>
        <a:lstStyle/>
        <a:p>
          <a:pPr rtl="0"/>
          <a:r>
            <a:rPr lang="en-IN" b="1" dirty="0" smtClean="0"/>
            <a:t>OL tooth preparation. A, Position of bur to cut lingual portion. B, Initial entry of bur</a:t>
          </a:r>
          <a:br>
            <a:rPr lang="en-IN" b="1" dirty="0" smtClean="0"/>
          </a:br>
          <a:r>
            <a:rPr lang="en-IN" b="1" dirty="0" smtClean="0"/>
            <a:t>for cutting lingual portion.</a:t>
          </a:r>
          <a:endParaRPr lang="en-IN" b="0" dirty="0"/>
        </a:p>
      </dgm:t>
    </dgm:pt>
    <dgm:pt modelId="{305103DC-F617-4F71-AE4A-F6BB980EC851}" type="parTrans" cxnId="{54C1D58A-2B36-49D9-A39F-B071B64022CC}">
      <dgm:prSet/>
      <dgm:spPr/>
      <dgm:t>
        <a:bodyPr/>
        <a:lstStyle/>
        <a:p>
          <a:endParaRPr lang="en-IN"/>
        </a:p>
      </dgm:t>
    </dgm:pt>
    <dgm:pt modelId="{1D0E00A3-D0A9-4D36-8BFB-BE3F2C78A9A1}" type="sibTrans" cxnId="{54C1D58A-2B36-49D9-A39F-B071B64022CC}">
      <dgm:prSet/>
      <dgm:spPr/>
      <dgm:t>
        <a:bodyPr/>
        <a:lstStyle/>
        <a:p>
          <a:endParaRPr lang="en-IN"/>
        </a:p>
      </dgm:t>
    </dgm:pt>
    <dgm:pt modelId="{11B4D313-4804-40CB-B3CA-0650F68116E4}" type="pres">
      <dgm:prSet presAssocID="{A73F9727-FD0A-4052-AED5-EE966490EEF5}" presName="linear" presStyleCnt="0">
        <dgm:presLayoutVars>
          <dgm:animLvl val="lvl"/>
          <dgm:resizeHandles val="exact"/>
        </dgm:presLayoutVars>
      </dgm:prSet>
      <dgm:spPr/>
      <dgm:t>
        <a:bodyPr/>
        <a:lstStyle/>
        <a:p>
          <a:endParaRPr lang="en-IN"/>
        </a:p>
      </dgm:t>
    </dgm:pt>
    <dgm:pt modelId="{985F4F44-1717-4D62-8343-9A6290022816}" type="pres">
      <dgm:prSet presAssocID="{DE22CF31-545C-466A-B70E-FCE6E3E1F03F}" presName="parentText" presStyleLbl="node1" presStyleIdx="0" presStyleCnt="1" custScaleY="103928">
        <dgm:presLayoutVars>
          <dgm:chMax val="0"/>
          <dgm:bulletEnabled val="1"/>
        </dgm:presLayoutVars>
      </dgm:prSet>
      <dgm:spPr/>
      <dgm:t>
        <a:bodyPr/>
        <a:lstStyle/>
        <a:p>
          <a:endParaRPr lang="en-IN"/>
        </a:p>
      </dgm:t>
    </dgm:pt>
  </dgm:ptLst>
  <dgm:cxnLst>
    <dgm:cxn modelId="{EDD3F0A8-9782-479B-B6FB-69AD65F3092E}" type="presOf" srcId="{A73F9727-FD0A-4052-AED5-EE966490EEF5}" destId="{11B4D313-4804-40CB-B3CA-0650F68116E4}" srcOrd="0" destOrd="0" presId="urn:microsoft.com/office/officeart/2005/8/layout/vList2"/>
    <dgm:cxn modelId="{54C1D58A-2B36-49D9-A39F-B071B64022CC}" srcId="{A73F9727-FD0A-4052-AED5-EE966490EEF5}" destId="{DE22CF31-545C-466A-B70E-FCE6E3E1F03F}" srcOrd="0" destOrd="0" parTransId="{305103DC-F617-4F71-AE4A-F6BB980EC851}" sibTransId="{1D0E00A3-D0A9-4D36-8BFB-BE3F2C78A9A1}"/>
    <dgm:cxn modelId="{9662CDA8-C2E5-42FA-9CB7-CB4A6C1366F7}" type="presOf" srcId="{DE22CF31-545C-466A-B70E-FCE6E3E1F03F}" destId="{985F4F44-1717-4D62-8343-9A6290022816}" srcOrd="0" destOrd="0" presId="urn:microsoft.com/office/officeart/2005/8/layout/vList2"/>
    <dgm:cxn modelId="{7A425960-69F8-4587-9C3C-D65D98919D71}" type="presParOf" srcId="{11B4D313-4804-40CB-B3CA-0650F68116E4}" destId="{985F4F44-1717-4D62-8343-9A6290022816}"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6C5D6CED-F34E-44BD-AB8F-F51171FA59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7CF3F1B-121E-460F-8EF7-1F06705BFEE6}">
      <dgm:prSet/>
      <dgm:spPr/>
      <dgm:t>
        <a:bodyPr/>
        <a:lstStyle/>
        <a:p>
          <a:pPr rtl="0"/>
          <a:r>
            <a:rPr lang="en-IN" b="1" dirty="0" smtClean="0"/>
            <a:t>C, Alter inclination of bur to establish correct axial wall depth. D and E, Direct bur perpendicular to axial wall to accentuate </a:t>
          </a:r>
          <a:r>
            <a:rPr lang="en-IN" b="1" dirty="0" err="1" smtClean="0"/>
            <a:t>mesioaxial</a:t>
          </a:r>
          <a:r>
            <a:rPr lang="en-IN" b="1" dirty="0" smtClean="0"/>
            <a:t> and </a:t>
          </a:r>
          <a:r>
            <a:rPr lang="en-IN" b="1" dirty="0" err="1" smtClean="0"/>
            <a:t>distoaxial</a:t>
          </a:r>
          <a:r>
            <a:rPr lang="en-IN" b="1" dirty="0" smtClean="0"/>
            <a:t> line angles.</a:t>
          </a:r>
          <a:endParaRPr lang="en-IN" b="0" dirty="0"/>
        </a:p>
      </dgm:t>
    </dgm:pt>
    <dgm:pt modelId="{80BBDFC5-38A9-4577-A1ED-A73DED4F32B3}" type="parTrans" cxnId="{B9B03B31-8ECC-492A-A8A6-A392CADB88B2}">
      <dgm:prSet/>
      <dgm:spPr/>
      <dgm:t>
        <a:bodyPr/>
        <a:lstStyle/>
        <a:p>
          <a:endParaRPr lang="en-IN"/>
        </a:p>
      </dgm:t>
    </dgm:pt>
    <dgm:pt modelId="{D662B2E4-3C14-471C-956A-4017CA791914}" type="sibTrans" cxnId="{B9B03B31-8ECC-492A-A8A6-A392CADB88B2}">
      <dgm:prSet/>
      <dgm:spPr/>
      <dgm:t>
        <a:bodyPr/>
        <a:lstStyle/>
        <a:p>
          <a:endParaRPr lang="en-IN"/>
        </a:p>
      </dgm:t>
    </dgm:pt>
    <dgm:pt modelId="{01775DCE-F5C4-4C30-A9D1-6E822EBA39DD}" type="pres">
      <dgm:prSet presAssocID="{6C5D6CED-F34E-44BD-AB8F-F51171FA59BD}" presName="linear" presStyleCnt="0">
        <dgm:presLayoutVars>
          <dgm:animLvl val="lvl"/>
          <dgm:resizeHandles val="exact"/>
        </dgm:presLayoutVars>
      </dgm:prSet>
      <dgm:spPr/>
      <dgm:t>
        <a:bodyPr/>
        <a:lstStyle/>
        <a:p>
          <a:endParaRPr lang="en-IN"/>
        </a:p>
      </dgm:t>
    </dgm:pt>
    <dgm:pt modelId="{837330A5-8CCE-47EA-9B7B-5A713848B0B2}" type="pres">
      <dgm:prSet presAssocID="{57CF3F1B-121E-460F-8EF7-1F06705BFEE6}" presName="parentText" presStyleLbl="node1" presStyleIdx="0" presStyleCnt="1">
        <dgm:presLayoutVars>
          <dgm:chMax val="0"/>
          <dgm:bulletEnabled val="1"/>
        </dgm:presLayoutVars>
      </dgm:prSet>
      <dgm:spPr/>
      <dgm:t>
        <a:bodyPr/>
        <a:lstStyle/>
        <a:p>
          <a:endParaRPr lang="en-IN"/>
        </a:p>
      </dgm:t>
    </dgm:pt>
  </dgm:ptLst>
  <dgm:cxnLst>
    <dgm:cxn modelId="{B9B03B31-8ECC-492A-A8A6-A392CADB88B2}" srcId="{6C5D6CED-F34E-44BD-AB8F-F51171FA59BD}" destId="{57CF3F1B-121E-460F-8EF7-1F06705BFEE6}" srcOrd="0" destOrd="0" parTransId="{80BBDFC5-38A9-4577-A1ED-A73DED4F32B3}" sibTransId="{D662B2E4-3C14-471C-956A-4017CA791914}"/>
    <dgm:cxn modelId="{332F30E2-862F-4A68-956F-95CD3F3889A4}" type="presOf" srcId="{6C5D6CED-F34E-44BD-AB8F-F51171FA59BD}" destId="{01775DCE-F5C4-4C30-A9D1-6E822EBA39DD}" srcOrd="0" destOrd="0" presId="urn:microsoft.com/office/officeart/2005/8/layout/vList2"/>
    <dgm:cxn modelId="{9B391FD7-236B-447F-AD28-BA40AB3A3F95}" type="presOf" srcId="{57CF3F1B-121E-460F-8EF7-1F06705BFEE6}" destId="{837330A5-8CCE-47EA-9B7B-5A713848B0B2}" srcOrd="0" destOrd="0" presId="urn:microsoft.com/office/officeart/2005/8/layout/vList2"/>
    <dgm:cxn modelId="{0286A33D-A80D-4AC5-BFF8-CF2246419163}" type="presParOf" srcId="{01775DCE-F5C4-4C30-A9D1-6E822EBA39DD}" destId="{837330A5-8CCE-47EA-9B7B-5A713848B0B2}"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AC49204D-077F-4425-B50B-C5ABE56200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5CA7791-3CA9-4175-9168-FD835EC3D6DE}">
      <dgm:prSet custT="1"/>
      <dgm:spPr/>
      <dgm:t>
        <a:bodyPr/>
        <a:lstStyle/>
        <a:p>
          <a:pPr rtl="0"/>
          <a:r>
            <a:rPr lang="en-IN" sz="2400" b="1" dirty="0" smtClean="0"/>
            <a:t>F, Axial wall depth should be 0.2 to 0.5 mm inside the DEJ.</a:t>
          </a:r>
          <a:endParaRPr lang="en-IN" sz="2400" b="0" dirty="0"/>
        </a:p>
      </dgm:t>
    </dgm:pt>
    <dgm:pt modelId="{FEA860B8-FC06-4D64-A8E3-7FA8655244A3}" type="parTrans" cxnId="{5F2B5141-FC38-48E2-89D9-B09369FAAE80}">
      <dgm:prSet/>
      <dgm:spPr/>
      <dgm:t>
        <a:bodyPr/>
        <a:lstStyle/>
        <a:p>
          <a:endParaRPr lang="en-IN"/>
        </a:p>
      </dgm:t>
    </dgm:pt>
    <dgm:pt modelId="{1348755D-D3A9-4ADD-BAA1-50E95D240B66}" type="sibTrans" cxnId="{5F2B5141-FC38-48E2-89D9-B09369FAAE80}">
      <dgm:prSet/>
      <dgm:spPr/>
      <dgm:t>
        <a:bodyPr/>
        <a:lstStyle/>
        <a:p>
          <a:endParaRPr lang="en-IN"/>
        </a:p>
      </dgm:t>
    </dgm:pt>
    <dgm:pt modelId="{FA513F8B-2E9D-4030-9232-EC7E3A9BE6CD}" type="pres">
      <dgm:prSet presAssocID="{AC49204D-077F-4425-B50B-C5ABE56200F3}" presName="linear" presStyleCnt="0">
        <dgm:presLayoutVars>
          <dgm:animLvl val="lvl"/>
          <dgm:resizeHandles val="exact"/>
        </dgm:presLayoutVars>
      </dgm:prSet>
      <dgm:spPr/>
      <dgm:t>
        <a:bodyPr/>
        <a:lstStyle/>
        <a:p>
          <a:endParaRPr lang="en-IN"/>
        </a:p>
      </dgm:t>
    </dgm:pt>
    <dgm:pt modelId="{80D74598-3342-48C0-87DE-EF807F2DF64C}" type="pres">
      <dgm:prSet presAssocID="{45CA7791-3CA9-4175-9168-FD835EC3D6DE}" presName="parentText" presStyleLbl="node1" presStyleIdx="0" presStyleCnt="1">
        <dgm:presLayoutVars>
          <dgm:chMax val="0"/>
          <dgm:bulletEnabled val="1"/>
        </dgm:presLayoutVars>
      </dgm:prSet>
      <dgm:spPr/>
      <dgm:t>
        <a:bodyPr/>
        <a:lstStyle/>
        <a:p>
          <a:endParaRPr lang="en-IN"/>
        </a:p>
      </dgm:t>
    </dgm:pt>
  </dgm:ptLst>
  <dgm:cxnLst>
    <dgm:cxn modelId="{5F2B5141-FC38-48E2-89D9-B09369FAAE80}" srcId="{AC49204D-077F-4425-B50B-C5ABE56200F3}" destId="{45CA7791-3CA9-4175-9168-FD835EC3D6DE}" srcOrd="0" destOrd="0" parTransId="{FEA860B8-FC06-4D64-A8E3-7FA8655244A3}" sibTransId="{1348755D-D3A9-4ADD-BAA1-50E95D240B66}"/>
    <dgm:cxn modelId="{A86F5094-9D86-4203-AF4F-5ACA28C31DAB}" type="presOf" srcId="{45CA7791-3CA9-4175-9168-FD835EC3D6DE}" destId="{80D74598-3342-48C0-87DE-EF807F2DF64C}" srcOrd="0" destOrd="0" presId="urn:microsoft.com/office/officeart/2005/8/layout/vList2"/>
    <dgm:cxn modelId="{D28A3F79-88B3-4DB3-9561-578DC854AF19}" type="presOf" srcId="{AC49204D-077F-4425-B50B-C5ABE56200F3}" destId="{FA513F8B-2E9D-4030-9232-EC7E3A9BE6CD}" srcOrd="0" destOrd="0" presId="urn:microsoft.com/office/officeart/2005/8/layout/vList2"/>
    <dgm:cxn modelId="{2A01E96B-E9F5-4EB0-BD00-9491ECFA13C5}" type="presParOf" srcId="{FA513F8B-2E9D-4030-9232-EC7E3A9BE6CD}" destId="{80D74598-3342-48C0-87DE-EF807F2DF64C}"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FA669C47-2D31-4D13-A57A-AA7E979978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7B533ED-60CF-49A2-BEFC-A77BCEBF700D}">
      <dgm:prSet/>
      <dgm:spPr/>
      <dgm:t>
        <a:bodyPr/>
        <a:lstStyle/>
        <a:p>
          <a:pPr rtl="0"/>
          <a:r>
            <a:rPr lang="en-IN" b="1" u="sng" dirty="0" smtClean="0"/>
            <a:t>Department Of Conservative Dentistry And </a:t>
          </a:r>
          <a:r>
            <a:rPr lang="en-IN" b="1" u="sng" dirty="0" err="1" smtClean="0"/>
            <a:t>Endodontics</a:t>
          </a:r>
          <a:r>
            <a:rPr lang="en-IN" b="1" u="sng" dirty="0" smtClean="0"/>
            <a:t/>
          </a:r>
          <a:br>
            <a:rPr lang="en-IN" b="1" u="sng" dirty="0" smtClean="0"/>
          </a:br>
          <a:r>
            <a:rPr lang="en-IN" b="1" u="sng" dirty="0" smtClean="0"/>
            <a:t/>
          </a:r>
          <a:br>
            <a:rPr lang="en-IN" b="1" u="sng" dirty="0" smtClean="0"/>
          </a:br>
          <a:r>
            <a:rPr lang="en-IN" b="1" u="sng" dirty="0" smtClean="0"/>
            <a:t>BDS II YEAR</a:t>
          </a:r>
          <a:endParaRPr lang="en-IN" dirty="0"/>
        </a:p>
      </dgm:t>
    </dgm:pt>
    <dgm:pt modelId="{C7A00BE9-520E-445F-8157-9957119E9813}" type="parTrans" cxnId="{70696E58-8EF1-49FC-B952-A610AE4115BC}">
      <dgm:prSet/>
      <dgm:spPr/>
      <dgm:t>
        <a:bodyPr/>
        <a:lstStyle/>
        <a:p>
          <a:endParaRPr lang="en-IN"/>
        </a:p>
      </dgm:t>
    </dgm:pt>
    <dgm:pt modelId="{D1E7D45F-6D43-43BD-965A-C9A19BB5DBD9}" type="sibTrans" cxnId="{70696E58-8EF1-49FC-B952-A610AE4115BC}">
      <dgm:prSet/>
      <dgm:spPr/>
      <dgm:t>
        <a:bodyPr/>
        <a:lstStyle/>
        <a:p>
          <a:endParaRPr lang="en-IN"/>
        </a:p>
      </dgm:t>
    </dgm:pt>
    <dgm:pt modelId="{AC74BDD9-D6CF-4ACB-B352-94F1BC5AB3F5}" type="pres">
      <dgm:prSet presAssocID="{FA669C47-2D31-4D13-A57A-AA7E97997830}" presName="linear" presStyleCnt="0">
        <dgm:presLayoutVars>
          <dgm:animLvl val="lvl"/>
          <dgm:resizeHandles val="exact"/>
        </dgm:presLayoutVars>
      </dgm:prSet>
      <dgm:spPr/>
      <dgm:t>
        <a:bodyPr/>
        <a:lstStyle/>
        <a:p>
          <a:endParaRPr lang="en-IN"/>
        </a:p>
      </dgm:t>
    </dgm:pt>
    <dgm:pt modelId="{2AE443A3-DB40-47BA-8DF4-FE59358A9F53}" type="pres">
      <dgm:prSet presAssocID="{C7B533ED-60CF-49A2-BEFC-A77BCEBF700D}" presName="parentText" presStyleLbl="node1" presStyleIdx="0" presStyleCnt="1">
        <dgm:presLayoutVars>
          <dgm:chMax val="0"/>
          <dgm:bulletEnabled val="1"/>
        </dgm:presLayoutVars>
      </dgm:prSet>
      <dgm:spPr/>
      <dgm:t>
        <a:bodyPr/>
        <a:lstStyle/>
        <a:p>
          <a:endParaRPr lang="en-IN"/>
        </a:p>
      </dgm:t>
    </dgm:pt>
  </dgm:ptLst>
  <dgm:cxnLst>
    <dgm:cxn modelId="{70696E58-8EF1-49FC-B952-A610AE4115BC}" srcId="{FA669C47-2D31-4D13-A57A-AA7E97997830}" destId="{C7B533ED-60CF-49A2-BEFC-A77BCEBF700D}" srcOrd="0" destOrd="0" parTransId="{C7A00BE9-520E-445F-8157-9957119E9813}" sibTransId="{D1E7D45F-6D43-43BD-965A-C9A19BB5DBD9}"/>
    <dgm:cxn modelId="{7B63DC69-09B3-4EE8-BE84-581B75A1D94F}" type="presOf" srcId="{FA669C47-2D31-4D13-A57A-AA7E97997830}" destId="{AC74BDD9-D6CF-4ACB-B352-94F1BC5AB3F5}" srcOrd="0" destOrd="0" presId="urn:microsoft.com/office/officeart/2005/8/layout/vList2"/>
    <dgm:cxn modelId="{0AD2F24D-C3B5-4C1D-9250-7A90FF1E97DA}" type="presOf" srcId="{C7B533ED-60CF-49A2-BEFC-A77BCEBF700D}" destId="{2AE443A3-DB40-47BA-8DF4-FE59358A9F53}" srcOrd="0" destOrd="0" presId="urn:microsoft.com/office/officeart/2005/8/layout/vList2"/>
    <dgm:cxn modelId="{45C5B530-2A45-4BBA-83CA-98A3AAF3C98C}" type="presParOf" srcId="{AC74BDD9-D6CF-4ACB-B352-94F1BC5AB3F5}" destId="{2AE443A3-DB40-47BA-8DF4-FE59358A9F53}"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AFDBFA2C-7A69-459B-92B6-7157F4DAF73C}" type="doc">
      <dgm:prSet loTypeId="urn:microsoft.com/office/officeart/2005/8/layout/process2" loCatId="process" qsTypeId="urn:microsoft.com/office/officeart/2005/8/quickstyle/simple1" qsCatId="simple" csTypeId="urn:microsoft.com/office/officeart/2005/8/colors/accent1_2" csCatId="accent1" phldr="1"/>
      <dgm:spPr/>
    </dgm:pt>
    <dgm:pt modelId="{15824ECC-04A3-427A-A57B-BE4503F17FED}">
      <dgm:prSet phldrT="[Text]" custT="1"/>
      <dgm:spPr/>
      <dgm:t>
        <a:bodyPr/>
        <a:lstStyle/>
        <a:p>
          <a:r>
            <a:rPr lang="en-IN" sz="3200" b="1" dirty="0" smtClean="0">
              <a:solidFill>
                <a:schemeClr val="tx1"/>
              </a:solidFill>
            </a:rPr>
            <a:t>RUBBER DAM ISOLATION </a:t>
          </a:r>
          <a:endParaRPr lang="en-IN" sz="3200" b="1" dirty="0">
            <a:solidFill>
              <a:schemeClr val="tx1"/>
            </a:solidFill>
          </a:endParaRPr>
        </a:p>
      </dgm:t>
    </dgm:pt>
    <dgm:pt modelId="{C5CDA225-CF2A-45C1-BFBF-D5D2972B457E}" type="parTrans" cxnId="{FE039492-9B8D-4301-A0DE-3037FDFCB6B8}">
      <dgm:prSet/>
      <dgm:spPr/>
      <dgm:t>
        <a:bodyPr/>
        <a:lstStyle/>
        <a:p>
          <a:endParaRPr lang="en-IN"/>
        </a:p>
      </dgm:t>
    </dgm:pt>
    <dgm:pt modelId="{83D2E00F-F54E-4076-BE50-27B2C14FB648}" type="sibTrans" cxnId="{FE039492-9B8D-4301-A0DE-3037FDFCB6B8}">
      <dgm:prSet/>
      <dgm:spPr/>
      <dgm:t>
        <a:bodyPr/>
        <a:lstStyle/>
        <a:p>
          <a:endParaRPr lang="en-IN"/>
        </a:p>
      </dgm:t>
    </dgm:pt>
    <dgm:pt modelId="{8D42A23B-18D8-4513-9C43-603EA81BAE30}">
      <dgm:prSet phldrT="[Text]" custT="1"/>
      <dgm:spPr/>
      <dgm:t>
        <a:bodyPr/>
        <a:lstStyle/>
        <a:p>
          <a:r>
            <a:rPr lang="en-IN" sz="3200" b="1" dirty="0" smtClean="0">
              <a:solidFill>
                <a:schemeClr val="tx1"/>
              </a:solidFill>
            </a:rPr>
            <a:t>PREOPERATIVE OCCLUSAL ASSESSMENT AND ANESTHETIC ADMINISTRATION </a:t>
          </a:r>
          <a:endParaRPr lang="en-IN" sz="3200" b="1" dirty="0">
            <a:solidFill>
              <a:schemeClr val="tx1"/>
            </a:solidFill>
          </a:endParaRPr>
        </a:p>
      </dgm:t>
    </dgm:pt>
    <dgm:pt modelId="{0018BAAE-408A-43A2-819D-5FE517CA09CC}" type="parTrans" cxnId="{879865C1-BD49-43C1-8AB3-8E075CD1448A}">
      <dgm:prSet/>
      <dgm:spPr/>
      <dgm:t>
        <a:bodyPr/>
        <a:lstStyle/>
        <a:p>
          <a:endParaRPr lang="en-IN"/>
        </a:p>
      </dgm:t>
    </dgm:pt>
    <dgm:pt modelId="{C904C595-FF78-4929-A26A-DE6C865D8FB0}" type="sibTrans" cxnId="{879865C1-BD49-43C1-8AB3-8E075CD1448A}">
      <dgm:prSet/>
      <dgm:spPr/>
      <dgm:t>
        <a:bodyPr/>
        <a:lstStyle/>
        <a:p>
          <a:endParaRPr lang="en-IN"/>
        </a:p>
      </dgm:t>
    </dgm:pt>
    <dgm:pt modelId="{37CD75B7-E525-432D-9592-3D3C845FA9F3}" type="pres">
      <dgm:prSet presAssocID="{AFDBFA2C-7A69-459B-92B6-7157F4DAF73C}" presName="linearFlow" presStyleCnt="0">
        <dgm:presLayoutVars>
          <dgm:resizeHandles val="exact"/>
        </dgm:presLayoutVars>
      </dgm:prSet>
      <dgm:spPr/>
    </dgm:pt>
    <dgm:pt modelId="{E317F8E2-A755-4F90-A7F6-FB9F10F7C460}" type="pres">
      <dgm:prSet presAssocID="{15824ECC-04A3-427A-A57B-BE4503F17FED}" presName="node" presStyleLbl="node1" presStyleIdx="0" presStyleCnt="2">
        <dgm:presLayoutVars>
          <dgm:bulletEnabled val="1"/>
        </dgm:presLayoutVars>
      </dgm:prSet>
      <dgm:spPr/>
      <dgm:t>
        <a:bodyPr/>
        <a:lstStyle/>
        <a:p>
          <a:endParaRPr lang="en-IN"/>
        </a:p>
      </dgm:t>
    </dgm:pt>
    <dgm:pt modelId="{C1D41D25-0175-412A-ABB6-2979D37FE2F1}" type="pres">
      <dgm:prSet presAssocID="{83D2E00F-F54E-4076-BE50-27B2C14FB648}" presName="sibTrans" presStyleLbl="sibTrans2D1" presStyleIdx="0" presStyleCnt="1"/>
      <dgm:spPr/>
      <dgm:t>
        <a:bodyPr/>
        <a:lstStyle/>
        <a:p>
          <a:endParaRPr lang="en-IN"/>
        </a:p>
      </dgm:t>
    </dgm:pt>
    <dgm:pt modelId="{EC237A26-703A-430A-A3E6-91B6AF1D02D8}" type="pres">
      <dgm:prSet presAssocID="{83D2E00F-F54E-4076-BE50-27B2C14FB648}" presName="connectorText" presStyleLbl="sibTrans2D1" presStyleIdx="0" presStyleCnt="1"/>
      <dgm:spPr/>
      <dgm:t>
        <a:bodyPr/>
        <a:lstStyle/>
        <a:p>
          <a:endParaRPr lang="en-IN"/>
        </a:p>
      </dgm:t>
    </dgm:pt>
    <dgm:pt modelId="{D058EC04-4FC2-4949-9F6B-9E9FA6FBA29A}" type="pres">
      <dgm:prSet presAssocID="{8D42A23B-18D8-4513-9C43-603EA81BAE30}" presName="node" presStyleLbl="node1" presStyleIdx="1" presStyleCnt="2" custScaleX="111874" custScaleY="173932">
        <dgm:presLayoutVars>
          <dgm:bulletEnabled val="1"/>
        </dgm:presLayoutVars>
      </dgm:prSet>
      <dgm:spPr/>
      <dgm:t>
        <a:bodyPr/>
        <a:lstStyle/>
        <a:p>
          <a:endParaRPr lang="en-IN"/>
        </a:p>
      </dgm:t>
    </dgm:pt>
  </dgm:ptLst>
  <dgm:cxnLst>
    <dgm:cxn modelId="{FE039492-9B8D-4301-A0DE-3037FDFCB6B8}" srcId="{AFDBFA2C-7A69-459B-92B6-7157F4DAF73C}" destId="{15824ECC-04A3-427A-A57B-BE4503F17FED}" srcOrd="0" destOrd="0" parTransId="{C5CDA225-CF2A-45C1-BFBF-D5D2972B457E}" sibTransId="{83D2E00F-F54E-4076-BE50-27B2C14FB648}"/>
    <dgm:cxn modelId="{016D5399-1A3D-409F-881E-351B13334D6F}" type="presOf" srcId="{8D42A23B-18D8-4513-9C43-603EA81BAE30}" destId="{D058EC04-4FC2-4949-9F6B-9E9FA6FBA29A}" srcOrd="0" destOrd="0" presId="urn:microsoft.com/office/officeart/2005/8/layout/process2"/>
    <dgm:cxn modelId="{96CD40C8-2F7D-4DA3-8EF4-CBD364A88AD7}" type="presOf" srcId="{15824ECC-04A3-427A-A57B-BE4503F17FED}" destId="{E317F8E2-A755-4F90-A7F6-FB9F10F7C460}" srcOrd="0" destOrd="0" presId="urn:microsoft.com/office/officeart/2005/8/layout/process2"/>
    <dgm:cxn modelId="{879865C1-BD49-43C1-8AB3-8E075CD1448A}" srcId="{AFDBFA2C-7A69-459B-92B6-7157F4DAF73C}" destId="{8D42A23B-18D8-4513-9C43-603EA81BAE30}" srcOrd="1" destOrd="0" parTransId="{0018BAAE-408A-43A2-819D-5FE517CA09CC}" sibTransId="{C904C595-FF78-4929-A26A-DE6C865D8FB0}"/>
    <dgm:cxn modelId="{0E8A1BB4-B24C-43EF-BA62-FCEDDD79C9D9}" type="presOf" srcId="{83D2E00F-F54E-4076-BE50-27B2C14FB648}" destId="{C1D41D25-0175-412A-ABB6-2979D37FE2F1}" srcOrd="0" destOrd="0" presId="urn:microsoft.com/office/officeart/2005/8/layout/process2"/>
    <dgm:cxn modelId="{415EF9D4-2700-499F-897B-7794ADA5D9D0}" type="presOf" srcId="{AFDBFA2C-7A69-459B-92B6-7157F4DAF73C}" destId="{37CD75B7-E525-432D-9592-3D3C845FA9F3}" srcOrd="0" destOrd="0" presId="urn:microsoft.com/office/officeart/2005/8/layout/process2"/>
    <dgm:cxn modelId="{FEE7E030-D0AF-406A-8440-95688CDF835B}" type="presOf" srcId="{83D2E00F-F54E-4076-BE50-27B2C14FB648}" destId="{EC237A26-703A-430A-A3E6-91B6AF1D02D8}" srcOrd="1" destOrd="0" presId="urn:microsoft.com/office/officeart/2005/8/layout/process2"/>
    <dgm:cxn modelId="{C93D3364-8842-43A4-9E4B-A5A170DFCCDE}" type="presParOf" srcId="{37CD75B7-E525-432D-9592-3D3C845FA9F3}" destId="{E317F8E2-A755-4F90-A7F6-FB9F10F7C460}" srcOrd="0" destOrd="0" presId="urn:microsoft.com/office/officeart/2005/8/layout/process2"/>
    <dgm:cxn modelId="{3C602B0C-65DF-46A2-B282-5EC5063B09C3}" type="presParOf" srcId="{37CD75B7-E525-432D-9592-3D3C845FA9F3}" destId="{C1D41D25-0175-412A-ABB6-2979D37FE2F1}" srcOrd="1" destOrd="0" presId="urn:microsoft.com/office/officeart/2005/8/layout/process2"/>
    <dgm:cxn modelId="{C80E0F55-1DCF-4174-BEB3-B4AA6839860F}" type="presParOf" srcId="{C1D41D25-0175-412A-ABB6-2979D37FE2F1}" destId="{EC237A26-703A-430A-A3E6-91B6AF1D02D8}" srcOrd="0" destOrd="0" presId="urn:microsoft.com/office/officeart/2005/8/layout/process2"/>
    <dgm:cxn modelId="{7A19EA84-0D68-4EA9-8DD9-F660058A9401}" type="presParOf" srcId="{37CD75B7-E525-432D-9592-3D3C845FA9F3}" destId="{D058EC04-4FC2-4949-9F6B-9E9FA6FBA29A}" srcOrd="2"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72786-B2BC-447D-B63E-623AF6892D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E99B278-E965-465B-905A-82277FB17414}">
      <dgm:prSet/>
      <dgm:spPr/>
      <dgm:t>
        <a:bodyPr/>
        <a:lstStyle/>
        <a:p>
          <a:pPr rtl="0"/>
          <a:r>
            <a:rPr lang="en-IN" b="0" dirty="0" smtClean="0"/>
            <a:t>EXTENSIVE CLASS I AMALGAM</a:t>
          </a:r>
          <a:br>
            <a:rPr lang="en-IN" b="0" dirty="0" smtClean="0"/>
          </a:br>
          <a:r>
            <a:rPr lang="en-IN" b="0" dirty="0" smtClean="0"/>
            <a:t>RESTORATIONS</a:t>
          </a:r>
          <a:endParaRPr lang="en-IN" b="0" dirty="0"/>
        </a:p>
      </dgm:t>
    </dgm:pt>
    <dgm:pt modelId="{11AD4327-C39C-405E-8950-7DEDB07B2FF9}" type="parTrans" cxnId="{2147FA80-F743-4869-B2B9-142173684451}">
      <dgm:prSet/>
      <dgm:spPr/>
      <dgm:t>
        <a:bodyPr/>
        <a:lstStyle/>
        <a:p>
          <a:endParaRPr lang="en-IN"/>
        </a:p>
      </dgm:t>
    </dgm:pt>
    <dgm:pt modelId="{AC453049-38A1-42E5-B989-BF60C13B91FA}" type="sibTrans" cxnId="{2147FA80-F743-4869-B2B9-142173684451}">
      <dgm:prSet/>
      <dgm:spPr/>
      <dgm:t>
        <a:bodyPr/>
        <a:lstStyle/>
        <a:p>
          <a:endParaRPr lang="en-IN"/>
        </a:p>
      </dgm:t>
    </dgm:pt>
    <dgm:pt modelId="{83828D54-E4A5-4FD7-9FB2-BCA26A7897BB}" type="pres">
      <dgm:prSet presAssocID="{98472786-B2BC-447D-B63E-623AF6892D43}" presName="linear" presStyleCnt="0">
        <dgm:presLayoutVars>
          <dgm:animLvl val="lvl"/>
          <dgm:resizeHandles val="exact"/>
        </dgm:presLayoutVars>
      </dgm:prSet>
      <dgm:spPr/>
      <dgm:t>
        <a:bodyPr/>
        <a:lstStyle/>
        <a:p>
          <a:endParaRPr lang="en-IN"/>
        </a:p>
      </dgm:t>
    </dgm:pt>
    <dgm:pt modelId="{BD367282-3001-4484-AB3A-68800A602BD3}" type="pres">
      <dgm:prSet presAssocID="{6E99B278-E965-465B-905A-82277FB17414}" presName="parentText" presStyleLbl="node1" presStyleIdx="0" presStyleCnt="1">
        <dgm:presLayoutVars>
          <dgm:chMax val="0"/>
          <dgm:bulletEnabled val="1"/>
        </dgm:presLayoutVars>
      </dgm:prSet>
      <dgm:spPr/>
      <dgm:t>
        <a:bodyPr/>
        <a:lstStyle/>
        <a:p>
          <a:endParaRPr lang="en-IN"/>
        </a:p>
      </dgm:t>
    </dgm:pt>
  </dgm:ptLst>
  <dgm:cxnLst>
    <dgm:cxn modelId="{AD73875D-69C9-4273-95AF-AFAED8D72EDB}" type="presOf" srcId="{98472786-B2BC-447D-B63E-623AF6892D43}" destId="{83828D54-E4A5-4FD7-9FB2-BCA26A7897BB}" srcOrd="0" destOrd="0" presId="urn:microsoft.com/office/officeart/2005/8/layout/vList2"/>
    <dgm:cxn modelId="{2147FA80-F743-4869-B2B9-142173684451}" srcId="{98472786-B2BC-447D-B63E-623AF6892D43}" destId="{6E99B278-E965-465B-905A-82277FB17414}" srcOrd="0" destOrd="0" parTransId="{11AD4327-C39C-405E-8950-7DEDB07B2FF9}" sibTransId="{AC453049-38A1-42E5-B989-BF60C13B91FA}"/>
    <dgm:cxn modelId="{034A2364-0345-423B-921E-43F15642766F}" type="presOf" srcId="{6E99B278-E965-465B-905A-82277FB17414}" destId="{BD367282-3001-4484-AB3A-68800A602BD3}" srcOrd="0" destOrd="0" presId="urn:microsoft.com/office/officeart/2005/8/layout/vList2"/>
    <dgm:cxn modelId="{A2E5157A-C989-4619-A9FB-2D7FD727A222}" type="presParOf" srcId="{83828D54-E4A5-4FD7-9FB2-BCA26A7897BB}" destId="{BD367282-3001-4484-AB3A-68800A602BD3}"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E50D0AAD-CE23-4306-9C01-550C76F395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974C4DC-9714-43D5-BF03-C31F2E12438F}">
      <dgm:prSet custT="1"/>
      <dgm:spPr/>
      <dgm:t>
        <a:bodyPr/>
        <a:lstStyle/>
        <a:p>
          <a:pPr rtl="0"/>
          <a:r>
            <a:rPr lang="en-IN" sz="2400" b="1" dirty="0" smtClean="0"/>
            <a:t>Some  examples of large Class I amalgam preparation outlines</a:t>
          </a:r>
          <a:endParaRPr lang="en-IN" sz="2400" b="1" dirty="0"/>
        </a:p>
      </dgm:t>
    </dgm:pt>
    <dgm:pt modelId="{4033C79C-3F11-4151-B7BB-49FE52391BF3}" type="parTrans" cxnId="{D561BA70-A6A4-4D9D-ABD7-2290FADA90B1}">
      <dgm:prSet/>
      <dgm:spPr/>
      <dgm:t>
        <a:bodyPr/>
        <a:lstStyle/>
        <a:p>
          <a:endParaRPr lang="en-IN"/>
        </a:p>
      </dgm:t>
    </dgm:pt>
    <dgm:pt modelId="{D0D26406-3BC8-4DD0-B4A1-1BE2EE8E27E3}" type="sibTrans" cxnId="{D561BA70-A6A4-4D9D-ABD7-2290FADA90B1}">
      <dgm:prSet/>
      <dgm:spPr/>
      <dgm:t>
        <a:bodyPr/>
        <a:lstStyle/>
        <a:p>
          <a:endParaRPr lang="en-IN"/>
        </a:p>
      </dgm:t>
    </dgm:pt>
    <dgm:pt modelId="{5CDCD373-F936-4E80-991C-08B1F52AD334}" type="pres">
      <dgm:prSet presAssocID="{E50D0AAD-CE23-4306-9C01-550C76F39582}" presName="linear" presStyleCnt="0">
        <dgm:presLayoutVars>
          <dgm:animLvl val="lvl"/>
          <dgm:resizeHandles val="exact"/>
        </dgm:presLayoutVars>
      </dgm:prSet>
      <dgm:spPr/>
      <dgm:t>
        <a:bodyPr/>
        <a:lstStyle/>
        <a:p>
          <a:endParaRPr lang="en-IN"/>
        </a:p>
      </dgm:t>
    </dgm:pt>
    <dgm:pt modelId="{615B76AD-37DA-45B9-A9BB-7DF6230B3814}" type="pres">
      <dgm:prSet presAssocID="{7974C4DC-9714-43D5-BF03-C31F2E12438F}" presName="parentText" presStyleLbl="node1" presStyleIdx="0" presStyleCnt="1">
        <dgm:presLayoutVars>
          <dgm:chMax val="0"/>
          <dgm:bulletEnabled val="1"/>
        </dgm:presLayoutVars>
      </dgm:prSet>
      <dgm:spPr/>
      <dgm:t>
        <a:bodyPr/>
        <a:lstStyle/>
        <a:p>
          <a:endParaRPr lang="en-IN"/>
        </a:p>
      </dgm:t>
    </dgm:pt>
  </dgm:ptLst>
  <dgm:cxnLst>
    <dgm:cxn modelId="{60877346-8FF5-41FA-BA4C-EF03491514A4}" type="presOf" srcId="{7974C4DC-9714-43D5-BF03-C31F2E12438F}" destId="{615B76AD-37DA-45B9-A9BB-7DF6230B3814}" srcOrd="0" destOrd="0" presId="urn:microsoft.com/office/officeart/2005/8/layout/vList2"/>
    <dgm:cxn modelId="{D561BA70-A6A4-4D9D-ABD7-2290FADA90B1}" srcId="{E50D0AAD-CE23-4306-9C01-550C76F39582}" destId="{7974C4DC-9714-43D5-BF03-C31F2E12438F}" srcOrd="0" destOrd="0" parTransId="{4033C79C-3F11-4151-B7BB-49FE52391BF3}" sibTransId="{D0D26406-3BC8-4DD0-B4A1-1BE2EE8E27E3}"/>
    <dgm:cxn modelId="{F28618A9-67C1-493B-BFC9-BAD539D6038D}" type="presOf" srcId="{E50D0AAD-CE23-4306-9C01-550C76F39582}" destId="{5CDCD373-F936-4E80-991C-08B1F52AD334}" srcOrd="0" destOrd="0" presId="urn:microsoft.com/office/officeart/2005/8/layout/vList2"/>
    <dgm:cxn modelId="{19533633-6B4B-4FD4-BF46-F1C8C8622C7F}" type="presParOf" srcId="{5CDCD373-F936-4E80-991C-08B1F52AD334}" destId="{615B76AD-37DA-45B9-A9BB-7DF6230B3814}"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22680B64-C208-4751-A5A6-FFD15C31EE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2C47309-0E7F-4ACA-A45D-3C49FD3C9B94}">
      <dgm:prSet custT="1"/>
      <dgm:spPr/>
      <dgm:t>
        <a:bodyPr/>
        <a:lstStyle/>
        <a:p>
          <a:pPr rtl="0"/>
          <a:r>
            <a:rPr lang="en-IN" sz="2400" b="1" dirty="0" smtClean="0"/>
            <a:t>Placement of Ca(OH) 2 liner and RMGI base</a:t>
          </a:r>
          <a:r>
            <a:rPr lang="en-IN" sz="2900" b="1" dirty="0" smtClean="0"/>
            <a:t>.</a:t>
          </a:r>
          <a:endParaRPr lang="en-IN" sz="2900" b="0" dirty="0"/>
        </a:p>
      </dgm:t>
    </dgm:pt>
    <dgm:pt modelId="{D27768DC-5A2E-4B7B-9B8E-94FB3C458EBF}" type="parTrans" cxnId="{C6EA5F07-F6F2-47B2-B659-6ADA598288CD}">
      <dgm:prSet/>
      <dgm:spPr/>
      <dgm:t>
        <a:bodyPr/>
        <a:lstStyle/>
        <a:p>
          <a:endParaRPr lang="en-IN"/>
        </a:p>
      </dgm:t>
    </dgm:pt>
    <dgm:pt modelId="{9565FB78-0B23-473F-A41A-C8C1AA075D4D}" type="sibTrans" cxnId="{C6EA5F07-F6F2-47B2-B659-6ADA598288CD}">
      <dgm:prSet/>
      <dgm:spPr/>
      <dgm:t>
        <a:bodyPr/>
        <a:lstStyle/>
        <a:p>
          <a:endParaRPr lang="en-IN"/>
        </a:p>
      </dgm:t>
    </dgm:pt>
    <dgm:pt modelId="{3A660591-84A2-40EF-8BF2-2B6B388CB572}" type="pres">
      <dgm:prSet presAssocID="{22680B64-C208-4751-A5A6-FFD15C31EE79}" presName="linear" presStyleCnt="0">
        <dgm:presLayoutVars>
          <dgm:animLvl val="lvl"/>
          <dgm:resizeHandles val="exact"/>
        </dgm:presLayoutVars>
      </dgm:prSet>
      <dgm:spPr/>
      <dgm:t>
        <a:bodyPr/>
        <a:lstStyle/>
        <a:p>
          <a:endParaRPr lang="en-IN"/>
        </a:p>
      </dgm:t>
    </dgm:pt>
    <dgm:pt modelId="{53F01F17-268F-43E4-803E-355494DA9D6D}" type="pres">
      <dgm:prSet presAssocID="{C2C47309-0E7F-4ACA-A45D-3C49FD3C9B94}" presName="parentText" presStyleLbl="node1" presStyleIdx="0" presStyleCnt="1">
        <dgm:presLayoutVars>
          <dgm:chMax val="0"/>
          <dgm:bulletEnabled val="1"/>
        </dgm:presLayoutVars>
      </dgm:prSet>
      <dgm:spPr/>
      <dgm:t>
        <a:bodyPr/>
        <a:lstStyle/>
        <a:p>
          <a:endParaRPr lang="en-IN"/>
        </a:p>
      </dgm:t>
    </dgm:pt>
  </dgm:ptLst>
  <dgm:cxnLst>
    <dgm:cxn modelId="{C6EA5F07-F6F2-47B2-B659-6ADA598288CD}" srcId="{22680B64-C208-4751-A5A6-FFD15C31EE79}" destId="{C2C47309-0E7F-4ACA-A45D-3C49FD3C9B94}" srcOrd="0" destOrd="0" parTransId="{D27768DC-5A2E-4B7B-9B8E-94FB3C458EBF}" sibTransId="{9565FB78-0B23-473F-A41A-C8C1AA075D4D}"/>
    <dgm:cxn modelId="{03920E64-3BA4-4A66-A136-F8453711C056}" type="presOf" srcId="{22680B64-C208-4751-A5A6-FFD15C31EE79}" destId="{3A660591-84A2-40EF-8BF2-2B6B388CB572}" srcOrd="0" destOrd="0" presId="urn:microsoft.com/office/officeart/2005/8/layout/vList2"/>
    <dgm:cxn modelId="{0F8D672C-0ACE-4EDD-88AD-9AE832F955F9}" type="presOf" srcId="{C2C47309-0E7F-4ACA-A45D-3C49FD3C9B94}" destId="{53F01F17-268F-43E4-803E-355494DA9D6D}" srcOrd="0" destOrd="0" presId="urn:microsoft.com/office/officeart/2005/8/layout/vList2"/>
    <dgm:cxn modelId="{2AA93665-284C-4AA3-8E64-E6BD6ADDD850}" type="presParOf" srcId="{3A660591-84A2-40EF-8BF2-2B6B388CB572}" destId="{53F01F17-268F-43E4-803E-355494DA9D6D}"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980BDCEA-A2FC-461D-AEA5-1CE7CDE42C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807B636-F0AD-4752-ACC8-C7C814714CFA}">
      <dgm:prSet custT="1"/>
      <dgm:spPr/>
      <dgm:t>
        <a:bodyPr/>
        <a:lstStyle/>
        <a:p>
          <a:pPr rtl="0"/>
          <a:r>
            <a:rPr lang="fr-FR" sz="2400" b="1" dirty="0" err="1" smtClean="0"/>
            <a:t>Bonding</a:t>
          </a:r>
          <a:r>
            <a:rPr lang="fr-FR" sz="2400" b="1" dirty="0" smtClean="0"/>
            <a:t> technique. A, </a:t>
          </a:r>
          <a:r>
            <a:rPr lang="fr-FR" sz="2400" b="1" dirty="0" err="1" smtClean="0"/>
            <a:t>Etchant</a:t>
          </a:r>
          <a:r>
            <a:rPr lang="fr-FR" sz="2400" b="1" dirty="0" smtClean="0"/>
            <a:t> application. B, </a:t>
          </a:r>
          <a:r>
            <a:rPr lang="fr-FR" sz="2400" b="1" dirty="0" err="1" smtClean="0"/>
            <a:t>Moist</a:t>
          </a:r>
          <a:r>
            <a:rPr lang="fr-FR" sz="2400" b="1" dirty="0" smtClean="0"/>
            <a:t> </a:t>
          </a:r>
          <a:r>
            <a:rPr lang="fr-FR" sz="2400" b="1" dirty="0" err="1" smtClean="0"/>
            <a:t>preparation</a:t>
          </a:r>
          <a:r>
            <a:rPr lang="fr-FR" sz="2400" b="1" dirty="0" smtClean="0"/>
            <a:t> surface.</a:t>
          </a:r>
          <a:endParaRPr lang="en-IN" sz="2400" b="0" dirty="0"/>
        </a:p>
      </dgm:t>
    </dgm:pt>
    <dgm:pt modelId="{DD95E7E8-8A89-46D7-8128-A257B64CA91E}" type="parTrans" cxnId="{FB6A1AB9-4530-4BE9-9F9B-C3CD42F885E6}">
      <dgm:prSet/>
      <dgm:spPr/>
      <dgm:t>
        <a:bodyPr/>
        <a:lstStyle/>
        <a:p>
          <a:endParaRPr lang="en-IN"/>
        </a:p>
      </dgm:t>
    </dgm:pt>
    <dgm:pt modelId="{371D97C5-CD2C-4879-AA94-E516624F06D3}" type="sibTrans" cxnId="{FB6A1AB9-4530-4BE9-9F9B-C3CD42F885E6}">
      <dgm:prSet/>
      <dgm:spPr/>
      <dgm:t>
        <a:bodyPr/>
        <a:lstStyle/>
        <a:p>
          <a:endParaRPr lang="en-IN"/>
        </a:p>
      </dgm:t>
    </dgm:pt>
    <dgm:pt modelId="{4C18169C-5E60-4864-B4B5-1B9EC447B024}" type="pres">
      <dgm:prSet presAssocID="{980BDCEA-A2FC-461D-AEA5-1CE7CDE42C16}" presName="linear" presStyleCnt="0">
        <dgm:presLayoutVars>
          <dgm:animLvl val="lvl"/>
          <dgm:resizeHandles val="exact"/>
        </dgm:presLayoutVars>
      </dgm:prSet>
      <dgm:spPr/>
      <dgm:t>
        <a:bodyPr/>
        <a:lstStyle/>
        <a:p>
          <a:endParaRPr lang="en-IN"/>
        </a:p>
      </dgm:t>
    </dgm:pt>
    <dgm:pt modelId="{37FA61C3-D6F7-40AE-A557-2AD5BB4D82C3}" type="pres">
      <dgm:prSet presAssocID="{B807B636-F0AD-4752-ACC8-C7C814714CFA}" presName="parentText" presStyleLbl="node1" presStyleIdx="0" presStyleCnt="1" custScaleY="102618" custLinFactNeighborX="-348" custLinFactNeighborY="-828">
        <dgm:presLayoutVars>
          <dgm:chMax val="0"/>
          <dgm:bulletEnabled val="1"/>
        </dgm:presLayoutVars>
      </dgm:prSet>
      <dgm:spPr/>
      <dgm:t>
        <a:bodyPr/>
        <a:lstStyle/>
        <a:p>
          <a:endParaRPr lang="en-IN"/>
        </a:p>
      </dgm:t>
    </dgm:pt>
  </dgm:ptLst>
  <dgm:cxnLst>
    <dgm:cxn modelId="{1125C7F8-155A-481C-B5ED-EC8BBD464700}" type="presOf" srcId="{980BDCEA-A2FC-461D-AEA5-1CE7CDE42C16}" destId="{4C18169C-5E60-4864-B4B5-1B9EC447B024}" srcOrd="0" destOrd="0" presId="urn:microsoft.com/office/officeart/2005/8/layout/vList2"/>
    <dgm:cxn modelId="{FB6A1AB9-4530-4BE9-9F9B-C3CD42F885E6}" srcId="{980BDCEA-A2FC-461D-AEA5-1CE7CDE42C16}" destId="{B807B636-F0AD-4752-ACC8-C7C814714CFA}" srcOrd="0" destOrd="0" parTransId="{DD95E7E8-8A89-46D7-8128-A257B64CA91E}" sibTransId="{371D97C5-CD2C-4879-AA94-E516624F06D3}"/>
    <dgm:cxn modelId="{B5B52840-A3A1-4171-821B-1D81F8756207}" type="presOf" srcId="{B807B636-F0AD-4752-ACC8-C7C814714CFA}" destId="{37FA61C3-D6F7-40AE-A557-2AD5BB4D82C3}" srcOrd="0" destOrd="0" presId="urn:microsoft.com/office/officeart/2005/8/layout/vList2"/>
    <dgm:cxn modelId="{CF610646-E9A6-4F08-8AE6-354AC3EBD46F}" type="presParOf" srcId="{4C18169C-5E60-4864-B4B5-1B9EC447B024}" destId="{37FA61C3-D6F7-40AE-A557-2AD5BB4D82C3}"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A592B2BC-0B7F-43C2-8E21-E08C3B0770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ECFD38E-92A3-4CA0-97F0-793609D303E1}">
      <dgm:prSet custT="1"/>
      <dgm:spPr/>
      <dgm:t>
        <a:bodyPr/>
        <a:lstStyle/>
        <a:p>
          <a:pPr rtl="0"/>
          <a:r>
            <a:rPr lang="en-IN" sz="2400" b="1" dirty="0" smtClean="0"/>
            <a:t>E, Adhesive application. F, Amalgam condensation. </a:t>
          </a:r>
        </a:p>
        <a:p>
          <a:pPr rtl="0"/>
          <a:r>
            <a:rPr lang="en-IN" sz="2400" b="1" dirty="0" smtClean="0"/>
            <a:t>G, Carved restoration</a:t>
          </a:r>
          <a:endParaRPr lang="en-IN" sz="2400" b="0" dirty="0"/>
        </a:p>
      </dgm:t>
    </dgm:pt>
    <dgm:pt modelId="{6C542897-E84F-40F9-9C71-5C8089AD83A0}" type="parTrans" cxnId="{884EE729-B0EF-44F4-AA11-71C06932811D}">
      <dgm:prSet/>
      <dgm:spPr/>
      <dgm:t>
        <a:bodyPr/>
        <a:lstStyle/>
        <a:p>
          <a:endParaRPr lang="en-IN"/>
        </a:p>
      </dgm:t>
    </dgm:pt>
    <dgm:pt modelId="{EE4FB2A2-F875-47DE-9FF5-E916A99D2AE6}" type="sibTrans" cxnId="{884EE729-B0EF-44F4-AA11-71C06932811D}">
      <dgm:prSet/>
      <dgm:spPr/>
      <dgm:t>
        <a:bodyPr/>
        <a:lstStyle/>
        <a:p>
          <a:endParaRPr lang="en-IN"/>
        </a:p>
      </dgm:t>
    </dgm:pt>
    <dgm:pt modelId="{A5DB67BD-7DE7-4DEE-A3EB-26D3FF604DF9}" type="pres">
      <dgm:prSet presAssocID="{A592B2BC-0B7F-43C2-8E21-E08C3B0770A2}" presName="linear" presStyleCnt="0">
        <dgm:presLayoutVars>
          <dgm:animLvl val="lvl"/>
          <dgm:resizeHandles val="exact"/>
        </dgm:presLayoutVars>
      </dgm:prSet>
      <dgm:spPr/>
      <dgm:t>
        <a:bodyPr/>
        <a:lstStyle/>
        <a:p>
          <a:endParaRPr lang="en-IN"/>
        </a:p>
      </dgm:t>
    </dgm:pt>
    <dgm:pt modelId="{EC4ED092-9881-4C33-8C64-81512DDB4BD4}" type="pres">
      <dgm:prSet presAssocID="{6ECFD38E-92A3-4CA0-97F0-793609D303E1}" presName="parentText" presStyleLbl="node1" presStyleIdx="0" presStyleCnt="1">
        <dgm:presLayoutVars>
          <dgm:chMax val="0"/>
          <dgm:bulletEnabled val="1"/>
        </dgm:presLayoutVars>
      </dgm:prSet>
      <dgm:spPr/>
      <dgm:t>
        <a:bodyPr/>
        <a:lstStyle/>
        <a:p>
          <a:endParaRPr lang="en-IN"/>
        </a:p>
      </dgm:t>
    </dgm:pt>
  </dgm:ptLst>
  <dgm:cxnLst>
    <dgm:cxn modelId="{69333F43-7ADF-44E5-9E30-B89E7734337F}" type="presOf" srcId="{6ECFD38E-92A3-4CA0-97F0-793609D303E1}" destId="{EC4ED092-9881-4C33-8C64-81512DDB4BD4}" srcOrd="0" destOrd="0" presId="urn:microsoft.com/office/officeart/2005/8/layout/vList2"/>
    <dgm:cxn modelId="{884EE729-B0EF-44F4-AA11-71C06932811D}" srcId="{A592B2BC-0B7F-43C2-8E21-E08C3B0770A2}" destId="{6ECFD38E-92A3-4CA0-97F0-793609D303E1}" srcOrd="0" destOrd="0" parTransId="{6C542897-E84F-40F9-9C71-5C8089AD83A0}" sibTransId="{EE4FB2A2-F875-47DE-9FF5-E916A99D2AE6}"/>
    <dgm:cxn modelId="{5DD84896-1D58-4DFD-A282-4600B7051F10}" type="presOf" srcId="{A592B2BC-0B7F-43C2-8E21-E08C3B0770A2}" destId="{A5DB67BD-7DE7-4DEE-A3EB-26D3FF604DF9}" srcOrd="0" destOrd="0" presId="urn:microsoft.com/office/officeart/2005/8/layout/vList2"/>
    <dgm:cxn modelId="{98AAB24D-9797-408A-AFF5-A4FCC3F34B56}" type="presParOf" srcId="{A5DB67BD-7DE7-4DEE-A3EB-26D3FF604DF9}" destId="{EC4ED092-9881-4C33-8C64-81512DDB4BD4}"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7410EC12-57C0-4DA7-9F92-749652FFEE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1200F45-B4C8-4150-BF06-509AF600E9C9}">
      <dgm:prSet/>
      <dgm:spPr/>
      <dgm:t>
        <a:bodyPr/>
        <a:lstStyle/>
        <a:p>
          <a:pPr rtl="0"/>
          <a:r>
            <a:rPr lang="en-IN" b="1" u="sng" dirty="0" smtClean="0"/>
            <a:t>CLASS I OCCLUSOLINGUAL AMALGAM RESTORATIONS</a:t>
          </a:r>
          <a:endParaRPr lang="en-IN" b="0" dirty="0"/>
        </a:p>
      </dgm:t>
    </dgm:pt>
    <dgm:pt modelId="{766FD617-6C0A-4D97-A61E-E9799CAAA5E1}" type="parTrans" cxnId="{A8F99318-0837-462F-BE1D-5B44B899E72C}">
      <dgm:prSet/>
      <dgm:spPr/>
      <dgm:t>
        <a:bodyPr/>
        <a:lstStyle/>
        <a:p>
          <a:endParaRPr lang="en-IN"/>
        </a:p>
      </dgm:t>
    </dgm:pt>
    <dgm:pt modelId="{29EDFA4E-EA29-474B-8FE2-F3A402F77C6C}" type="sibTrans" cxnId="{A8F99318-0837-462F-BE1D-5B44B899E72C}">
      <dgm:prSet/>
      <dgm:spPr/>
      <dgm:t>
        <a:bodyPr/>
        <a:lstStyle/>
        <a:p>
          <a:endParaRPr lang="en-IN"/>
        </a:p>
      </dgm:t>
    </dgm:pt>
    <dgm:pt modelId="{2535E567-15F0-436A-B6CF-46470DADBD0E}" type="pres">
      <dgm:prSet presAssocID="{7410EC12-57C0-4DA7-9F92-749652FFEE58}" presName="linear" presStyleCnt="0">
        <dgm:presLayoutVars>
          <dgm:animLvl val="lvl"/>
          <dgm:resizeHandles val="exact"/>
        </dgm:presLayoutVars>
      </dgm:prSet>
      <dgm:spPr/>
      <dgm:t>
        <a:bodyPr/>
        <a:lstStyle/>
        <a:p>
          <a:endParaRPr lang="en-IN"/>
        </a:p>
      </dgm:t>
    </dgm:pt>
    <dgm:pt modelId="{AE79B9BF-126D-4AB8-B45B-306D26B82E6C}" type="pres">
      <dgm:prSet presAssocID="{A1200F45-B4C8-4150-BF06-509AF600E9C9}" presName="parentText" presStyleLbl="node1" presStyleIdx="0" presStyleCnt="1">
        <dgm:presLayoutVars>
          <dgm:chMax val="0"/>
          <dgm:bulletEnabled val="1"/>
        </dgm:presLayoutVars>
      </dgm:prSet>
      <dgm:spPr/>
      <dgm:t>
        <a:bodyPr/>
        <a:lstStyle/>
        <a:p>
          <a:endParaRPr lang="en-IN"/>
        </a:p>
      </dgm:t>
    </dgm:pt>
  </dgm:ptLst>
  <dgm:cxnLst>
    <dgm:cxn modelId="{65F4447F-A130-4078-A9D9-0E4CEA08A3B8}" type="presOf" srcId="{7410EC12-57C0-4DA7-9F92-749652FFEE58}" destId="{2535E567-15F0-436A-B6CF-46470DADBD0E}" srcOrd="0" destOrd="0" presId="urn:microsoft.com/office/officeart/2005/8/layout/vList2"/>
    <dgm:cxn modelId="{A8F99318-0837-462F-BE1D-5B44B899E72C}" srcId="{7410EC12-57C0-4DA7-9F92-749652FFEE58}" destId="{A1200F45-B4C8-4150-BF06-509AF600E9C9}" srcOrd="0" destOrd="0" parTransId="{766FD617-6C0A-4D97-A61E-E9799CAAA5E1}" sibTransId="{29EDFA4E-EA29-474B-8FE2-F3A402F77C6C}"/>
    <dgm:cxn modelId="{5D1ABE80-E030-4147-A9FD-1FA03C093C83}" type="presOf" srcId="{A1200F45-B4C8-4150-BF06-509AF600E9C9}" destId="{AE79B9BF-126D-4AB8-B45B-306D26B82E6C}" srcOrd="0" destOrd="0" presId="urn:microsoft.com/office/officeart/2005/8/layout/vList2"/>
    <dgm:cxn modelId="{7571C282-9552-4BF7-8482-AD6EBC88AD40}" type="presParOf" srcId="{2535E567-15F0-436A-B6CF-46470DADBD0E}" destId="{AE79B9BF-126D-4AB8-B45B-306D26B82E6C}" srcOrd="0"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7F8E2-A755-4F90-A7F6-FB9F10F7C460}">
      <dsp:nvSpPr>
        <dsp:cNvPr id="0" name=""/>
        <dsp:cNvSpPr/>
      </dsp:nvSpPr>
      <dsp:spPr>
        <a:xfrm>
          <a:off x="542199" y="2727"/>
          <a:ext cx="5011601" cy="1252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b="1" kern="1200" dirty="0" smtClean="0">
              <a:solidFill>
                <a:schemeClr val="tx1"/>
              </a:solidFill>
            </a:rPr>
            <a:t>RUBBER DAM ISOLATION </a:t>
          </a:r>
          <a:endParaRPr lang="en-IN" sz="3200" b="1" kern="1200" dirty="0">
            <a:solidFill>
              <a:schemeClr val="tx1"/>
            </a:solidFill>
          </a:endParaRPr>
        </a:p>
      </dsp:txBody>
      <dsp:txXfrm>
        <a:off x="578895" y="39423"/>
        <a:ext cx="4938209" cy="1179508"/>
      </dsp:txXfrm>
    </dsp:sp>
    <dsp:sp modelId="{C1D41D25-0175-412A-ABB6-2979D37FE2F1}">
      <dsp:nvSpPr>
        <dsp:cNvPr id="0" name=""/>
        <dsp:cNvSpPr/>
      </dsp:nvSpPr>
      <dsp:spPr>
        <a:xfrm rot="5400000">
          <a:off x="2813081" y="1286950"/>
          <a:ext cx="469837" cy="5638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kern="1200"/>
        </a:p>
      </dsp:txBody>
      <dsp:txXfrm rot="-5400000">
        <a:off x="2878859" y="1333934"/>
        <a:ext cx="338283" cy="328886"/>
      </dsp:txXfrm>
    </dsp:sp>
    <dsp:sp modelId="{D058EC04-4FC2-4949-9F6B-9E9FA6FBA29A}">
      <dsp:nvSpPr>
        <dsp:cNvPr id="0" name=""/>
        <dsp:cNvSpPr/>
      </dsp:nvSpPr>
      <dsp:spPr>
        <a:xfrm>
          <a:off x="244660" y="1882077"/>
          <a:ext cx="5606678" cy="21791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b="1" kern="1200" dirty="0" smtClean="0">
              <a:solidFill>
                <a:schemeClr val="tx1"/>
              </a:solidFill>
            </a:rPr>
            <a:t>PREOPERATIVE OCCLUSAL ASSESSMENT AND ANESTHETIC ADMINISTRATION </a:t>
          </a:r>
          <a:endParaRPr lang="en-IN" sz="3200" b="1" kern="1200" dirty="0">
            <a:solidFill>
              <a:schemeClr val="tx1"/>
            </a:solidFill>
          </a:endParaRPr>
        </a:p>
      </dsp:txBody>
      <dsp:txXfrm>
        <a:off x="308486" y="1945903"/>
        <a:ext cx="5479026" cy="20515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8B4F2D-877C-4AF7-AB94-E57A048055E4}" type="datetimeFigureOut">
              <a:rPr lang="en-US" smtClean="0"/>
              <a:pPr/>
              <a:t>2/17/2017</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3C982705-1F4D-4C07-B35E-FCA2F4BF2A6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8B4F2D-877C-4AF7-AB94-E57A048055E4}" type="datetimeFigureOut">
              <a:rPr lang="en-US" smtClean="0"/>
              <a:pPr/>
              <a:t>2/17/2017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8B4F2D-877C-4AF7-AB94-E57A048055E4}" type="datetimeFigureOut">
              <a:rPr lang="en-US" smtClean="0"/>
              <a:pPr/>
              <a:t>2/17/2017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8B4F2D-877C-4AF7-AB94-E57A048055E4}" type="datetimeFigureOut">
              <a:rPr lang="en-US" smtClean="0"/>
              <a:pPr/>
              <a:t>2/17/2017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8B4F2D-877C-4AF7-AB94-E57A048055E4}" type="datetimeFigureOut">
              <a:rPr lang="en-US" smtClean="0"/>
              <a:pPr/>
              <a:t>2/17/2017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C982705-1F4D-4C07-B35E-FCA2F4BF2A6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8B4F2D-877C-4AF7-AB94-E57A048055E4}" type="datetimeFigureOut">
              <a:rPr lang="en-US" smtClean="0"/>
              <a:pPr/>
              <a:t>2/17/2017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8B4F2D-877C-4AF7-AB94-E57A048055E4}" type="datetimeFigureOut">
              <a:rPr lang="en-US" smtClean="0"/>
              <a:pPr/>
              <a:t>2/17/2017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8B4F2D-877C-4AF7-AB94-E57A048055E4}" type="datetimeFigureOut">
              <a:rPr lang="en-US" smtClean="0"/>
              <a:pPr/>
              <a:t>2/17/2017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B4F2D-877C-4AF7-AB94-E57A048055E4}" type="datetimeFigureOut">
              <a:rPr lang="en-US" smtClean="0"/>
              <a:pPr/>
              <a:t>2/17/2017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8B4F2D-877C-4AF7-AB94-E57A048055E4}" type="datetimeFigureOut">
              <a:rPr lang="en-US" smtClean="0"/>
              <a:pPr/>
              <a:t>2/17/2017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C982705-1F4D-4C07-B35E-FCA2F4BF2A6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8B4F2D-877C-4AF7-AB94-E57A048055E4}" type="datetimeFigureOut">
              <a:rPr lang="en-US" smtClean="0"/>
              <a:pPr/>
              <a:t>2/17/2017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3C982705-1F4D-4C07-B35E-FCA2F4BF2A69}"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8B4F2D-877C-4AF7-AB94-E57A048055E4}" type="datetimeFigureOut">
              <a:rPr lang="en-US" smtClean="0"/>
              <a:pPr/>
              <a:t>2/17/2017</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982705-1F4D-4C07-B35E-FCA2F4BF2A69}"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4.xml"/><Relationship Id="rId7" Type="http://schemas.openxmlformats.org/officeDocument/2006/relationships/image" Target="../media/image18.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720880" y="2464296"/>
          <a:ext cx="7851648"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459216" y="836712"/>
          <a:ext cx="6137120" cy="16927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2401427" y="4859868"/>
            <a:ext cx="4546837" cy="830997"/>
          </a:xfrm>
          <a:prstGeom prst="rect">
            <a:avLst/>
          </a:prstGeom>
        </p:spPr>
        <p:txBody>
          <a:bodyPr wrap="square">
            <a:spAutoFit/>
          </a:bodyPr>
          <a:lstStyle/>
          <a:p>
            <a:pPr algn="ctr"/>
            <a:r>
              <a:rPr lang="en-IN" altLang="en-US" sz="2400" b="1" u="sng" dirty="0" smtClean="0"/>
              <a:t>DR. MANJU</a:t>
            </a:r>
          </a:p>
          <a:p>
            <a:pPr algn="ctr"/>
            <a:r>
              <a:rPr lang="en-US" sz="2400" b="1" u="sng" dirty="0" smtClean="0"/>
              <a:t>PROFESSOR</a:t>
            </a:r>
            <a:endParaRPr lang="en-IN" sz="2400" dirty="0"/>
          </a:p>
        </p:txBody>
      </p:sp>
      <p:sp>
        <p:nvSpPr>
          <p:cNvPr id="5" name="Rectangle 4"/>
          <p:cNvSpPr/>
          <p:nvPr/>
        </p:nvSpPr>
        <p:spPr>
          <a:xfrm>
            <a:off x="3419872" y="5795972"/>
            <a:ext cx="2549411" cy="523220"/>
          </a:xfrm>
          <a:prstGeom prst="rect">
            <a:avLst/>
          </a:prstGeom>
        </p:spPr>
        <p:txBody>
          <a:bodyPr wrap="square">
            <a:spAutoFit/>
          </a:bodyPr>
          <a:lstStyle/>
          <a:p>
            <a:r>
              <a:rPr lang="en-IN" altLang="en-US" sz="2800" b="1" dirty="0"/>
              <a:t>Date: </a:t>
            </a:r>
            <a:r>
              <a:rPr lang="en-IN" altLang="en-US" sz="2800" b="1" dirty="0" smtClean="0"/>
              <a:t>17/02/17 </a:t>
            </a:r>
            <a:endParaRPr lang="en-IN"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58204" cy="5253054"/>
          </a:xfrm>
        </p:spPr>
        <p:txBody>
          <a:bodyPr>
            <a:normAutofit fontScale="92500" lnSpcReduction="20000"/>
          </a:bodyPr>
          <a:lstStyle/>
          <a:p>
            <a:pPr algn="just"/>
            <a:r>
              <a:rPr lang="en-IN" dirty="0" smtClean="0"/>
              <a:t>Primary resistance form was obtained by extending the outline of the tooth preparation to include only under- mined and defective tooth structure, while preparing strong enamel walls and allowing strong </a:t>
            </a:r>
            <a:r>
              <a:rPr lang="en-IN" dirty="0" err="1" smtClean="0"/>
              <a:t>cuspal</a:t>
            </a:r>
            <a:r>
              <a:rPr lang="en-IN" dirty="0" smtClean="0"/>
              <a:t> areas to remain. </a:t>
            </a:r>
          </a:p>
          <a:p>
            <a:pPr algn="just"/>
            <a:r>
              <a:rPr lang="en-IN" dirty="0" smtClean="0"/>
              <a:t>If the excavation of caries has removed most (or all) of the flat </a:t>
            </a:r>
            <a:r>
              <a:rPr lang="en-IN" dirty="0" err="1" smtClean="0"/>
              <a:t>pulpal</a:t>
            </a:r>
            <a:r>
              <a:rPr lang="en-IN" dirty="0" smtClean="0"/>
              <a:t> floor that was initially prepared, secondary resistance form may be indicated. </a:t>
            </a:r>
          </a:p>
          <a:p>
            <a:pPr algn="just"/>
            <a:r>
              <a:rPr lang="en-IN" dirty="0" smtClean="0"/>
              <a:t>If so, establish flat seats in dentin (0.2 mm inside the DEJ, at the </a:t>
            </a:r>
            <a:r>
              <a:rPr lang="en-IN" dirty="0" err="1" smtClean="0"/>
              <a:t>pulpal</a:t>
            </a:r>
            <a:r>
              <a:rPr lang="en-IN" dirty="0" smtClean="0"/>
              <a:t> wall level) that are somewhat equally spaced around the periphery of the excavation. </a:t>
            </a:r>
          </a:p>
          <a:p>
            <a:pPr algn="just"/>
            <a:r>
              <a:rPr lang="en-IN" dirty="0" smtClean="0"/>
              <a:t>Primary retention was obtained by the </a:t>
            </a:r>
            <a:r>
              <a:rPr lang="en-IN" dirty="0" err="1" smtClean="0"/>
              <a:t>occlusal</a:t>
            </a:r>
            <a:r>
              <a:rPr lang="en-IN" dirty="0" smtClean="0"/>
              <a:t> convergence of the enamel walls; secondary retention form may result from undercut areas that are occasionally left in dentin (and that are not covered by a liner) after removal of infected dentin.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58204" cy="4967302"/>
          </a:xfrm>
        </p:spPr>
        <p:txBody>
          <a:bodyPr>
            <a:normAutofit fontScale="92500" lnSpcReduction="20000"/>
          </a:bodyPr>
          <a:lstStyle/>
          <a:p>
            <a:pPr>
              <a:buNone/>
            </a:pPr>
            <a:r>
              <a:rPr lang="en-IN" b="1" dirty="0" smtClean="0"/>
              <a:t>Restorative Technique </a:t>
            </a:r>
          </a:p>
          <a:p>
            <a:r>
              <a:rPr lang="en-IN" dirty="0" smtClean="0"/>
              <a:t>After any indicated </a:t>
            </a:r>
            <a:r>
              <a:rPr lang="en-IN" b="1" i="1" dirty="0" smtClean="0"/>
              <a:t>liner or base </a:t>
            </a:r>
            <a:r>
              <a:rPr lang="en-IN" dirty="0" smtClean="0"/>
              <a:t>is placed, regardless of the depth of the excavation, either a </a:t>
            </a:r>
            <a:r>
              <a:rPr lang="en-IN" b="1" i="1" dirty="0" smtClean="0"/>
              <a:t>dentin desensitizer or adhesive system is used.</a:t>
            </a:r>
          </a:p>
          <a:p>
            <a:r>
              <a:rPr lang="en-IN" dirty="0" smtClean="0"/>
              <a:t> The objective of the use of a dentin desensitizer is to better seal the prepared dentin. As described previously, it is used instead of varnish. It is rubbed into the dentin surface with an applicator tip for 30 seconds and dried. </a:t>
            </a:r>
          </a:p>
          <a:p>
            <a:r>
              <a:rPr lang="en-IN" b="1" i="1" dirty="0" smtClean="0"/>
              <a:t>Amalgam adhesives </a:t>
            </a:r>
            <a:r>
              <a:rPr lang="en-IN" dirty="0" smtClean="0"/>
              <a:t>may be used with all amalgam restorations, but they are generally reserved for foundations and large amalgam restorations, particularly those with deep excavations, remaining weakened tooth structure, and capped cusps. </a:t>
            </a:r>
          </a:p>
          <a:p>
            <a:r>
              <a:rPr lang="en-IN" dirty="0" smtClean="0"/>
              <a:t>Amalgam adhesives seal the dentin with an acid-resistant layer of resin-reinforced dentin called the hybrid layer.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58204" cy="5681682"/>
          </a:xfrm>
        </p:spPr>
        <p:txBody>
          <a:bodyPr>
            <a:normAutofit lnSpcReduction="10000"/>
          </a:bodyPr>
          <a:lstStyle/>
          <a:p>
            <a:r>
              <a:rPr lang="en-IN" dirty="0" smtClean="0"/>
              <a:t>When </a:t>
            </a:r>
            <a:r>
              <a:rPr lang="en-IN" b="1" i="1" dirty="0" smtClean="0"/>
              <a:t>amalgam adhesives are used, varnish should not be used </a:t>
            </a:r>
            <a:r>
              <a:rPr lang="en-IN" dirty="0" smtClean="0"/>
              <a:t>and dentin desensitizers are usually unnecessary. The adhesive itself serves as a desensitizer, reducing dentin permeability.</a:t>
            </a:r>
          </a:p>
          <a:p>
            <a:r>
              <a:rPr lang="en-IN" dirty="0" smtClean="0"/>
              <a:t> Adhesives used with amalgam must be </a:t>
            </a:r>
            <a:r>
              <a:rPr lang="en-IN" b="1" i="1" dirty="0" smtClean="0"/>
              <a:t>self-curing or dual curing</a:t>
            </a:r>
            <a:r>
              <a:rPr lang="en-IN" dirty="0" smtClean="0"/>
              <a:t>, because it is impossible to light-cure an adhesive through the amalgam. </a:t>
            </a:r>
          </a:p>
          <a:p>
            <a:r>
              <a:rPr lang="en-IN" dirty="0" smtClean="0"/>
              <a:t>The primer and adhesive components should not be dispensed in advance because the primer will volatilize (especially those containing acetone solvents) and the adhesive will set (because most are dual cured).</a:t>
            </a:r>
          </a:p>
          <a:p>
            <a:r>
              <a:rPr lang="en-IN" dirty="0" smtClean="0"/>
              <a:t> </a:t>
            </a:r>
            <a:r>
              <a:rPr lang="en-IN" b="1" i="1" dirty="0" smtClean="0"/>
              <a:t>The preparation side of the matrix band should be waxed (i.e., lubricated) </a:t>
            </a:r>
            <a:r>
              <a:rPr lang="en-IN" dirty="0" smtClean="0"/>
              <a:t>before placement to ensure that the bonded amalgam does not adhere to the band itself. </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928670"/>
          <a:ext cx="8229600" cy="12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idx="1"/>
          </p:nvPr>
        </p:nvPicPr>
        <p:blipFill>
          <a:blip r:embed="rId6"/>
          <a:srcRect/>
          <a:stretch>
            <a:fillRect/>
          </a:stretch>
        </p:blipFill>
        <p:spPr bwMode="auto">
          <a:xfrm>
            <a:off x="714348" y="2714620"/>
            <a:ext cx="7358114" cy="292895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57158" y="3500438"/>
            <a:ext cx="3429024" cy="207170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286380" y="3500438"/>
            <a:ext cx="3290889" cy="2095500"/>
          </a:xfrm>
          <a:prstGeom prst="rect">
            <a:avLst/>
          </a:prstGeom>
          <a:noFill/>
          <a:ln w="9525">
            <a:noFill/>
            <a:miter lim="800000"/>
            <a:headEnd/>
            <a:tailEnd/>
          </a:ln>
          <a:effectLst/>
        </p:spPr>
      </p:pic>
      <p:sp>
        <p:nvSpPr>
          <p:cNvPr id="7" name="Rectangle 6"/>
          <p:cNvSpPr/>
          <p:nvPr/>
        </p:nvSpPr>
        <p:spPr>
          <a:xfrm>
            <a:off x="571472" y="1357298"/>
            <a:ext cx="785818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C, Primer application. D, </a:t>
            </a:r>
            <a:r>
              <a:rPr lang="fr-FR" sz="2400" b="1" dirty="0" err="1" smtClean="0"/>
              <a:t>Primed</a:t>
            </a:r>
            <a:r>
              <a:rPr lang="fr-FR" sz="2400" b="1" dirty="0" smtClean="0"/>
              <a:t> </a:t>
            </a:r>
            <a:r>
              <a:rPr lang="fr-FR" sz="2400" b="1" dirty="0" err="1" smtClean="0"/>
              <a:t>preparation</a:t>
            </a:r>
            <a:r>
              <a:rPr lang="fr-FR" sz="2400" b="1" dirty="0" smtClean="0"/>
              <a:t> surface</a:t>
            </a:r>
            <a:r>
              <a:rPr lang="fr-FR" b="1" dirty="0" smtClean="0"/>
              <a:t>.</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928670"/>
          <a:ext cx="8229600"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Grp="1" noChangeAspect="1" noChangeArrowheads="1"/>
          </p:cNvPicPr>
          <p:nvPr>
            <p:ph idx="1"/>
          </p:nvPr>
        </p:nvPicPr>
        <p:blipFill>
          <a:blip r:embed="rId6"/>
          <a:srcRect/>
          <a:stretch>
            <a:fillRect/>
          </a:stretch>
        </p:blipFill>
        <p:spPr bwMode="auto">
          <a:xfrm>
            <a:off x="357158" y="4143380"/>
            <a:ext cx="2643206" cy="20431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7"/>
          <a:srcRect/>
          <a:stretch>
            <a:fillRect/>
          </a:stretch>
        </p:blipFill>
        <p:spPr bwMode="auto">
          <a:xfrm>
            <a:off x="3214678" y="4143380"/>
            <a:ext cx="2643206" cy="20764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8"/>
          <a:srcRect/>
          <a:stretch>
            <a:fillRect/>
          </a:stretch>
        </p:blipFill>
        <p:spPr bwMode="auto">
          <a:xfrm>
            <a:off x="6072198" y="4214818"/>
            <a:ext cx="2714644" cy="200026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58204" cy="4786346"/>
          </a:xfrm>
        </p:spPr>
        <p:txBody>
          <a:bodyPr>
            <a:normAutofit lnSpcReduction="10000"/>
          </a:bodyPr>
          <a:lstStyle/>
          <a:p>
            <a:r>
              <a:rPr lang="en-IN" sz="2400" dirty="0" smtClean="0"/>
              <a:t>The timing of amalgam condensation is critical if the restoration is being bonded (i.e., if the insertion of the adhesive resin is immediately followed by the amalgam condensation). </a:t>
            </a:r>
          </a:p>
          <a:p>
            <a:endParaRPr lang="en-IN" sz="2400" dirty="0" smtClean="0"/>
          </a:p>
          <a:p>
            <a:r>
              <a:rPr lang="en-IN" sz="2400" dirty="0" smtClean="0"/>
              <a:t>The use of spherical amalgams is occasionally advocated</a:t>
            </a:r>
          </a:p>
          <a:p>
            <a:pPr>
              <a:buNone/>
            </a:pPr>
            <a:r>
              <a:rPr lang="en-IN" sz="2400" dirty="0" smtClean="0"/>
              <a:t>    with amalgam adhesives because they are more quickly condensed than admixed amalgams.</a:t>
            </a:r>
          </a:p>
          <a:p>
            <a:endParaRPr lang="en-IN" sz="2400" dirty="0" smtClean="0"/>
          </a:p>
          <a:p>
            <a:r>
              <a:rPr lang="en-IN" sz="2400" dirty="0" smtClean="0"/>
              <a:t>Extensive Class I restoration is often more complex, because more </a:t>
            </a:r>
            <a:r>
              <a:rPr lang="en-IN" sz="2400" dirty="0" err="1" smtClean="0"/>
              <a:t>cuspal</a:t>
            </a:r>
            <a:r>
              <a:rPr lang="en-IN" sz="2400" dirty="0" smtClean="0"/>
              <a:t> inclines are included in the preparation. Appropriate contours, </a:t>
            </a:r>
            <a:r>
              <a:rPr lang="en-IN" sz="2400" dirty="0" err="1" smtClean="0"/>
              <a:t>occlusal</a:t>
            </a:r>
            <a:r>
              <a:rPr lang="en-IN" sz="2400" dirty="0" smtClean="0"/>
              <a:t> contacts, and groove and </a:t>
            </a:r>
            <a:r>
              <a:rPr lang="en-IN" sz="2400" dirty="0" err="1" smtClean="0"/>
              <a:t>fossa</a:t>
            </a:r>
            <a:r>
              <a:rPr lang="en-IN" sz="2400" dirty="0" smtClean="0"/>
              <a:t> anatomy must be provided.</a:t>
            </a:r>
            <a:endParaRPr lang="en-IN"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70408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Grp="1" noChangeAspect="1" noChangeArrowheads="1"/>
          </p:cNvPicPr>
          <p:nvPr>
            <p:ph idx="1"/>
          </p:nvPr>
        </p:nvPicPr>
        <p:blipFill>
          <a:blip r:embed="rId6"/>
          <a:srcRect/>
          <a:stretch>
            <a:fillRect/>
          </a:stretch>
        </p:blipFill>
        <p:spPr bwMode="auto">
          <a:xfrm>
            <a:off x="3067050" y="2472531"/>
            <a:ext cx="3009900" cy="3314700"/>
          </a:xfrm>
          <a:prstGeom prst="rect">
            <a:avLst/>
          </a:prstGeom>
          <a:noFill/>
          <a:ln w="9525">
            <a:noFill/>
            <a:miter lim="800000"/>
            <a:headEnd/>
            <a:tailEnd/>
          </a:ln>
          <a:effectLst/>
        </p:spPr>
      </p:pic>
      <p:graphicFrame>
        <p:nvGraphicFramePr>
          <p:cNvPr id="7" name="Diagram 6"/>
          <p:cNvGraphicFramePr/>
          <p:nvPr/>
        </p:nvGraphicFramePr>
        <p:xfrm>
          <a:off x="1071538" y="5691157"/>
          <a:ext cx="7358114"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86808" cy="5500726"/>
          </a:xfrm>
        </p:spPr>
        <p:txBody>
          <a:bodyPr>
            <a:normAutofit/>
          </a:bodyPr>
          <a:lstStyle/>
          <a:p>
            <a:pPr>
              <a:buNone/>
            </a:pPr>
            <a:r>
              <a:rPr lang="en-IN" b="1" dirty="0" smtClean="0"/>
              <a:t>Tooth Preparation </a:t>
            </a:r>
          </a:p>
          <a:p>
            <a:pPr algn="just"/>
            <a:r>
              <a:rPr lang="en-IN" sz="2400" dirty="0" smtClean="0"/>
              <a:t>The initial tooth preparation involves the establishment of the outline, primary resistance, primary retention forms, and initial preparation depth. </a:t>
            </a:r>
          </a:p>
          <a:p>
            <a:pPr algn="just"/>
            <a:r>
              <a:rPr lang="en-IN" sz="2400" dirty="0" smtClean="0"/>
              <a:t>The tooth preparation should be no wider than necessary; ideally the </a:t>
            </a:r>
            <a:r>
              <a:rPr lang="en-IN" sz="2400" b="1" i="1" dirty="0" err="1" smtClean="0"/>
              <a:t>mesiodistal</a:t>
            </a:r>
            <a:r>
              <a:rPr lang="en-IN" sz="2400" b="1" i="1" dirty="0" smtClean="0"/>
              <a:t> width of the lingual extension should not exceed 1 mm</a:t>
            </a:r>
            <a:r>
              <a:rPr lang="en-IN" sz="2400" dirty="0" smtClean="0"/>
              <a:t>, except for extension necessary to remove carious or undermined enamel or to include unusual fissuring. </a:t>
            </a:r>
          </a:p>
          <a:p>
            <a:pPr algn="just"/>
            <a:r>
              <a:rPr lang="en-IN" sz="2400" dirty="0" smtClean="0"/>
              <a:t>When indicated, </a:t>
            </a:r>
            <a:r>
              <a:rPr lang="en-IN" sz="2400" b="1" i="1" dirty="0" smtClean="0"/>
              <a:t>the tooth preparation should be cut more at the expense of the oblique ridge rather than </a:t>
            </a:r>
            <a:r>
              <a:rPr lang="en-IN" sz="2400" b="1" i="1" dirty="0" err="1" smtClean="0"/>
              <a:t>centering</a:t>
            </a:r>
            <a:r>
              <a:rPr lang="en-IN" sz="2400" b="1" i="1" dirty="0" smtClean="0"/>
              <a:t> over the fissure </a:t>
            </a:r>
            <a:r>
              <a:rPr lang="en-IN" sz="2400" dirty="0" smtClean="0"/>
              <a:t>(weakening the small </a:t>
            </a:r>
            <a:r>
              <a:rPr lang="en-IN" sz="2400" dirty="0" err="1" smtClean="0"/>
              <a:t>distolingual</a:t>
            </a:r>
            <a:r>
              <a:rPr lang="en-IN" sz="2400" dirty="0" smtClean="0"/>
              <a:t> cusp).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038740"/>
          </a:xfrm>
        </p:spPr>
        <p:txBody>
          <a:bodyPr>
            <a:normAutofit/>
          </a:bodyPr>
          <a:lstStyle/>
          <a:p>
            <a:pPr algn="just"/>
            <a:r>
              <a:rPr lang="en-IN" sz="2400" b="1" i="1" dirty="0" smtClean="0"/>
              <a:t>The margins should extend as little as possible onto the oblique ridge, </a:t>
            </a:r>
            <a:r>
              <a:rPr lang="en-IN" sz="2400" b="1" i="1" dirty="0" err="1" smtClean="0"/>
              <a:t>distolingual</a:t>
            </a:r>
            <a:r>
              <a:rPr lang="en-IN" sz="2400" b="1" i="1" dirty="0" smtClean="0"/>
              <a:t> cusp, and distal marginal ridge.</a:t>
            </a:r>
          </a:p>
          <a:p>
            <a:pPr algn="just"/>
            <a:endParaRPr lang="en-IN" sz="2400" b="1" i="1" dirty="0" smtClean="0"/>
          </a:p>
          <a:p>
            <a:pPr algn="just"/>
            <a:r>
              <a:rPr lang="en-IN" sz="2400" dirty="0" smtClean="0"/>
              <a:t> These objectives </a:t>
            </a:r>
            <a:r>
              <a:rPr lang="en-IN" sz="2400" b="1" i="1" dirty="0" smtClean="0"/>
              <a:t>help to conserve the dentinal support</a:t>
            </a:r>
            <a:r>
              <a:rPr lang="en-IN" sz="2400" i="1" dirty="0" smtClean="0"/>
              <a:t> </a:t>
            </a:r>
            <a:r>
              <a:rPr lang="en-IN" sz="2400" dirty="0" smtClean="0"/>
              <a:t>and strength of the tooth, and they aid in establishing an enamel </a:t>
            </a:r>
            <a:r>
              <a:rPr lang="en-IN" sz="2400" b="1" i="1" dirty="0" smtClean="0"/>
              <a:t>cavosurface angle as close as possible to 90 degrees. </a:t>
            </a:r>
            <a:r>
              <a:rPr lang="en-IN" sz="2400" dirty="0" smtClean="0"/>
              <a:t>They also help to </a:t>
            </a:r>
            <a:r>
              <a:rPr lang="en-IN" sz="2400" b="1" i="1" dirty="0" smtClean="0"/>
              <a:t>minimize marginal deterioration of the restoration by locating the margins away from enamel eminencies </a:t>
            </a:r>
            <a:r>
              <a:rPr lang="en-IN" sz="2400" dirty="0" smtClean="0"/>
              <a:t>where occlusal forces may be concentrated. </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2048"/>
            <a:ext cx="7072362" cy="1428760"/>
          </a:xfrm>
        </p:spPr>
        <p:txBody>
          <a:bodyPr>
            <a:normAutofit/>
          </a:bodyPr>
          <a:lstStyle/>
          <a:p>
            <a:pPr algn="ctr"/>
            <a:r>
              <a:rPr lang="en-IN" sz="4000" b="1" u="sng" dirty="0" smtClean="0"/>
              <a:t>EXTENSIVE CLASS I AMALGAM RESTORATIONS</a:t>
            </a:r>
            <a:endParaRPr lang="en-IN" sz="4000" b="1" u="sng" dirty="0"/>
          </a:p>
        </p:txBody>
      </p:sp>
      <p:sp>
        <p:nvSpPr>
          <p:cNvPr id="3" name="Content Placeholder 2"/>
          <p:cNvSpPr>
            <a:spLocks noGrp="1"/>
          </p:cNvSpPr>
          <p:nvPr>
            <p:ph idx="1"/>
          </p:nvPr>
        </p:nvSpPr>
        <p:spPr>
          <a:xfrm>
            <a:off x="251520" y="1786496"/>
            <a:ext cx="8363272" cy="1354472"/>
          </a:xfrm>
        </p:spPr>
        <p:txBody>
          <a:bodyPr>
            <a:normAutofit/>
          </a:bodyPr>
          <a:lstStyle/>
          <a:p>
            <a:pPr algn="ctr">
              <a:buNone/>
            </a:pPr>
            <a:r>
              <a:rPr lang="en-IN" sz="3200" b="1" i="1" dirty="0" smtClean="0"/>
              <a:t>Initial Clinical Procedures</a:t>
            </a:r>
          </a:p>
        </p:txBody>
      </p:sp>
      <p:graphicFrame>
        <p:nvGraphicFramePr>
          <p:cNvPr id="4" name="Diagram 3"/>
          <p:cNvGraphicFramePr/>
          <p:nvPr>
            <p:extLst>
              <p:ext uri="{D42A27DB-BD31-4B8C-83A1-F6EECF244321}">
                <p14:modId xmlns="" xmlns:p14="http://schemas.microsoft.com/office/powerpoint/2010/main" val="4082672365"/>
              </p:ext>
            </p:extLst>
          </p:nvPr>
        </p:nvGraphicFramePr>
        <p:xfrm>
          <a:off x="164435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58204" cy="5143536"/>
          </a:xfrm>
        </p:spPr>
        <p:txBody>
          <a:bodyPr>
            <a:normAutofit/>
          </a:bodyPr>
          <a:lstStyle/>
          <a:p>
            <a:r>
              <a:rPr lang="en-IN" sz="2400" dirty="0" smtClean="0"/>
              <a:t>Using the mirror for indirect vision and the high- speed </a:t>
            </a:r>
            <a:r>
              <a:rPr lang="en-IN" sz="2400" dirty="0" err="1" smtClean="0"/>
              <a:t>handpiece</a:t>
            </a:r>
            <a:r>
              <a:rPr lang="en-IN" sz="2400" dirty="0" smtClean="0"/>
              <a:t> with air-water spray, </a:t>
            </a:r>
            <a:r>
              <a:rPr lang="en-IN" sz="2400" b="1" i="1" dirty="0" smtClean="0"/>
              <a:t>enter the distal pit </a:t>
            </a:r>
            <a:r>
              <a:rPr lang="en-IN" sz="2400" dirty="0" smtClean="0"/>
              <a:t>with the end of the No. 245 bur.</a:t>
            </a:r>
          </a:p>
          <a:p>
            <a:r>
              <a:rPr lang="en-IN" sz="2400" dirty="0" smtClean="0"/>
              <a:t>The </a:t>
            </a:r>
            <a:r>
              <a:rPr lang="en-IN" sz="2400" b="1" i="1" dirty="0" smtClean="0"/>
              <a:t>long axis of the bur usually should be parallel to the long axis of the tooth crown. </a:t>
            </a:r>
            <a:r>
              <a:rPr lang="en-IN" sz="2400" dirty="0" smtClean="0"/>
              <a:t>Penetrate to a depth of 1.5 to 2 mm.</a:t>
            </a:r>
          </a:p>
          <a:p>
            <a:r>
              <a:rPr lang="en-IN" sz="2400" dirty="0" smtClean="0"/>
              <a:t>Once the entry cut is made, move the bur (maintaining the initial established depth) to include any remaining fissures facial to the point of entry. However, remember to use </a:t>
            </a:r>
            <a:r>
              <a:rPr lang="en-IN" sz="2400" b="1" i="1" dirty="0" err="1" smtClean="0"/>
              <a:t>enameloplasty</a:t>
            </a:r>
            <a:r>
              <a:rPr lang="en-IN" sz="2400" b="1" i="1" dirty="0" smtClean="0"/>
              <a:t>, if indicated.</a:t>
            </a:r>
          </a:p>
          <a:p>
            <a:r>
              <a:rPr lang="en-IN" sz="2400" dirty="0" smtClean="0"/>
              <a:t> Next, at the same depth, move the bur along the fissure toward the lingual surface.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1428736"/>
            <a:ext cx="8329642" cy="5357850"/>
          </a:xfrm>
        </p:spPr>
        <p:txBody>
          <a:bodyPr>
            <a:normAutofit/>
          </a:bodyPr>
          <a:lstStyle/>
          <a:p>
            <a:r>
              <a:rPr lang="en-IN" dirty="0" smtClean="0"/>
              <a:t>The </a:t>
            </a:r>
            <a:r>
              <a:rPr lang="en-IN" b="1" i="1" dirty="0" err="1" smtClean="0"/>
              <a:t>pulpal</a:t>
            </a:r>
            <a:r>
              <a:rPr lang="en-IN" b="1" i="1" dirty="0" smtClean="0"/>
              <a:t> floor should follow the contour of the occlusal surface and DEJ</a:t>
            </a:r>
            <a:r>
              <a:rPr lang="en-IN" dirty="0" smtClean="0"/>
              <a:t>, which usually rises </a:t>
            </a:r>
            <a:r>
              <a:rPr lang="en-IN" dirty="0" err="1" smtClean="0"/>
              <a:t>occlusally</a:t>
            </a:r>
            <a:r>
              <a:rPr lang="en-IN" dirty="0" smtClean="0"/>
              <a:t> as the bur moves </a:t>
            </a:r>
            <a:r>
              <a:rPr lang="en-IN" dirty="0" err="1" smtClean="0"/>
              <a:t>lingually</a:t>
            </a:r>
            <a:r>
              <a:rPr lang="en-IN" dirty="0" smtClean="0"/>
              <a:t>. </a:t>
            </a:r>
          </a:p>
          <a:p>
            <a:endParaRPr lang="en-IN" dirty="0" smtClean="0"/>
          </a:p>
          <a:p>
            <a:r>
              <a:rPr lang="en-IN" b="1" i="1" dirty="0" smtClean="0"/>
              <a:t>The </a:t>
            </a:r>
            <a:r>
              <a:rPr lang="en-IN" b="1" i="1" dirty="0" err="1" smtClean="0"/>
              <a:t>mesial</a:t>
            </a:r>
            <a:r>
              <a:rPr lang="en-IN" b="1" i="1" dirty="0" smtClean="0"/>
              <a:t> and distal walls of the </a:t>
            </a:r>
            <a:r>
              <a:rPr lang="en-IN" b="1" i="1" dirty="0" err="1" smtClean="0"/>
              <a:t>occlusal</a:t>
            </a:r>
            <a:r>
              <a:rPr lang="en-IN" b="1" i="1" dirty="0" smtClean="0"/>
              <a:t> portion of the preparation should converge </a:t>
            </a:r>
            <a:r>
              <a:rPr lang="en-IN" b="1" i="1" dirty="0" err="1" smtClean="0"/>
              <a:t>occlusally</a:t>
            </a:r>
            <a:r>
              <a:rPr lang="en-IN" b="1" i="1" dirty="0" smtClean="0"/>
              <a:t> </a:t>
            </a:r>
            <a:r>
              <a:rPr lang="en-IN" dirty="0" smtClean="0"/>
              <a:t>because of the shape of the bur. This convergence provides sufficient </a:t>
            </a:r>
            <a:r>
              <a:rPr lang="en-IN" b="1" i="1" dirty="0" smtClean="0"/>
              <a:t>retention form </a:t>
            </a:r>
            <a:r>
              <a:rPr lang="en-IN" dirty="0" smtClean="0"/>
              <a:t>to the occlusal portion of the preparation.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95864"/>
          </a:xfrm>
        </p:spPr>
        <p:txBody>
          <a:bodyPr/>
          <a:lstStyle/>
          <a:p>
            <a:r>
              <a:rPr lang="en-IN" dirty="0" smtClean="0"/>
              <a:t>Next, prepare the lingual portion. This may be accomplished by two techniques. </a:t>
            </a:r>
            <a:r>
              <a:rPr lang="en-IN" b="1" i="1" dirty="0" smtClean="0"/>
              <a:t>In one technique the lingual surface is prepared with the bur's long axis parallel with the lingual surface.</a:t>
            </a:r>
          </a:p>
          <a:p>
            <a:endParaRPr lang="en-IN" b="1" i="1" dirty="0" smtClean="0"/>
          </a:p>
          <a:p>
            <a:r>
              <a:rPr lang="en-IN" dirty="0" smtClean="0"/>
              <a:t>The tip of the bur should be located at the gingival extent of the lingual fissure. Be careful to control the bur and not allow it to "roll out" onto the lingual surface, because this could "round over" or damage the cavosurface margin. </a:t>
            </a: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186766" cy="5253054"/>
          </a:xfrm>
        </p:spPr>
        <p:txBody>
          <a:bodyPr>
            <a:noAutofit/>
          </a:bodyPr>
          <a:lstStyle/>
          <a:p>
            <a:r>
              <a:rPr lang="en-IN" sz="2400" dirty="0" smtClean="0"/>
              <a:t>The axial wall should </a:t>
            </a:r>
            <a:r>
              <a:rPr lang="en-IN" sz="2400" b="1" i="1" dirty="0" smtClean="0"/>
              <a:t>follow the contour of the lingual surface of the tooth</a:t>
            </a:r>
            <a:r>
              <a:rPr lang="en-IN" sz="2400" dirty="0" smtClean="0"/>
              <a:t>. An </a:t>
            </a:r>
            <a:r>
              <a:rPr lang="en-IN" sz="2400" b="1" i="1" dirty="0" smtClean="0"/>
              <a:t>axial depth of 0.5 mm inside the DEJ is indicated if retentive locks are required;</a:t>
            </a:r>
            <a:r>
              <a:rPr lang="en-IN" sz="2400" dirty="0" smtClean="0"/>
              <a:t> an axial depth of 0.2 inside the DEJ is permissible if retentive locks are not required. </a:t>
            </a:r>
          </a:p>
          <a:p>
            <a:endParaRPr lang="en-IN" sz="2400" dirty="0" smtClean="0"/>
          </a:p>
          <a:p>
            <a:r>
              <a:rPr lang="en-IN" sz="2400" b="1" i="1" dirty="0" smtClean="0"/>
              <a:t>The No. 245 bur may be used with its long axis perpendicular to the axial wall to accentuate (i.e., refine</a:t>
            </a:r>
            <a:r>
              <a:rPr lang="en-IN" sz="2400" dirty="0" smtClean="0"/>
              <a:t>) the </a:t>
            </a:r>
            <a:r>
              <a:rPr lang="en-IN" sz="2400" dirty="0" err="1" smtClean="0"/>
              <a:t>mesioaxial</a:t>
            </a:r>
            <a:r>
              <a:rPr lang="en-IN" sz="2400" dirty="0" smtClean="0"/>
              <a:t> and </a:t>
            </a:r>
            <a:r>
              <a:rPr lang="en-IN" sz="2400" dirty="0" err="1" smtClean="0"/>
              <a:t>distoaxial</a:t>
            </a:r>
            <a:r>
              <a:rPr lang="en-IN" sz="2400" dirty="0" smtClean="0"/>
              <a:t> line angles. This will also result in the </a:t>
            </a:r>
            <a:r>
              <a:rPr lang="en-IN" sz="2400" dirty="0" err="1" smtClean="0"/>
              <a:t>mesial</a:t>
            </a:r>
            <a:r>
              <a:rPr lang="en-IN" sz="2400" dirty="0" smtClean="0"/>
              <a:t> and distal walls converging </a:t>
            </a:r>
            <a:r>
              <a:rPr lang="en-IN" sz="2400" dirty="0" err="1" smtClean="0"/>
              <a:t>lingually</a:t>
            </a:r>
            <a:r>
              <a:rPr lang="en-IN" sz="2400" dirty="0" smtClean="0"/>
              <a:t> because of the shape of the bur. During this step the axial wall depth is not altered.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967302"/>
          </a:xfrm>
        </p:spPr>
        <p:txBody>
          <a:bodyPr>
            <a:normAutofit/>
          </a:bodyPr>
          <a:lstStyle/>
          <a:p>
            <a:r>
              <a:rPr lang="en-IN" sz="2400" dirty="0" smtClean="0"/>
              <a:t>The occlusal and lingual convergences usually provide sufficient preparation retention form; thus no retention locks are needed. Keeping the bur perpendicular to the tooth surface, round the </a:t>
            </a:r>
            <a:r>
              <a:rPr lang="en-IN" sz="2400" dirty="0" err="1" smtClean="0"/>
              <a:t>axiopulpal</a:t>
            </a:r>
            <a:r>
              <a:rPr lang="en-IN" sz="2400" dirty="0" smtClean="0"/>
              <a:t> line angle.</a:t>
            </a:r>
          </a:p>
          <a:p>
            <a:endParaRPr lang="en-IN" sz="2400" dirty="0" smtClean="0"/>
          </a:p>
          <a:p>
            <a:r>
              <a:rPr lang="en-IN" sz="2400" dirty="0" smtClean="0"/>
              <a:t>Leaving </a:t>
            </a:r>
            <a:r>
              <a:rPr lang="en-IN" sz="2400" b="1" i="1" dirty="0" smtClean="0"/>
              <a:t>a sharp line angle </a:t>
            </a:r>
            <a:r>
              <a:rPr lang="en-IN" sz="2400" dirty="0" smtClean="0"/>
              <a:t>increases the possibility of fracture of the amalgam because of </a:t>
            </a:r>
            <a:r>
              <a:rPr lang="en-IN" sz="2400" b="1" i="1" dirty="0" smtClean="0"/>
              <a:t>stress concentration</a:t>
            </a:r>
            <a:r>
              <a:rPr lang="en-IN" sz="2400" dirty="0" smtClean="0"/>
              <a:t>. It also helps to ensure adequate preparation depth and amalgam thickness.</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4"/>
            <a:ext cx="8329642" cy="4714908"/>
          </a:xfrm>
        </p:spPr>
        <p:txBody>
          <a:bodyPr>
            <a:noAutofit/>
          </a:bodyPr>
          <a:lstStyle/>
          <a:p>
            <a:r>
              <a:rPr lang="en-IN" sz="2400" dirty="0" smtClean="0"/>
              <a:t>The second technique is more difficult. In this case, the No. 245 bur is held </a:t>
            </a:r>
            <a:r>
              <a:rPr lang="en-IN" sz="2400" b="1" i="1" dirty="0" smtClean="0"/>
              <a:t>perpendicular to the cusp ridge and lingual surface as it extends the preparation from the occlusal surface </a:t>
            </a:r>
            <a:r>
              <a:rPr lang="en-IN" sz="2400" b="1" i="1" dirty="0" err="1" smtClean="0"/>
              <a:t>gingivally</a:t>
            </a:r>
            <a:r>
              <a:rPr lang="en-IN" sz="2400" b="1" i="1" dirty="0" smtClean="0"/>
              <a:t> </a:t>
            </a:r>
            <a:r>
              <a:rPr lang="en-IN" sz="2400" dirty="0" smtClean="0"/>
              <a:t>(to include the entire fault). </a:t>
            </a:r>
          </a:p>
          <a:p>
            <a:endParaRPr lang="en-IN" sz="2400" dirty="0" smtClean="0"/>
          </a:p>
          <a:p>
            <a:r>
              <a:rPr lang="en-IN" sz="2400" dirty="0" smtClean="0"/>
              <a:t>Initiate final tooth preparation by removal of remaining caries on the </a:t>
            </a:r>
            <a:r>
              <a:rPr lang="en-IN" sz="2400" dirty="0" err="1" smtClean="0"/>
              <a:t>pulpal</a:t>
            </a:r>
            <a:r>
              <a:rPr lang="en-IN" sz="2400" dirty="0" smtClean="0"/>
              <a:t> and axial walls with a suitably sized round bur, a discoid-type spoon excavator, or both.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95864"/>
          </a:xfrm>
        </p:spPr>
        <p:txBody>
          <a:bodyPr>
            <a:normAutofit/>
          </a:bodyPr>
          <a:lstStyle/>
          <a:p>
            <a:r>
              <a:rPr lang="en-IN" sz="2400" dirty="0" smtClean="0"/>
              <a:t>Additional retention in the lingual extension may be required if the extension is wide </a:t>
            </a:r>
            <a:r>
              <a:rPr lang="en-IN" sz="2400" dirty="0" err="1" smtClean="0"/>
              <a:t>mesiodistally</a:t>
            </a:r>
            <a:r>
              <a:rPr lang="en-IN" sz="2400" dirty="0" smtClean="0"/>
              <a:t> or if it was prepared without a lingual convergence. </a:t>
            </a:r>
          </a:p>
          <a:p>
            <a:endParaRPr lang="en-IN" sz="2400" dirty="0" smtClean="0"/>
          </a:p>
          <a:p>
            <a:r>
              <a:rPr lang="en-IN" sz="2400" dirty="0" smtClean="0"/>
              <a:t>If additional retention is required, the No. 1/4 or 169 bur can be used to prepare </a:t>
            </a:r>
            <a:r>
              <a:rPr lang="en-IN" sz="2400" b="1" i="1" dirty="0" smtClean="0"/>
              <a:t>locks into the </a:t>
            </a:r>
            <a:r>
              <a:rPr lang="en-IN" sz="2400" b="1" i="1" dirty="0" err="1" smtClean="0"/>
              <a:t>mesioaxial</a:t>
            </a:r>
            <a:r>
              <a:rPr lang="en-IN" sz="2400" b="1" i="1" dirty="0" smtClean="0"/>
              <a:t> and </a:t>
            </a:r>
            <a:r>
              <a:rPr lang="en-IN" sz="2400" b="1" i="1" dirty="0" err="1" smtClean="0"/>
              <a:t>distoaxial</a:t>
            </a:r>
            <a:r>
              <a:rPr lang="en-IN" sz="2400" b="1" i="1" dirty="0" smtClean="0"/>
              <a:t> line angles.</a:t>
            </a:r>
          </a:p>
          <a:p>
            <a:endParaRPr lang="en-IN" sz="2400" b="1" i="1" dirty="0" smtClean="0"/>
          </a:p>
          <a:p>
            <a:r>
              <a:rPr lang="en-IN" sz="2400" dirty="0" smtClean="0"/>
              <a:t>If these angles are in enamel, the axial wall must be deepened to 0.5 mm axially of the DEJ (because the locks must be in dentin to not undermine enamel). </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704088"/>
          <a:ext cx="8229600" cy="136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6"/>
          <a:srcRect/>
          <a:stretch>
            <a:fillRect/>
          </a:stretch>
        </p:blipFill>
        <p:spPr bwMode="auto">
          <a:xfrm>
            <a:off x="857224" y="2214554"/>
            <a:ext cx="7329539"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1142984"/>
          <a:ext cx="8229600" cy="1643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Grp="1" noChangeAspect="1" noChangeArrowheads="1"/>
          </p:cNvPicPr>
          <p:nvPr>
            <p:ph idx="1"/>
          </p:nvPr>
        </p:nvPicPr>
        <p:blipFill>
          <a:blip r:embed="rId6"/>
          <a:srcRect/>
          <a:stretch>
            <a:fillRect/>
          </a:stretch>
        </p:blipFill>
        <p:spPr bwMode="auto">
          <a:xfrm>
            <a:off x="642910" y="4000504"/>
            <a:ext cx="3214710" cy="2390777"/>
          </a:xfrm>
          <a:prstGeom prst="rect">
            <a:avLst/>
          </a:prstGeom>
          <a:noFill/>
          <a:ln w="9525">
            <a:noFill/>
            <a:miter lim="800000"/>
            <a:headEnd/>
            <a:tailEnd/>
          </a:ln>
          <a:effectLst/>
        </p:spPr>
      </p:pic>
      <p:pic>
        <p:nvPicPr>
          <p:cNvPr id="7171" name="Picture 3"/>
          <p:cNvPicPr>
            <a:picLocks noChangeAspect="1" noChangeArrowheads="1"/>
          </p:cNvPicPr>
          <p:nvPr/>
        </p:nvPicPr>
        <p:blipFill>
          <a:blip r:embed="rId7"/>
          <a:srcRect/>
          <a:stretch>
            <a:fillRect/>
          </a:stretch>
        </p:blipFill>
        <p:spPr bwMode="auto">
          <a:xfrm>
            <a:off x="5000628" y="4071942"/>
            <a:ext cx="3357565" cy="236696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1142984"/>
          <a:ext cx="8229600"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Grp="1" noChangeAspect="1" noChangeArrowheads="1"/>
          </p:cNvPicPr>
          <p:nvPr>
            <p:ph idx="1"/>
          </p:nvPr>
        </p:nvPicPr>
        <p:blipFill>
          <a:blip r:embed="rId6"/>
          <a:srcRect/>
          <a:stretch>
            <a:fillRect/>
          </a:stretch>
        </p:blipFill>
        <p:spPr bwMode="auto">
          <a:xfrm>
            <a:off x="642910" y="3571876"/>
            <a:ext cx="3429024" cy="2581279"/>
          </a:xfrm>
          <a:prstGeom prst="rect">
            <a:avLst/>
          </a:prstGeom>
          <a:noFill/>
          <a:ln w="9525">
            <a:noFill/>
            <a:miter lim="800000"/>
            <a:headEnd/>
            <a:tailEnd/>
          </a:ln>
          <a:effectLst/>
        </p:spPr>
      </p:pic>
      <p:pic>
        <p:nvPicPr>
          <p:cNvPr id="8195" name="Picture 3"/>
          <p:cNvPicPr>
            <a:picLocks noChangeAspect="1" noChangeArrowheads="1"/>
          </p:cNvPicPr>
          <p:nvPr/>
        </p:nvPicPr>
        <p:blipFill>
          <a:blip r:embed="rId7"/>
          <a:srcRect/>
          <a:stretch>
            <a:fillRect/>
          </a:stretch>
        </p:blipFill>
        <p:spPr bwMode="auto">
          <a:xfrm>
            <a:off x="4857752" y="3571876"/>
            <a:ext cx="3267077" cy="256222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70408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buNone/>
            </a:pPr>
            <a:r>
              <a:rPr lang="en-IN" dirty="0" smtClean="0"/>
              <a:t>Caries is considered extensive if the distance between</a:t>
            </a:r>
          </a:p>
          <a:p>
            <a:pPr>
              <a:buNone/>
            </a:pPr>
            <a:r>
              <a:rPr lang="en-IN" dirty="0" smtClean="0"/>
              <a:t>infected dentin and the pulp is judged to be less than</a:t>
            </a:r>
          </a:p>
          <a:p>
            <a:pPr>
              <a:buNone/>
            </a:pPr>
            <a:r>
              <a:rPr lang="en-IN" dirty="0" smtClean="0"/>
              <a:t>1 mm or when the </a:t>
            </a:r>
            <a:r>
              <a:rPr lang="en-IN" dirty="0" err="1" smtClean="0"/>
              <a:t>faciolingual</a:t>
            </a:r>
            <a:r>
              <a:rPr lang="en-IN" dirty="0" smtClean="0"/>
              <a:t> extent of the defect is up</a:t>
            </a:r>
          </a:p>
          <a:p>
            <a:pPr>
              <a:buNone/>
            </a:pPr>
            <a:r>
              <a:rPr lang="en-IN" dirty="0" smtClean="0"/>
              <a:t>the </a:t>
            </a:r>
            <a:r>
              <a:rPr lang="en-IN" dirty="0" err="1" smtClean="0"/>
              <a:t>cuspal</a:t>
            </a:r>
            <a:r>
              <a:rPr lang="en-IN" dirty="0" smtClean="0"/>
              <a:t> inclines.</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1000108"/>
          <a:ext cx="8229600"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Grp="1" noChangeAspect="1" noChangeArrowheads="1"/>
          </p:cNvPicPr>
          <p:nvPr>
            <p:ph idx="1"/>
          </p:nvPr>
        </p:nvPicPr>
        <p:blipFill>
          <a:blip r:embed="rId6"/>
          <a:srcRect/>
          <a:stretch>
            <a:fillRect/>
          </a:stretch>
        </p:blipFill>
        <p:spPr bwMode="auto">
          <a:xfrm>
            <a:off x="571472" y="3500438"/>
            <a:ext cx="2500330" cy="2657475"/>
          </a:xfrm>
          <a:prstGeom prst="rect">
            <a:avLst/>
          </a:prstGeom>
          <a:noFill/>
          <a:ln w="9525">
            <a:noFill/>
            <a:miter lim="800000"/>
            <a:headEnd/>
            <a:tailEnd/>
          </a:ln>
          <a:effectLst/>
        </p:spPr>
      </p:pic>
      <p:pic>
        <p:nvPicPr>
          <p:cNvPr id="9219" name="Picture 3"/>
          <p:cNvPicPr>
            <a:picLocks noChangeAspect="1" noChangeArrowheads="1"/>
          </p:cNvPicPr>
          <p:nvPr/>
        </p:nvPicPr>
        <p:blipFill>
          <a:blip r:embed="rId7"/>
          <a:srcRect/>
          <a:stretch>
            <a:fillRect/>
          </a:stretch>
        </p:blipFill>
        <p:spPr bwMode="auto">
          <a:xfrm>
            <a:off x="3214678" y="3786190"/>
            <a:ext cx="2643205" cy="2419353"/>
          </a:xfrm>
          <a:prstGeom prst="rect">
            <a:avLst/>
          </a:prstGeom>
          <a:noFill/>
          <a:ln w="9525">
            <a:noFill/>
            <a:miter lim="800000"/>
            <a:headEnd/>
            <a:tailEnd/>
          </a:ln>
          <a:effectLst/>
        </p:spPr>
      </p:pic>
      <p:pic>
        <p:nvPicPr>
          <p:cNvPr id="9220" name="Picture 4"/>
          <p:cNvPicPr>
            <a:picLocks noChangeAspect="1" noChangeArrowheads="1"/>
          </p:cNvPicPr>
          <p:nvPr/>
        </p:nvPicPr>
        <p:blipFill>
          <a:blip r:embed="rId8"/>
          <a:srcRect/>
          <a:stretch>
            <a:fillRect/>
          </a:stretch>
        </p:blipFill>
        <p:spPr bwMode="auto">
          <a:xfrm>
            <a:off x="6072198" y="3786190"/>
            <a:ext cx="2819399" cy="236696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928670"/>
          <a:ext cx="8229600" cy="12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Grp="1" noChangeAspect="1" noChangeArrowheads="1"/>
          </p:cNvPicPr>
          <p:nvPr>
            <p:ph idx="1"/>
          </p:nvPr>
        </p:nvPicPr>
        <p:blipFill>
          <a:blip r:embed="rId6"/>
          <a:srcRect/>
          <a:stretch>
            <a:fillRect/>
          </a:stretch>
        </p:blipFill>
        <p:spPr bwMode="auto">
          <a:xfrm>
            <a:off x="2857488" y="2786058"/>
            <a:ext cx="3429024" cy="271464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86808" cy="6143668"/>
          </a:xfrm>
        </p:spPr>
        <p:txBody>
          <a:bodyPr>
            <a:noAutofit/>
          </a:bodyPr>
          <a:lstStyle/>
          <a:p>
            <a:pPr algn="just"/>
            <a:r>
              <a:rPr lang="en-IN" sz="2400" dirty="0" smtClean="0"/>
              <a:t>The </a:t>
            </a:r>
            <a:r>
              <a:rPr lang="en-IN" sz="2400" b="1" i="1" dirty="0" smtClean="0"/>
              <a:t>locks should diminish in depth toward the occlusal surface</a:t>
            </a:r>
            <a:r>
              <a:rPr lang="en-IN" sz="2400" dirty="0" smtClean="0"/>
              <a:t>, terminating midway along the axial wall. </a:t>
            </a:r>
          </a:p>
          <a:p>
            <a:pPr algn="just"/>
            <a:r>
              <a:rPr lang="en-IN" sz="2400" dirty="0" smtClean="0"/>
              <a:t>Extension of a facial occlusal fissure may have required a slight divergence </a:t>
            </a:r>
            <a:r>
              <a:rPr lang="en-IN" sz="2400" dirty="0" err="1" smtClean="0"/>
              <a:t>occlusally</a:t>
            </a:r>
            <a:r>
              <a:rPr lang="en-IN" sz="2400" dirty="0" smtClean="0"/>
              <a:t> to the facial wall to conserve support of the facial ridge. If so and if deemed necessary, prepare a retention cove in the </a:t>
            </a:r>
            <a:r>
              <a:rPr lang="en-IN" sz="2400" dirty="0" err="1" smtClean="0"/>
              <a:t>faciopulpal</a:t>
            </a:r>
            <a:r>
              <a:rPr lang="en-IN" sz="2400" dirty="0" smtClean="0"/>
              <a:t> line angle. </a:t>
            </a:r>
          </a:p>
          <a:p>
            <a:pPr algn="just"/>
            <a:r>
              <a:rPr lang="en-IN" sz="2400" dirty="0" smtClean="0"/>
              <a:t>The tip of the No. 245 bur held parallel to the long axis of the tooth crown also might be used to prepare this cove. Be careful not to undermine the </a:t>
            </a:r>
            <a:r>
              <a:rPr lang="en-IN" sz="2400" dirty="0" err="1" smtClean="0"/>
              <a:t>occlusal</a:t>
            </a:r>
            <a:r>
              <a:rPr lang="en-IN" sz="2400" dirty="0" smtClean="0"/>
              <a:t> enamel (this retentive cove is recommended only if </a:t>
            </a:r>
            <a:r>
              <a:rPr lang="en-IN" sz="2400" dirty="0" err="1" smtClean="0"/>
              <a:t>occlusal</a:t>
            </a:r>
            <a:r>
              <a:rPr lang="en-IN" sz="2400" dirty="0" smtClean="0"/>
              <a:t> convergence of the </a:t>
            </a:r>
            <a:r>
              <a:rPr lang="en-IN" sz="2400" dirty="0" err="1" smtClean="0"/>
              <a:t>mesial</a:t>
            </a:r>
            <a:r>
              <a:rPr lang="en-IN" sz="2400" dirty="0" smtClean="0"/>
              <a:t> and distal walls of the </a:t>
            </a:r>
            <a:r>
              <a:rPr lang="en-IN" sz="2400" dirty="0" err="1" smtClean="0"/>
              <a:t>occlusal</a:t>
            </a:r>
            <a:r>
              <a:rPr lang="en-IN" sz="2400" dirty="0" smtClean="0"/>
              <a:t> portion is absent or inadequate). </a:t>
            </a:r>
          </a:p>
          <a:p>
            <a:pPr algn="just"/>
            <a:r>
              <a:rPr lang="en-IN" sz="2400" dirty="0" smtClean="0"/>
              <a:t>Any irregularities at the margins may indicate weak enamel that may be smoothed by the side of the No. 245 bur rotating at slow speed.</a:t>
            </a:r>
            <a:endParaRPr lang="en-IN"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14422"/>
            <a:ext cx="8329642" cy="5110178"/>
          </a:xfrm>
        </p:spPr>
        <p:txBody>
          <a:bodyPr>
            <a:normAutofit lnSpcReduction="10000"/>
          </a:bodyPr>
          <a:lstStyle/>
          <a:p>
            <a:pPr>
              <a:buNone/>
            </a:pPr>
            <a:r>
              <a:rPr lang="en-IN" b="1" dirty="0" smtClean="0"/>
              <a:t>Restorative Technique </a:t>
            </a:r>
          </a:p>
          <a:p>
            <a:r>
              <a:rPr lang="en-IN" dirty="0" smtClean="0"/>
              <a:t>Placing a </a:t>
            </a:r>
            <a:r>
              <a:rPr lang="en-IN" i="1" dirty="0" smtClean="0"/>
              <a:t>Sealer</a:t>
            </a:r>
            <a:r>
              <a:rPr lang="en-IN" dirty="0" smtClean="0"/>
              <a:t> or </a:t>
            </a:r>
            <a:r>
              <a:rPr lang="en-IN" i="1" dirty="0" smtClean="0"/>
              <a:t>Adhesive System</a:t>
            </a:r>
            <a:r>
              <a:rPr lang="en-IN" dirty="0" smtClean="0"/>
              <a:t>. As presented previously, after any indicated liner or base or both is placed, regardless of the depth of the excavation, either a dentin desensitizer or dentin-bonding system is placed. </a:t>
            </a:r>
          </a:p>
          <a:p>
            <a:r>
              <a:rPr lang="en-IN" dirty="0" smtClean="0"/>
              <a:t>A desensitizer is usually indicated in conservative preparations. A dentin-bonding system may be indicated in more extensive preparations. Either is used instead of varnish. </a:t>
            </a:r>
          </a:p>
          <a:p>
            <a:r>
              <a:rPr lang="en-IN" dirty="0" smtClean="0"/>
              <a:t>Placing a Matrix (if Necessary). Using a rigid matrix to support the lingual portion of the restoration during condensation is occasionally necessary.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fontScale="92500"/>
          </a:bodyPr>
          <a:lstStyle/>
          <a:p>
            <a:r>
              <a:rPr lang="en-IN" dirty="0" smtClean="0"/>
              <a:t>A </a:t>
            </a:r>
            <a:r>
              <a:rPr lang="en-IN" b="1" i="1" dirty="0" smtClean="0"/>
              <a:t>matrix</a:t>
            </a:r>
            <a:r>
              <a:rPr lang="en-IN" b="1" dirty="0" smtClean="0">
                <a:solidFill>
                  <a:srgbClr val="FF0000"/>
                </a:solidFill>
              </a:rPr>
              <a:t> </a:t>
            </a:r>
            <a:r>
              <a:rPr lang="en-IN" dirty="0" smtClean="0"/>
              <a:t>is helpful to </a:t>
            </a:r>
            <a:r>
              <a:rPr lang="en-IN" b="1" i="1" dirty="0" smtClean="0"/>
              <a:t>prevent "land-sliding" during condensation and to ensure marginal adaptation and strength of the restoration</a:t>
            </a:r>
            <a:r>
              <a:rPr lang="en-IN" dirty="0" smtClean="0"/>
              <a:t>. The </a:t>
            </a:r>
            <a:r>
              <a:rPr lang="en-IN" dirty="0" err="1" smtClean="0"/>
              <a:t>Tofflemire</a:t>
            </a:r>
            <a:r>
              <a:rPr lang="en-IN" dirty="0" smtClean="0"/>
              <a:t> matrix retainer is used to secure a matrix band to the tooth. Because this type of matrix band does not intimately adapt to the lingual groove area of the tooth, an additional step may be necessary to provide a matrix that is rigid on the lingual portion of the tooth preparation. </a:t>
            </a:r>
          </a:p>
          <a:p>
            <a:r>
              <a:rPr lang="en-IN" dirty="0" smtClean="0"/>
              <a:t>If so, cut a piece of stainless steel matrix material (0.002 inch [0.05 mm] thick, 5/16 inch [8 mm] wide) that will fit between the lingual surface of the tooth and the band already in place. Place the gingival edge of this segment of matrix material slightly gingival to the gingival edge of the band to help secure the band segment. </a:t>
            </a:r>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71546"/>
            <a:ext cx="8329642" cy="5253054"/>
          </a:xfrm>
        </p:spPr>
        <p:txBody>
          <a:bodyPr>
            <a:normAutofit/>
          </a:bodyPr>
          <a:lstStyle/>
          <a:p>
            <a:r>
              <a:rPr lang="en-IN" dirty="0" smtClean="0"/>
              <a:t>Break off approximately 1/2 inch (12.7 mm) of a round toothpick, while holding it with pliers. Heat the end of a stick of green compound and cover the end of the tooth-pick wedge. Immediately insert the compound-coated wedge between the </a:t>
            </a:r>
            <a:r>
              <a:rPr lang="en-IN" dirty="0" err="1" smtClean="0"/>
              <a:t>Tofflemire</a:t>
            </a:r>
            <a:r>
              <a:rPr lang="en-IN" dirty="0" smtClean="0"/>
              <a:t> band and the cut piece of matrix material. </a:t>
            </a:r>
          </a:p>
          <a:p>
            <a:endParaRPr lang="en-IN" dirty="0" smtClean="0"/>
          </a:p>
          <a:p>
            <a:r>
              <a:rPr lang="en-IN" dirty="0" smtClean="0"/>
              <a:t>While the compound is still soft, use a suitable </a:t>
            </a:r>
            <a:r>
              <a:rPr lang="en-IN" dirty="0" err="1" smtClean="0"/>
              <a:t>burnisher</a:t>
            </a:r>
            <a:r>
              <a:rPr lang="en-IN" dirty="0" smtClean="0"/>
              <a:t> to press the compound </a:t>
            </a:r>
            <a:r>
              <a:rPr lang="en-IN" dirty="0" err="1" smtClean="0"/>
              <a:t>gingivally</a:t>
            </a:r>
            <a:r>
              <a:rPr lang="en-IN" dirty="0" smtClean="0"/>
              <a:t>, thereby securing the matrix tightly against the gingival cavosurface margin and the lingual surface of the tooth to provide a rigid, lingual matrix.</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3466"/>
            <a:ext cx="8229600" cy="5324492"/>
          </a:xfrm>
        </p:spPr>
        <p:txBody>
          <a:bodyPr/>
          <a:lstStyle/>
          <a:p>
            <a:r>
              <a:rPr lang="en-IN" dirty="0" smtClean="0"/>
              <a:t>A unique property of the lingual matrix is its ability to respond to needed change in contour by pressing a warmed, metal instrument against the band from the preparation side. The heat is transferred through the matrix material to the compound, which may then be reshaped to provide the proper contour. This matrix for the OL amalgam restoration is referred to as the </a:t>
            </a:r>
            <a:r>
              <a:rPr lang="en-IN" b="1" i="1" dirty="0" smtClean="0"/>
              <a:t>Barton matrix. </a:t>
            </a:r>
            <a:r>
              <a:rPr lang="en-IN" dirty="0" smtClean="0"/>
              <a:t>Occasionally the piece of strip matrix can be positioned appropriately by using only the wedge (not the compound).</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58204" cy="5110178"/>
          </a:xfrm>
        </p:spPr>
        <p:txBody>
          <a:bodyPr>
            <a:normAutofit/>
          </a:bodyPr>
          <a:lstStyle/>
          <a:p>
            <a:pPr>
              <a:buNone/>
            </a:pPr>
            <a:r>
              <a:rPr lang="en-IN" b="1" dirty="0" smtClean="0"/>
              <a:t>Inserting the Amalgam</a:t>
            </a:r>
          </a:p>
          <a:p>
            <a:r>
              <a:rPr lang="en-IN" dirty="0" smtClean="0"/>
              <a:t>Insertion of the amalgam is accomplished as previously described for the Class I </a:t>
            </a:r>
            <a:r>
              <a:rPr lang="en-IN" dirty="0" err="1" smtClean="0"/>
              <a:t>occlusal</a:t>
            </a:r>
            <a:r>
              <a:rPr lang="en-IN" dirty="0" smtClean="0"/>
              <a:t> tooth preparation. </a:t>
            </a:r>
          </a:p>
          <a:p>
            <a:r>
              <a:rPr lang="en-IN" dirty="0" smtClean="0"/>
              <a:t>Begin condensation at the gingival wall. If a matrix is not used, care must be taken to ensure that "</a:t>
            </a:r>
            <a:r>
              <a:rPr lang="en-IN" dirty="0" err="1" smtClean="0"/>
              <a:t>landsliding</a:t>
            </a:r>
            <a:r>
              <a:rPr lang="en-IN" dirty="0" smtClean="0"/>
              <a:t>" of the amalgam does not occur because two adjoining surfaces of the tooth are being restored.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10178"/>
          </a:xfrm>
        </p:spPr>
        <p:txBody>
          <a:bodyPr>
            <a:normAutofit fontScale="92500" lnSpcReduction="10000"/>
          </a:bodyPr>
          <a:lstStyle/>
          <a:p>
            <a:r>
              <a:rPr lang="en-IN" dirty="0" smtClean="0"/>
              <a:t>For this technique, the last increments of amalgam may be condensed on the lingual surface with the side of a large condenser. Its long, broadly rounded contour conforms to the rectangular shape for the lingual groove preparation. However, the operator must still be careful (when condensing the occlusal surface) not to fracture out the lingual amalgam. </a:t>
            </a:r>
          </a:p>
          <a:p>
            <a:endParaRPr lang="en-IN" dirty="0" smtClean="0"/>
          </a:p>
          <a:p>
            <a:r>
              <a:rPr lang="en-IN" dirty="0" smtClean="0"/>
              <a:t>Another technique is to have the assistant secure the condensed lingual surface with a broad condenser nib while the operator completes the condensation of the occlusal surface. Neither technique is as fail-safe as using a Barton matrix. Regardless of the technique used, the amalgam must be well condensed.</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401080" cy="5286412"/>
          </a:xfrm>
        </p:spPr>
        <p:txBody>
          <a:bodyPr>
            <a:normAutofit/>
          </a:bodyPr>
          <a:lstStyle/>
          <a:p>
            <a:pPr>
              <a:buNone/>
            </a:pPr>
            <a:r>
              <a:rPr lang="en-IN" b="1" dirty="0" smtClean="0"/>
              <a:t>Contouring and Finishing the Restoration.</a:t>
            </a:r>
          </a:p>
          <a:p>
            <a:r>
              <a:rPr lang="en-IN" dirty="0" smtClean="0"/>
              <a:t> When the preparation is sufficiently overfilled, carving of the </a:t>
            </a:r>
            <a:r>
              <a:rPr lang="en-IN" dirty="0" err="1" smtClean="0"/>
              <a:t>occlusal</a:t>
            </a:r>
            <a:r>
              <a:rPr lang="en-IN" dirty="0" smtClean="0"/>
              <a:t> surface may begin immediately with a suitable size, sharp discoid-</a:t>
            </a:r>
            <a:r>
              <a:rPr lang="en-IN" dirty="0" err="1" smtClean="0"/>
              <a:t>cleoid</a:t>
            </a:r>
            <a:r>
              <a:rPr lang="en-IN" dirty="0" smtClean="0"/>
              <a:t> instrument.</a:t>
            </a:r>
          </a:p>
          <a:p>
            <a:r>
              <a:rPr lang="en-IN" dirty="0" smtClean="0"/>
              <a:t> All carving should be done with the edge of the blade perpendicular to the margin and with the blade moving parallel to the margin. </a:t>
            </a:r>
          </a:p>
          <a:p>
            <a:r>
              <a:rPr lang="en-IN" dirty="0" smtClean="0"/>
              <a:t>To prevent </a:t>
            </a:r>
            <a:r>
              <a:rPr lang="en-IN" dirty="0" err="1" smtClean="0"/>
              <a:t>overcarving</a:t>
            </a:r>
            <a:r>
              <a:rPr lang="en-IN" dirty="0" smtClean="0"/>
              <a:t>, the blade edge should be guided by the unprepared tooth surface adjacent to the margin. Use an explorer to remove excess amalgam adjacent to the lingual matrix before matrix removal).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00108"/>
            <a:ext cx="8429684" cy="5572164"/>
          </a:xfrm>
        </p:spPr>
        <p:txBody>
          <a:bodyPr>
            <a:normAutofit lnSpcReduction="10000"/>
          </a:bodyPr>
          <a:lstStyle/>
          <a:p>
            <a:pPr>
              <a:buNone/>
            </a:pPr>
            <a:r>
              <a:rPr lang="en-IN" sz="2400" b="1" dirty="0" smtClean="0">
                <a:cs typeface="Arial" pitchFamily="34" charset="0"/>
              </a:rPr>
              <a:t>Tooth Preparation</a:t>
            </a:r>
          </a:p>
          <a:p>
            <a:pPr>
              <a:buNone/>
            </a:pPr>
            <a:endParaRPr lang="en-IN" sz="2400" dirty="0" smtClean="0">
              <a:cs typeface="Arial" pitchFamily="34" charset="0"/>
            </a:endParaRPr>
          </a:p>
          <a:p>
            <a:r>
              <a:rPr lang="en-IN" sz="2400" dirty="0" smtClean="0">
                <a:cs typeface="Arial" pitchFamily="34" charset="0"/>
              </a:rPr>
              <a:t> Initial Tooth Preparation</a:t>
            </a:r>
          </a:p>
          <a:p>
            <a:pPr>
              <a:buNone/>
            </a:pPr>
            <a:r>
              <a:rPr lang="en-IN" sz="2400" dirty="0" smtClean="0">
                <a:cs typeface="Arial" pitchFamily="34" charset="0"/>
              </a:rPr>
              <a:t>    Using a </a:t>
            </a:r>
            <a:r>
              <a:rPr lang="en-IN" sz="2400" dirty="0" smtClean="0">
                <a:solidFill>
                  <a:srgbClr val="FF0000"/>
                </a:solidFill>
                <a:cs typeface="Arial" pitchFamily="34" charset="0"/>
              </a:rPr>
              <a:t>No. 245 </a:t>
            </a:r>
            <a:r>
              <a:rPr lang="en-IN" sz="2400" dirty="0" smtClean="0">
                <a:cs typeface="Arial" pitchFamily="34" charset="0"/>
              </a:rPr>
              <a:t>bur at high speed with air-water spray and oriented with its long axis parallel to the long axis of the tooth crown, prepare the outline, primary resistance, and primary retention forms.</a:t>
            </a:r>
          </a:p>
          <a:p>
            <a:pPr>
              <a:buNone/>
            </a:pPr>
            <a:r>
              <a:rPr lang="en-IN" sz="2400" dirty="0" smtClean="0">
                <a:cs typeface="Arial" pitchFamily="34" charset="0"/>
              </a:rPr>
              <a:t>    An </a:t>
            </a:r>
            <a:r>
              <a:rPr lang="en-IN" sz="2400" dirty="0" smtClean="0">
                <a:solidFill>
                  <a:srgbClr val="FF0000"/>
                </a:solidFill>
                <a:cs typeface="Arial" pitchFamily="34" charset="0"/>
              </a:rPr>
              <a:t>initial depth of 1.5 to 2 mm </a:t>
            </a:r>
            <a:r>
              <a:rPr lang="en-IN" sz="2400" dirty="0" smtClean="0">
                <a:cs typeface="Arial" pitchFamily="34" charset="0"/>
              </a:rPr>
              <a:t>should be maintained. </a:t>
            </a:r>
          </a:p>
          <a:p>
            <a:pPr>
              <a:buNone/>
            </a:pPr>
            <a:r>
              <a:rPr lang="en-IN" sz="2400" dirty="0" smtClean="0">
                <a:cs typeface="Arial" pitchFamily="34" charset="0"/>
              </a:rPr>
              <a:t>    The preparation is extended laterally to remove all enamel undermined by caries by alternately cutting and examining the lateral extension of the caries. </a:t>
            </a:r>
          </a:p>
          <a:p>
            <a:pPr>
              <a:buNone/>
            </a:pPr>
            <a:r>
              <a:rPr lang="en-IN" sz="2400" dirty="0" smtClean="0">
                <a:cs typeface="Arial" pitchFamily="34" charset="0"/>
              </a:rPr>
              <a:t>    For caries extending up the </a:t>
            </a:r>
            <a:r>
              <a:rPr lang="en-IN" sz="2400" dirty="0" err="1" smtClean="0">
                <a:cs typeface="Arial" pitchFamily="34" charset="0"/>
              </a:rPr>
              <a:t>cuspal</a:t>
            </a:r>
            <a:r>
              <a:rPr lang="en-IN" sz="2400" dirty="0" smtClean="0">
                <a:cs typeface="Arial" pitchFamily="34" charset="0"/>
              </a:rPr>
              <a:t> inclines, it may be necessary to alter the bur's long axis to prepare a </a:t>
            </a:r>
            <a:r>
              <a:rPr lang="en-IN" sz="2400" dirty="0" smtClean="0">
                <a:solidFill>
                  <a:srgbClr val="FF0000"/>
                </a:solidFill>
                <a:cs typeface="Arial" pitchFamily="34" charset="0"/>
              </a:rPr>
              <a:t>90</a:t>
            </a:r>
            <a:r>
              <a:rPr lang="en-IN" sz="2400" dirty="0" smtClean="0">
                <a:cs typeface="Arial" pitchFamily="34" charset="0"/>
              </a:rPr>
              <a:t>- to 100-</a:t>
            </a:r>
            <a:r>
              <a:rPr lang="en-IN" sz="2400" dirty="0" smtClean="0">
                <a:solidFill>
                  <a:srgbClr val="FF0000"/>
                </a:solidFill>
                <a:cs typeface="Arial" pitchFamily="34" charset="0"/>
              </a:rPr>
              <a:t>degree</a:t>
            </a:r>
            <a:r>
              <a:rPr lang="en-IN" sz="2400" dirty="0" smtClean="0">
                <a:cs typeface="Arial" pitchFamily="34" charset="0"/>
              </a:rPr>
              <a:t> </a:t>
            </a:r>
            <a:r>
              <a:rPr lang="en-IN" sz="2400" dirty="0" err="1" smtClean="0">
                <a:cs typeface="Arial" pitchFamily="34" charset="0"/>
              </a:rPr>
              <a:t>cavosurface</a:t>
            </a:r>
            <a:r>
              <a:rPr lang="en-IN" sz="2400" dirty="0" smtClean="0">
                <a:cs typeface="Arial" pitchFamily="34" charset="0"/>
              </a:rPr>
              <a:t> angle while maintaining the initial depth. </a:t>
            </a:r>
          </a:p>
          <a:p>
            <a:pPr>
              <a:buNone/>
            </a:pP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a:bodyPr>
          <a:lstStyle/>
          <a:p>
            <a:r>
              <a:rPr lang="en-IN" dirty="0" smtClean="0"/>
              <a:t>After the occlusal carving is complete, loosen the </a:t>
            </a:r>
            <a:r>
              <a:rPr lang="en-IN" dirty="0" err="1" smtClean="0"/>
              <a:t>Tofflemire</a:t>
            </a:r>
            <a:r>
              <a:rPr lang="en-IN" dirty="0" smtClean="0"/>
              <a:t> retainer from the band and remove the retainer with No. 110 pliers.</a:t>
            </a:r>
          </a:p>
          <a:p>
            <a:r>
              <a:rPr lang="en-IN" dirty="0" smtClean="0"/>
              <a:t> Push the free ends of the band one at a time, </a:t>
            </a:r>
            <a:r>
              <a:rPr lang="en-IN" dirty="0" err="1" smtClean="0"/>
              <a:t>lingually</a:t>
            </a:r>
            <a:r>
              <a:rPr lang="en-IN" dirty="0" smtClean="0"/>
              <a:t> and </a:t>
            </a:r>
            <a:r>
              <a:rPr lang="en-IN" dirty="0" err="1" smtClean="0"/>
              <a:t>occlusally</a:t>
            </a:r>
            <a:r>
              <a:rPr lang="en-IN" dirty="0" smtClean="0"/>
              <a:t>, through the proximal contacts. As the band is freed from the tooth, the compound, wedge, and the cut segment of steel matrix material may be lifted away from the tooth. </a:t>
            </a:r>
          </a:p>
          <a:p>
            <a:r>
              <a:rPr lang="en-IN" dirty="0" smtClean="0"/>
              <a:t>Complete the carving on the lingual surface. Only slight excess should remain to carve away. With carving completed, remove the rubber dam and adjust the restoration for proper occlusion. </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u="sng" dirty="0" smtClean="0"/>
              <a:t>References </a:t>
            </a:r>
            <a:endParaRPr lang="en-IN" u="sng" dirty="0"/>
          </a:p>
        </p:txBody>
      </p:sp>
      <p:sp>
        <p:nvSpPr>
          <p:cNvPr id="3" name="Content Placeholder 2"/>
          <p:cNvSpPr>
            <a:spLocks noGrp="1"/>
          </p:cNvSpPr>
          <p:nvPr>
            <p:ph idx="1"/>
          </p:nvPr>
        </p:nvSpPr>
        <p:spPr/>
        <p:txBody>
          <a:bodyPr/>
          <a:lstStyle/>
          <a:p>
            <a:r>
              <a:rPr lang="en-IN" altLang="en-US" dirty="0" smtClean="0"/>
              <a:t> </a:t>
            </a:r>
            <a:r>
              <a:rPr lang="en-IN" altLang="en-US" dirty="0" err="1" smtClean="0"/>
              <a:t>Sturdevant’s</a:t>
            </a:r>
            <a:r>
              <a:rPr lang="en-IN" altLang="en-US" dirty="0" smtClean="0"/>
              <a:t> </a:t>
            </a:r>
            <a:r>
              <a:rPr lang="en-IN" altLang="en-US" dirty="0"/>
              <a:t>Art &amp; Science of Operative Dentistry</a:t>
            </a:r>
          </a:p>
          <a:p>
            <a:endParaRPr lang="en-IN" dirty="0"/>
          </a:p>
        </p:txBody>
      </p:sp>
    </p:spTree>
    <p:extLst>
      <p:ext uri="{BB962C8B-B14F-4D97-AF65-F5344CB8AC3E}">
        <p14:creationId xmlns="" xmlns:p14="http://schemas.microsoft.com/office/powerpoint/2010/main" val="127861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186766" cy="5181616"/>
          </a:xfrm>
        </p:spPr>
        <p:txBody>
          <a:bodyPr>
            <a:normAutofit/>
          </a:bodyPr>
          <a:lstStyle/>
          <a:p>
            <a:pPr algn="just"/>
            <a:r>
              <a:rPr lang="en-IN" sz="2400" dirty="0" smtClean="0"/>
              <a:t>When extending the outline form, </a:t>
            </a:r>
            <a:r>
              <a:rPr lang="en-IN" sz="2400" dirty="0" err="1" smtClean="0"/>
              <a:t>enameloplasty</a:t>
            </a:r>
            <a:r>
              <a:rPr lang="en-IN" sz="2400" dirty="0" smtClean="0"/>
              <a:t> should be used when possible. </a:t>
            </a:r>
            <a:r>
              <a:rPr lang="en-IN" sz="2400" b="1" i="1" dirty="0" smtClean="0"/>
              <a:t>When the defect extends to one half the distance between the primary groove and a cusp tip, capping the cusp </a:t>
            </a:r>
            <a:r>
              <a:rPr lang="en-IN" sz="2400" dirty="0" smtClean="0"/>
              <a:t>(i.e., reducing the </a:t>
            </a:r>
            <a:r>
              <a:rPr lang="en-IN" sz="2400" dirty="0" err="1" smtClean="0"/>
              <a:t>cuspal</a:t>
            </a:r>
            <a:r>
              <a:rPr lang="en-IN" sz="2400" dirty="0" smtClean="0"/>
              <a:t> tooth structure and restoring it with amalgam) may be indicated.</a:t>
            </a:r>
          </a:p>
          <a:p>
            <a:pPr algn="just">
              <a:buNone/>
            </a:pPr>
            <a:endParaRPr lang="en-IN" sz="2400" dirty="0" smtClean="0"/>
          </a:p>
          <a:p>
            <a:pPr algn="just"/>
            <a:r>
              <a:rPr lang="en-IN" sz="2400" dirty="0" smtClean="0"/>
              <a:t>When that distance is two thirds, cusp capping is usually required because of the risk of cusp fracture postoperatively. </a:t>
            </a:r>
            <a:r>
              <a:rPr lang="en-IN" sz="2400" b="1" i="1" dirty="0" smtClean="0"/>
              <a:t>A Class I restoration that has either a wide </a:t>
            </a:r>
            <a:r>
              <a:rPr lang="en-IN" sz="2400" b="1" i="1" dirty="0" err="1" smtClean="0"/>
              <a:t>faciolingual</a:t>
            </a:r>
            <a:r>
              <a:rPr lang="en-IN" sz="2400" b="1" i="1" dirty="0" smtClean="0"/>
              <a:t> extension or a capped cusp may also be considered for adhesive bonding. </a:t>
            </a:r>
            <a:endParaRPr lang="en-IN" sz="24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53408"/>
          </a:xfrm>
        </p:spPr>
        <p:txBody>
          <a:bodyPr>
            <a:normAutofit/>
          </a:bodyPr>
          <a:lstStyle/>
          <a:p>
            <a:r>
              <a:rPr lang="en-IN" sz="2400" b="1" dirty="0" smtClean="0"/>
              <a:t>Initial tooth preparation with extensive caries. </a:t>
            </a:r>
            <a:r>
              <a:rPr lang="en-IN" sz="2400" i="1" dirty="0" smtClean="0"/>
              <a:t>When extending laterally to remove enamel undermined by caries, alter the bur's long axis to prepare a 90- to 100-degree cavosurface angle. A 100-degree cavosurface angle on the </a:t>
            </a:r>
            <a:r>
              <a:rPr lang="en-IN" sz="2400" i="1" dirty="0" err="1" smtClean="0"/>
              <a:t>cuspal</a:t>
            </a:r>
            <a:r>
              <a:rPr lang="en-IN" sz="2400" i="1" dirty="0" smtClean="0"/>
              <a:t> incline will result in an 80-degree marginal amalgam angle.</a:t>
            </a:r>
            <a:endParaRPr lang="en-IN" sz="2400" i="1" dirty="0"/>
          </a:p>
        </p:txBody>
      </p:sp>
      <p:pic>
        <p:nvPicPr>
          <p:cNvPr id="1026" name="Picture 2"/>
          <p:cNvPicPr>
            <a:picLocks noGrp="1" noChangeAspect="1" noChangeArrowheads="1"/>
          </p:cNvPicPr>
          <p:nvPr>
            <p:ph idx="1"/>
          </p:nvPr>
        </p:nvPicPr>
        <p:blipFill>
          <a:blip r:embed="rId2"/>
          <a:srcRect/>
          <a:stretch>
            <a:fillRect/>
          </a:stretch>
        </p:blipFill>
        <p:spPr bwMode="auto">
          <a:xfrm>
            <a:off x="5929322" y="2928910"/>
            <a:ext cx="2952750" cy="392909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285720" y="1714488"/>
            <a:ext cx="7659499" cy="2514612"/>
          </a:xfrm>
          <a:prstGeom prst="rect">
            <a:avLst/>
          </a:prstGeom>
          <a:noFill/>
          <a:ln w="9525">
            <a:noFill/>
            <a:miter lim="800000"/>
            <a:headEnd/>
            <a:tailEnd/>
          </a:ln>
          <a:effectLst/>
        </p:spPr>
      </p:pic>
      <p:graphicFrame>
        <p:nvGraphicFramePr>
          <p:cNvPr id="4" name="Diagram 3"/>
          <p:cNvGraphicFramePr/>
          <p:nvPr/>
        </p:nvGraphicFramePr>
        <p:xfrm>
          <a:off x="857224" y="785794"/>
          <a:ext cx="7786742"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28596" y="4429132"/>
            <a:ext cx="2428892"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t>A, Occlusal outline form in the </a:t>
            </a:r>
            <a:r>
              <a:rPr lang="en-IN" sz="2000" b="1" dirty="0" err="1" smtClean="0"/>
              <a:t>mandibular</a:t>
            </a:r>
            <a:r>
              <a:rPr lang="en-IN" sz="2000" b="1" dirty="0" smtClean="0"/>
              <a:t> second premolar</a:t>
            </a:r>
            <a:endParaRPr lang="en-IN" sz="2000" dirty="0"/>
          </a:p>
        </p:txBody>
      </p:sp>
      <p:sp>
        <p:nvSpPr>
          <p:cNvPr id="8" name="Rounded Rectangle 7"/>
          <p:cNvSpPr/>
          <p:nvPr/>
        </p:nvSpPr>
        <p:spPr>
          <a:xfrm>
            <a:off x="3071802" y="4429132"/>
            <a:ext cx="2571768"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smtClean="0"/>
              <a:t>B,Occlusolingual</a:t>
            </a:r>
            <a:endParaRPr lang="en-IN" sz="2000" b="1" dirty="0" smtClean="0"/>
          </a:p>
          <a:p>
            <a:r>
              <a:rPr lang="en-IN" sz="2000" b="1" dirty="0" smtClean="0"/>
              <a:t>outline form in the maxillary</a:t>
            </a:r>
          </a:p>
          <a:p>
            <a:r>
              <a:rPr lang="en-IN" sz="2000" b="1" dirty="0" smtClean="0"/>
              <a:t>first molar.</a:t>
            </a:r>
            <a:endParaRPr lang="en-IN" sz="2000" dirty="0"/>
          </a:p>
        </p:txBody>
      </p:sp>
      <p:sp>
        <p:nvSpPr>
          <p:cNvPr id="9" name="Rounded Rectangle 8"/>
          <p:cNvSpPr/>
          <p:nvPr/>
        </p:nvSpPr>
        <p:spPr>
          <a:xfrm>
            <a:off x="5929322" y="4429132"/>
            <a:ext cx="2428892"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t>C, </a:t>
            </a:r>
            <a:r>
              <a:rPr lang="en-IN" sz="2000" b="1" dirty="0" err="1" smtClean="0"/>
              <a:t>Occlusofacial</a:t>
            </a:r>
            <a:r>
              <a:rPr lang="en-IN" sz="2000" b="1" dirty="0" smtClean="0"/>
              <a:t> outline</a:t>
            </a:r>
          </a:p>
          <a:p>
            <a:r>
              <a:rPr lang="en-IN" sz="2000" b="1" dirty="0" smtClean="0"/>
              <a:t>form in the </a:t>
            </a:r>
            <a:r>
              <a:rPr lang="en-IN" sz="2000" b="1" dirty="0" err="1" smtClean="0"/>
              <a:t>mandibular</a:t>
            </a:r>
            <a:r>
              <a:rPr lang="en-IN" sz="2000" b="1" dirty="0" smtClean="0"/>
              <a:t> first</a:t>
            </a:r>
          </a:p>
          <a:p>
            <a:r>
              <a:rPr lang="en-IN" sz="2000" b="1" dirty="0" smtClean="0"/>
              <a:t>molar.</a:t>
            </a:r>
            <a:endParaRPr lang="en-IN"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58204" cy="5324492"/>
          </a:xfrm>
        </p:spPr>
        <p:txBody>
          <a:bodyPr>
            <a:normAutofit/>
          </a:bodyPr>
          <a:lstStyle/>
          <a:p>
            <a:r>
              <a:rPr lang="en-IN" sz="2400" dirty="0" smtClean="0"/>
              <a:t>For </a:t>
            </a:r>
            <a:r>
              <a:rPr lang="en-IN" sz="2400" b="1" dirty="0" err="1" smtClean="0"/>
              <a:t>pulpal</a:t>
            </a:r>
            <a:r>
              <a:rPr lang="en-IN" sz="2400" b="1" dirty="0" smtClean="0"/>
              <a:t> protection in very deep carious excavations </a:t>
            </a:r>
            <a:r>
              <a:rPr lang="en-IN" sz="2400" dirty="0" smtClean="0"/>
              <a:t>(where the remaining dentin thickness is judged to be less than 0.5 mm), a thin layer (i.e., 0.5 to 0.75 mm) of a calcium hydroxide liner may be placed.</a:t>
            </a:r>
          </a:p>
          <a:p>
            <a:r>
              <a:rPr lang="en-IN" sz="2400" dirty="0" smtClean="0"/>
              <a:t>The calcium hydroxide liner may stimulate secondary dentin formation in an area where a </a:t>
            </a:r>
            <a:r>
              <a:rPr lang="en-IN" sz="2400" dirty="0" err="1" smtClean="0"/>
              <a:t>microexposure</a:t>
            </a:r>
            <a:r>
              <a:rPr lang="en-IN" sz="2400" dirty="0" smtClean="0"/>
              <a:t> is suspected. </a:t>
            </a:r>
          </a:p>
          <a:p>
            <a:r>
              <a:rPr lang="en-IN" sz="2400" dirty="0" smtClean="0"/>
              <a:t>The calcium hydroxide liner should be placed only over the deepest portion of the excavation (nearest the pulp). A thin base of RMGI should then be used to cover the calcium hydroxide. As before, the entire dentin surface should not be covered.</a:t>
            </a:r>
            <a:endParaRPr lang="en-IN"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70408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idx="1"/>
          </p:nvPr>
        </p:nvPicPr>
        <p:blipFill>
          <a:blip r:embed="rId6"/>
          <a:srcRect/>
          <a:stretch>
            <a:fillRect/>
          </a:stretch>
        </p:blipFill>
        <p:spPr bwMode="auto">
          <a:xfrm>
            <a:off x="2266950" y="2543969"/>
            <a:ext cx="4610100" cy="31718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1573</TotalTime>
  <Words>2877</Words>
  <Application>Microsoft Office PowerPoint</Application>
  <PresentationFormat>On-screen Show (4:3)</PresentationFormat>
  <Paragraphs>127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Slide 1</vt:lpstr>
      <vt:lpstr>EXTENSIVE CLASS I AMALGAM RESTORATIONS</vt:lpstr>
      <vt:lpstr>Slide 3</vt:lpstr>
      <vt:lpstr>Slide 4</vt:lpstr>
      <vt:lpstr>Slide 5</vt:lpstr>
      <vt:lpstr>Initial tooth preparation with extensive caries. When extending laterally to remove enamel undermined by caries, alter the bur's long axis to prepare a 90- to 100-degree cavosurface angle. A 100-degree cavosurface angle on the cuspal incline will result in an 80-degree marginal amalgam angle.</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 cavity preparation for silver amalgam</dc:title>
  <dc:creator>VICKY</dc:creator>
  <cp:lastModifiedBy>Sony</cp:lastModifiedBy>
  <cp:revision>123</cp:revision>
  <dcterms:created xsi:type="dcterms:W3CDTF">2012-10-05T18:11:00Z</dcterms:created>
  <dcterms:modified xsi:type="dcterms:W3CDTF">2017-02-17T04:03:55Z</dcterms:modified>
</cp:coreProperties>
</file>