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58" r:id="rId4"/>
    <p:sldId id="259" r:id="rId5"/>
    <p:sldId id="260" r:id="rId6"/>
    <p:sldId id="310" r:id="rId7"/>
    <p:sldId id="262" r:id="rId8"/>
    <p:sldId id="311" r:id="rId9"/>
    <p:sldId id="263" r:id="rId10"/>
    <p:sldId id="264" r:id="rId11"/>
    <p:sldId id="265" r:id="rId12"/>
    <p:sldId id="266" r:id="rId13"/>
    <p:sldId id="312" r:id="rId14"/>
    <p:sldId id="267" r:id="rId15"/>
    <p:sldId id="313" r:id="rId16"/>
    <p:sldId id="268" r:id="rId17"/>
    <p:sldId id="269" r:id="rId18"/>
    <p:sldId id="270" r:id="rId19"/>
    <p:sldId id="271" r:id="rId20"/>
    <p:sldId id="272" r:id="rId21"/>
    <p:sldId id="274" r:id="rId22"/>
    <p:sldId id="275" r:id="rId23"/>
    <p:sldId id="276" r:id="rId24"/>
    <p:sldId id="277" r:id="rId25"/>
    <p:sldId id="314" r:id="rId26"/>
    <p:sldId id="278" r:id="rId27"/>
    <p:sldId id="279" r:id="rId28"/>
    <p:sldId id="283" r:id="rId29"/>
    <p:sldId id="280" r:id="rId30"/>
    <p:sldId id="281" r:id="rId31"/>
    <p:sldId id="284" r:id="rId32"/>
    <p:sldId id="285" r:id="rId33"/>
    <p:sldId id="286" r:id="rId34"/>
    <p:sldId id="287" r:id="rId35"/>
    <p:sldId id="288" r:id="rId36"/>
    <p:sldId id="291" r:id="rId37"/>
    <p:sldId id="282" r:id="rId38"/>
    <p:sldId id="292" r:id="rId39"/>
    <p:sldId id="293" r:id="rId40"/>
    <p:sldId id="294" r:id="rId41"/>
    <p:sldId id="295" r:id="rId42"/>
    <p:sldId id="296" r:id="rId43"/>
    <p:sldId id="297" r:id="rId44"/>
    <p:sldId id="298" r:id="rId45"/>
    <p:sldId id="299" r:id="rId46"/>
    <p:sldId id="300" r:id="rId47"/>
    <p:sldId id="301" r:id="rId48"/>
    <p:sldId id="315" r:id="rId49"/>
    <p:sldId id="302" r:id="rId50"/>
    <p:sldId id="316" r:id="rId51"/>
    <p:sldId id="303" r:id="rId52"/>
    <p:sldId id="304" r:id="rId53"/>
    <p:sldId id="305" r:id="rId54"/>
    <p:sldId id="318" r:id="rId55"/>
    <p:sldId id="306" r:id="rId56"/>
    <p:sldId id="317" r:id="rId57"/>
    <p:sldId id="307" r:id="rId58"/>
    <p:sldId id="309" r:id="rId59"/>
    <p:sldId id="319" r:id="rId60"/>
    <p:sldId id="320" r:id="rId61"/>
    <p:sldId id="321" r:id="rId62"/>
    <p:sldId id="322" r:id="rId63"/>
    <p:sldId id="329" r:id="rId64"/>
    <p:sldId id="323" r:id="rId65"/>
    <p:sldId id="324" r:id="rId66"/>
    <p:sldId id="325" r:id="rId67"/>
    <p:sldId id="326" r:id="rId68"/>
    <p:sldId id="327"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8066F-2A3C-412A-A0A4-F606CC5DF22A}" type="datetimeFigureOut">
              <a:rPr lang="en-US" smtClean="0"/>
              <a:pPr/>
              <a:t>8/18/2016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0FC63-D254-4236-B7F5-DB97D72D9AA4}"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14</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16</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17</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18</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19</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20</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21</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22</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24</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26</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27</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28</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29</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30</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31</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32</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33</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35</a:t>
            </a:fld>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36</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37</a:t>
            </a:fld>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38</a:t>
            </a:fld>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39</a:t>
            </a:fld>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40</a:t>
            </a:fld>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41</a:t>
            </a:fld>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42</a:t>
            </a:fld>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43</a:t>
            </a:fld>
            <a:endParaRPr lang="en-A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a:t>
            </a:fld>
            <a:endParaRPr lang="en-A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45</a:t>
            </a:fld>
            <a:endParaRPr lang="en-A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D0FC63-D254-4236-B7F5-DB97D72D9AA4}" type="slidenum">
              <a:rPr lang="en-AU" smtClean="0"/>
              <a:pPr/>
              <a:t>51</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6D0FC63-D254-4236-B7F5-DB97D72D9AA4}" type="slidenum">
              <a:rPr lang="en-AU" smtClean="0"/>
              <a:pPr/>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2032A50-37D6-415B-A69B-296DEC3B2122}" type="datetimeFigureOut">
              <a:rPr lang="en-US" smtClean="0"/>
              <a:pPr/>
              <a:t>8/18/2016</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8A3FF20-0AD0-435E-9AEF-C92281CD52C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2032A50-37D6-415B-A69B-296DEC3B2122}" type="datetimeFigureOut">
              <a:rPr lang="en-US" smtClean="0"/>
              <a:pPr/>
              <a:t>8/18/2016</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8A3FF20-0AD0-435E-9AEF-C92281CD52C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2032A50-37D6-415B-A69B-296DEC3B2122}" type="datetimeFigureOut">
              <a:rPr lang="en-US" smtClean="0"/>
              <a:pPr/>
              <a:t>8/18/2016</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2032A50-37D6-415B-A69B-296DEC3B2122}" type="datetimeFigureOut">
              <a:rPr lang="en-US" smtClean="0"/>
              <a:pPr/>
              <a:t>8/18/2016</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F8A3FF20-0AD0-435E-9AEF-C92281CD52C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2032A50-37D6-415B-A69B-296DEC3B2122}" type="datetimeFigureOut">
              <a:rPr lang="en-US" smtClean="0"/>
              <a:pPr/>
              <a:t>8/18/2016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F8A3FF20-0AD0-435E-9AEF-C92281CD52CF}"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2032A50-37D6-415B-A69B-296DEC3B2122}" type="datetimeFigureOut">
              <a:rPr lang="en-US" smtClean="0"/>
              <a:pPr/>
              <a:t>8/18/2016</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8A3FF20-0AD0-435E-9AEF-C92281CD52CF}"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TERMINOLOGY AND NOMENCLATURE</a:t>
            </a:r>
            <a:endParaRPr lang="en-AU" dirty="0"/>
          </a:p>
        </p:txBody>
      </p:sp>
      <p:sp>
        <p:nvSpPr>
          <p:cNvPr id="3" name="Subtitle 2"/>
          <p:cNvSpPr>
            <a:spLocks noGrp="1"/>
          </p:cNvSpPr>
          <p:nvPr>
            <p:ph type="subTitle" idx="1"/>
          </p:nvPr>
        </p:nvSpPr>
        <p:spPr/>
        <p:txBody>
          <a:bodyPr/>
          <a:lstStyle/>
          <a:p>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a:buNone/>
            </a:pPr>
            <a:r>
              <a:rPr lang="en-AU" b="1" dirty="0" smtClean="0">
                <a:solidFill>
                  <a:srgbClr val="FF0000"/>
                </a:solidFill>
                <a:latin typeface="Harrington" pitchFamily="82" charset="0"/>
              </a:rPr>
              <a:t>   </a:t>
            </a:r>
          </a:p>
          <a:p>
            <a:pPr>
              <a:buNone/>
            </a:pPr>
            <a:endParaRPr lang="en-AU" b="1" dirty="0" smtClean="0">
              <a:solidFill>
                <a:srgbClr val="FF0000"/>
              </a:solidFill>
              <a:latin typeface="Harrington" pitchFamily="82" charset="0"/>
            </a:endParaRPr>
          </a:p>
          <a:p>
            <a:pPr>
              <a:buNone/>
            </a:pPr>
            <a:endParaRPr lang="en-AU" b="1" dirty="0" smtClean="0">
              <a:solidFill>
                <a:srgbClr val="FF0000"/>
              </a:solidFill>
              <a:latin typeface="Harrington" pitchFamily="82" charset="0"/>
            </a:endParaRPr>
          </a:p>
          <a:p>
            <a:pPr>
              <a:buNone/>
            </a:pPr>
            <a:endParaRPr lang="en-AU" b="1" dirty="0" smtClean="0">
              <a:solidFill>
                <a:srgbClr val="FF0000"/>
              </a:solidFill>
              <a:latin typeface="Harrington" pitchFamily="82" charset="0"/>
            </a:endParaRPr>
          </a:p>
          <a:p>
            <a:pPr>
              <a:buNone/>
            </a:pPr>
            <a:endParaRPr lang="en-AU" b="1" dirty="0" smtClean="0">
              <a:solidFill>
                <a:srgbClr val="FF0000"/>
              </a:solidFill>
              <a:latin typeface="Harrington" pitchFamily="82" charset="0"/>
            </a:endParaRPr>
          </a:p>
          <a:p>
            <a:pPr>
              <a:buNone/>
            </a:pPr>
            <a:endParaRPr lang="en-AU" b="1" dirty="0" smtClean="0">
              <a:solidFill>
                <a:srgbClr val="FF0000"/>
              </a:solidFill>
              <a:latin typeface="Harrington" pitchFamily="82" charset="0"/>
            </a:endParaRPr>
          </a:p>
          <a:p>
            <a:pPr>
              <a:buNone/>
            </a:pPr>
            <a:r>
              <a:rPr lang="en-AU" b="1" dirty="0" smtClean="0">
                <a:solidFill>
                  <a:srgbClr val="FF0000"/>
                </a:solidFill>
                <a:latin typeface="Harrington" pitchFamily="82" charset="0"/>
              </a:rPr>
              <a:t>DISADVANTAGES</a:t>
            </a:r>
            <a:r>
              <a:rPr lang="en-AU" dirty="0" smtClean="0">
                <a:solidFill>
                  <a:srgbClr val="FF0000"/>
                </a:solidFill>
                <a:latin typeface="Harrington" pitchFamily="82" charset="0"/>
              </a:rPr>
              <a:t>  :</a:t>
            </a:r>
          </a:p>
          <a:p>
            <a:r>
              <a:rPr lang="en-AU" dirty="0" smtClean="0"/>
              <a:t>Oral communication is difficult</a:t>
            </a:r>
          </a:p>
          <a:p>
            <a:r>
              <a:rPr lang="en-AU" dirty="0" smtClean="0"/>
              <a:t>Opposing and </a:t>
            </a:r>
            <a:r>
              <a:rPr lang="en-AU" dirty="0" err="1" smtClean="0"/>
              <a:t>contralateral</a:t>
            </a:r>
            <a:r>
              <a:rPr lang="en-AU" dirty="0" smtClean="0"/>
              <a:t> teeth are indicated by the same number or alphabet which can be confusing</a:t>
            </a:r>
          </a:p>
          <a:p>
            <a:pPr>
              <a:buNone/>
            </a:pPr>
            <a:endParaRPr lang="en-AU" dirty="0"/>
          </a:p>
        </p:txBody>
      </p:sp>
      <p:sp>
        <p:nvSpPr>
          <p:cNvPr id="4" name="Rectangle 3"/>
          <p:cNvSpPr/>
          <p:nvPr/>
        </p:nvSpPr>
        <p:spPr>
          <a:xfrm>
            <a:off x="571472" y="1071546"/>
            <a:ext cx="7000924" cy="1692771"/>
          </a:xfrm>
          <a:prstGeom prst="rect">
            <a:avLst/>
          </a:prstGeom>
        </p:spPr>
        <p:txBody>
          <a:bodyPr wrap="square">
            <a:spAutoFit/>
          </a:bodyPr>
          <a:lstStyle/>
          <a:p>
            <a:pPr>
              <a:buNone/>
            </a:pPr>
            <a:r>
              <a:rPr lang="en-AU" sz="2600" b="1" dirty="0" smtClean="0">
                <a:solidFill>
                  <a:srgbClr val="FF0000"/>
                </a:solidFill>
                <a:latin typeface="Harrington" pitchFamily="82" charset="0"/>
              </a:rPr>
              <a:t>ADVANTAGES</a:t>
            </a:r>
            <a:r>
              <a:rPr lang="en-AU" sz="2600" dirty="0" smtClean="0">
                <a:solidFill>
                  <a:srgbClr val="FF0000"/>
                </a:solidFill>
                <a:latin typeface="Harrington" pitchFamily="82" charset="0"/>
              </a:rPr>
              <a:t>  :</a:t>
            </a:r>
          </a:p>
          <a:p>
            <a:r>
              <a:rPr lang="en-AU" sz="2600" dirty="0">
                <a:solidFill>
                  <a:schemeClr val="tx1">
                    <a:lumMod val="95000"/>
                    <a:lumOff val="5000"/>
                  </a:schemeClr>
                </a:solidFill>
              </a:rPr>
              <a:t>Simple to use</a:t>
            </a:r>
          </a:p>
          <a:p>
            <a:r>
              <a:rPr lang="en-AU" sz="2600" dirty="0">
                <a:solidFill>
                  <a:schemeClr val="tx1">
                    <a:lumMod val="95000"/>
                    <a:lumOff val="5000"/>
                  </a:schemeClr>
                </a:solidFill>
              </a:rPr>
              <a:t>No confusion between primary and permanent teeth</a:t>
            </a:r>
            <a:endParaRPr lang="en-AU" sz="2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7239000" cy="1143008"/>
          </a:xfrm>
        </p:spPr>
        <p:txBody>
          <a:bodyPr>
            <a:normAutofit fontScale="90000"/>
          </a:bodyPr>
          <a:lstStyle/>
          <a:p>
            <a:r>
              <a:rPr lang="en-AU" dirty="0" smtClean="0"/>
              <a:t>AMERICAN DENTAL ASSOCIATION (ADA ) system</a:t>
            </a:r>
            <a:endParaRPr lang="en-AU" b="0" dirty="0"/>
          </a:p>
        </p:txBody>
      </p:sp>
      <p:sp>
        <p:nvSpPr>
          <p:cNvPr id="3" name="Content Placeholder 2"/>
          <p:cNvSpPr>
            <a:spLocks noGrp="1"/>
          </p:cNvSpPr>
          <p:nvPr>
            <p:ph idx="1"/>
          </p:nvPr>
        </p:nvSpPr>
        <p:spPr/>
        <p:txBody>
          <a:bodyPr/>
          <a:lstStyle/>
          <a:p>
            <a:r>
              <a:rPr lang="en-AU" dirty="0" smtClean="0"/>
              <a:t>It is also known as the Universal system.</a:t>
            </a:r>
          </a:p>
          <a:p>
            <a:pPr>
              <a:buNone/>
            </a:pPr>
            <a:endParaRPr lang="en-AU" sz="1400" dirty="0" smtClean="0"/>
          </a:p>
          <a:p>
            <a:r>
              <a:rPr lang="en-AU" dirty="0" smtClean="0"/>
              <a:t>The numbering begins from the patient’s maxillary right posterior most tooth, proceeds around the arch to maxillary left posterior most tooth, then to </a:t>
            </a:r>
            <a:r>
              <a:rPr lang="en-AU" dirty="0" err="1" smtClean="0"/>
              <a:t>mandibular</a:t>
            </a:r>
            <a:r>
              <a:rPr lang="en-AU" dirty="0" smtClean="0"/>
              <a:t> left posterior most tooth and around the </a:t>
            </a:r>
            <a:r>
              <a:rPr lang="en-AU" dirty="0" err="1" smtClean="0"/>
              <a:t>mandibular</a:t>
            </a:r>
            <a:r>
              <a:rPr lang="en-AU" dirty="0" smtClean="0"/>
              <a:t> arch to the </a:t>
            </a:r>
            <a:r>
              <a:rPr lang="en-AU" dirty="0" err="1" smtClean="0"/>
              <a:t>mandibular</a:t>
            </a:r>
            <a:r>
              <a:rPr lang="en-AU" dirty="0" smtClean="0"/>
              <a:t> right posterior most tooth.</a:t>
            </a:r>
          </a:p>
          <a:p>
            <a:pPr>
              <a:buNone/>
            </a:pP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normAutofit/>
          </a:bodyPr>
          <a:lstStyle/>
          <a:p>
            <a:pPr>
              <a:buFont typeface="Wingdings" pitchFamily="2" charset="2"/>
              <a:buNone/>
            </a:pPr>
            <a:r>
              <a:rPr lang="en-US" dirty="0" smtClean="0">
                <a:effectLst>
                  <a:outerShdw blurRad="38100" dist="38100" dir="2700000" algn="tl">
                    <a:srgbClr val="000000"/>
                  </a:outerShdw>
                </a:effectLst>
              </a:rPr>
              <a:t> </a:t>
            </a:r>
            <a:r>
              <a:rPr lang="en-US" sz="2400" i="1" dirty="0" smtClean="0"/>
              <a:t>The  primary </a:t>
            </a:r>
            <a:r>
              <a:rPr lang="en-US" sz="2400" dirty="0" smtClean="0"/>
              <a:t>teeth in the  maxillary arch are designated by letters A to J,  beginning with deciduous right second molar  which is designated as ‘A’ to maxillary left second molar which is denoted by the letter ‘J’. </a:t>
            </a:r>
          </a:p>
          <a:p>
            <a:pPr>
              <a:buFont typeface="Wingdings" pitchFamily="2" charset="2"/>
              <a:buNone/>
            </a:pPr>
            <a:endParaRPr lang="en-US" sz="2400" dirty="0" smtClean="0">
              <a:effectLst>
                <a:outerShdw blurRad="38100" dist="38100" dir="2700000" algn="tl">
                  <a:srgbClr val="000000"/>
                </a:outerShdw>
              </a:effectLst>
            </a:endParaRPr>
          </a:p>
        </p:txBody>
      </p:sp>
      <p:pic>
        <p:nvPicPr>
          <p:cNvPr id="3074" name="Picture 2"/>
          <p:cNvPicPr>
            <a:picLocks noChangeAspect="1" noChangeArrowheads="1"/>
          </p:cNvPicPr>
          <p:nvPr/>
        </p:nvPicPr>
        <p:blipFill>
          <a:blip r:embed="rId3"/>
          <a:srcRect/>
          <a:stretch>
            <a:fillRect/>
          </a:stretch>
        </p:blipFill>
        <p:spPr bwMode="auto">
          <a:xfrm>
            <a:off x="2000232" y="2643182"/>
            <a:ext cx="3857652" cy="4214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a:buFont typeface="Wingdings" pitchFamily="2" charset="2"/>
              <a:buNone/>
            </a:pPr>
            <a:r>
              <a:rPr lang="en-US" sz="2800" dirty="0" smtClean="0"/>
              <a:t>The teeth   in   the </a:t>
            </a:r>
            <a:r>
              <a:rPr lang="en-US" sz="2800" dirty="0" err="1" smtClean="0"/>
              <a:t>mandibular</a:t>
            </a:r>
            <a:r>
              <a:rPr lang="en-US" sz="2800" dirty="0" smtClean="0"/>
              <a:t> arch are designated  by letters  K  to T beginning with the deciduous left second molar which is designated as ‘K’  and proceeding around the arch till the </a:t>
            </a:r>
            <a:r>
              <a:rPr lang="en-US" sz="2800" dirty="0" err="1" smtClean="0"/>
              <a:t>mandibular</a:t>
            </a:r>
            <a:r>
              <a:rPr lang="en-US" sz="2800" dirty="0" smtClean="0"/>
              <a:t> right second molar which is denoted by letter ‘T’  </a:t>
            </a:r>
          </a:p>
          <a:p>
            <a:pPr>
              <a:buFont typeface="Wingdings" pitchFamily="2" charset="2"/>
              <a:buNone/>
            </a:pPr>
            <a:r>
              <a:rPr lang="en-US" dirty="0" smtClean="0"/>
              <a:t>                               </a:t>
            </a:r>
            <a:r>
              <a:rPr lang="en-US" dirty="0" smtClean="0">
                <a:effectLst>
                  <a:outerShdw blurRad="38100" dist="38100" dir="2700000" algn="tl">
                    <a:srgbClr val="000000"/>
                  </a:outerShdw>
                </a:effectLst>
              </a:rPr>
              <a:t> </a:t>
            </a:r>
          </a:p>
          <a:p>
            <a:pPr>
              <a:buFont typeface="Wingdings" pitchFamily="2" charset="2"/>
              <a:buNone/>
            </a:pPr>
            <a:r>
              <a:rPr lang="en-US" dirty="0" smtClean="0">
                <a:effectLst>
                  <a:outerShdw blurRad="38100" dist="38100" dir="2700000" algn="tl">
                    <a:srgbClr val="000000"/>
                  </a:outerShdw>
                </a:effectLst>
                <a:latin typeface="Monotype Corsiva" pitchFamily="66" charset="0"/>
              </a:rPr>
              <a:t>                         </a:t>
            </a:r>
            <a:r>
              <a:rPr lang="en-US" dirty="0" smtClean="0">
                <a:solidFill>
                  <a:srgbClr val="CC9900"/>
                </a:solidFill>
                <a:effectLst>
                  <a:outerShdw blurRad="38100" dist="38100" dir="2700000" algn="tl">
                    <a:srgbClr val="000000"/>
                  </a:outerShdw>
                </a:effectLst>
                <a:latin typeface="Monotype Corsiva" pitchFamily="66" charset="0"/>
              </a:rPr>
              <a:t>A B C D E         F G </a:t>
            </a:r>
            <a:r>
              <a:rPr lang="en-US" i="1" dirty="0" smtClean="0">
                <a:solidFill>
                  <a:srgbClr val="CC9900"/>
                </a:solidFill>
                <a:effectLst>
                  <a:outerShdw blurRad="38100" dist="38100" dir="2700000" algn="tl">
                    <a:srgbClr val="000000"/>
                  </a:outerShdw>
                </a:effectLst>
                <a:latin typeface="Monotype Corsiva" pitchFamily="66" charset="0"/>
              </a:rPr>
              <a:t>H I  J</a:t>
            </a:r>
          </a:p>
          <a:p>
            <a:pPr>
              <a:buFont typeface="Wingdings" pitchFamily="2" charset="2"/>
              <a:buNone/>
            </a:pPr>
            <a:r>
              <a:rPr lang="en-US" dirty="0" smtClean="0">
                <a:solidFill>
                  <a:srgbClr val="CC9900"/>
                </a:solidFill>
                <a:effectLst>
                  <a:outerShdw blurRad="38100" dist="38100" dir="2700000" algn="tl">
                    <a:srgbClr val="000000"/>
                  </a:outerShdw>
                </a:effectLst>
                <a:latin typeface="Monotype Corsiva" pitchFamily="66" charset="0"/>
              </a:rPr>
              <a:t>                          T S R Q P        O N M L K</a:t>
            </a:r>
          </a:p>
          <a:p>
            <a:pPr>
              <a:buFont typeface="Wingdings" pitchFamily="2" charset="2"/>
              <a:buNone/>
            </a:pPr>
            <a:r>
              <a:rPr lang="en-US" b="1" i="1" dirty="0" smtClean="0">
                <a:solidFill>
                  <a:srgbClr val="CC9900"/>
                </a:solidFill>
                <a:effectLst>
                  <a:outerShdw blurRad="38100" dist="38100" dir="2700000" algn="tl">
                    <a:srgbClr val="000000"/>
                  </a:outerShdw>
                </a:effectLst>
                <a:latin typeface="Monotype Corsiva" pitchFamily="66" charset="0"/>
              </a:rPr>
              <a:t>   </a:t>
            </a:r>
            <a:endParaRPr lang="en-AU" dirty="0" smtClean="0"/>
          </a:p>
          <a:p>
            <a:endParaRPr lang="en-US" dirty="0"/>
          </a:p>
        </p:txBody>
      </p:sp>
      <p:cxnSp>
        <p:nvCxnSpPr>
          <p:cNvPr id="4" name="Straight Connector 3"/>
          <p:cNvCxnSpPr/>
          <p:nvPr/>
        </p:nvCxnSpPr>
        <p:spPr>
          <a:xfrm rot="5400000">
            <a:off x="3536943" y="4392619"/>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285984" y="4357694"/>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71934" y="4357694"/>
            <a:ext cx="178595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lstStyle/>
          <a:p>
            <a:r>
              <a:rPr lang="en-AU" dirty="0" smtClean="0"/>
              <a:t>The permanent teeth are indicated by numbers 1 to 32.</a:t>
            </a:r>
          </a:p>
          <a:p>
            <a:endParaRPr lang="en-AU" dirty="0" smtClean="0"/>
          </a:p>
          <a:p>
            <a:r>
              <a:rPr lang="en-AU" dirty="0" smtClean="0"/>
              <a:t>The maxillary right third molar is denoted by the number ‘1’ and proceeding around the arch till the maxillary left third molar which is denoted by the number ‘16’.</a:t>
            </a:r>
          </a:p>
          <a:p>
            <a:endParaRPr lang="en-AU" dirty="0" smtClean="0"/>
          </a:p>
          <a:p>
            <a:r>
              <a:rPr lang="en-AU" dirty="0" smtClean="0"/>
              <a:t>The </a:t>
            </a:r>
            <a:r>
              <a:rPr lang="en-AU" dirty="0" err="1" smtClean="0"/>
              <a:t>mandibular</a:t>
            </a:r>
            <a:r>
              <a:rPr lang="en-AU" dirty="0" smtClean="0"/>
              <a:t> left third molar is denoted by the number ‘17’ and around the arch till the </a:t>
            </a:r>
            <a:r>
              <a:rPr lang="en-AU" dirty="0" err="1" smtClean="0"/>
              <a:t>mandibular</a:t>
            </a:r>
            <a:r>
              <a:rPr lang="en-AU" dirty="0" smtClean="0"/>
              <a:t> right third molar ‘32’</a:t>
            </a:r>
          </a:p>
          <a:p>
            <a:pPr>
              <a:buNone/>
            </a:pPr>
            <a:r>
              <a:rPr lang="en-AU" dirty="0" smtClean="0"/>
              <a:t>   </a:t>
            </a:r>
            <a:r>
              <a:rPr lang="en-AU" dirty="0" err="1" smtClean="0"/>
              <a:t>Eg</a:t>
            </a:r>
            <a:r>
              <a:rPr lang="en-AU" dirty="0" smtClean="0"/>
              <a:t> ‘D’ represents the maxillary right primary lateral incisor</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srcRect/>
          <a:stretch>
            <a:fillRect/>
          </a:stretch>
        </p:blipFill>
        <p:spPr bwMode="auto">
          <a:xfrm>
            <a:off x="1571604" y="285728"/>
            <a:ext cx="5500726" cy="614366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a:buNone/>
            </a:pPr>
            <a:r>
              <a:rPr lang="en-AU" dirty="0" smtClean="0"/>
              <a:t>‘15’ represents the maxillary left permanent second molar.</a:t>
            </a:r>
            <a:endParaRPr lang="en-AU" dirty="0"/>
          </a:p>
        </p:txBody>
      </p:sp>
      <p:sp>
        <p:nvSpPr>
          <p:cNvPr id="4" name="Rectangle 3"/>
          <p:cNvSpPr/>
          <p:nvPr/>
        </p:nvSpPr>
        <p:spPr>
          <a:xfrm>
            <a:off x="214282" y="1500174"/>
            <a:ext cx="7643866" cy="1274195"/>
          </a:xfrm>
          <a:prstGeom prst="rect">
            <a:avLst/>
          </a:prstGeom>
        </p:spPr>
        <p:txBody>
          <a:bodyPr wrap="square">
            <a:spAutoFit/>
          </a:bodyPr>
          <a:lstStyle/>
          <a:p>
            <a:pPr>
              <a:lnSpc>
                <a:spcPct val="80000"/>
              </a:lnSpc>
              <a:buFont typeface="Wingdings" pitchFamily="2" charset="2"/>
              <a:buNone/>
            </a:pPr>
            <a:r>
              <a:rPr lang="en-US" sz="2400" dirty="0" smtClean="0">
                <a:solidFill>
                  <a:srgbClr val="CC9900"/>
                </a:solidFill>
                <a:effectLst>
                  <a:outerShdw blurRad="38100" dist="38100" dir="2700000" algn="tl">
                    <a:srgbClr val="000000"/>
                  </a:outerShdw>
                </a:effectLst>
                <a:latin typeface="Monotype Corsiva" pitchFamily="66" charset="0"/>
              </a:rPr>
              <a:t> 1    2    3    4    5    6    7    8        9   10  11   12  13  14  15  16</a:t>
            </a:r>
            <a:r>
              <a:rPr lang="en-US" sz="2400" dirty="0" smtClean="0">
                <a:solidFill>
                  <a:srgbClr val="CC9900"/>
                </a:solidFill>
                <a:effectLst>
                  <a:outerShdw blurRad="38100" dist="38100" dir="2700000" algn="tl">
                    <a:srgbClr val="000000"/>
                  </a:outerShdw>
                </a:effectLst>
              </a:rPr>
              <a:t>                 </a:t>
            </a:r>
          </a:p>
          <a:p>
            <a:pPr>
              <a:lnSpc>
                <a:spcPct val="80000"/>
              </a:lnSpc>
              <a:buFont typeface="Wingdings" pitchFamily="2" charset="2"/>
              <a:buNone/>
            </a:pPr>
            <a:endParaRPr lang="en-US" sz="2400" dirty="0" smtClean="0">
              <a:solidFill>
                <a:srgbClr val="CC9900"/>
              </a:solidFill>
              <a:effectLst>
                <a:outerShdw blurRad="38100" dist="38100" dir="2700000" algn="tl">
                  <a:srgbClr val="000000"/>
                </a:outerShdw>
              </a:effectLst>
            </a:endParaRPr>
          </a:p>
          <a:p>
            <a:pPr>
              <a:lnSpc>
                <a:spcPct val="80000"/>
              </a:lnSpc>
              <a:buFont typeface="Wingdings" pitchFamily="2" charset="2"/>
              <a:buNone/>
            </a:pPr>
            <a:r>
              <a:rPr lang="en-US" sz="2400" dirty="0" smtClean="0">
                <a:solidFill>
                  <a:srgbClr val="CC9900"/>
                </a:solidFill>
                <a:effectLst>
                  <a:outerShdw blurRad="38100" dist="38100" dir="2700000" algn="tl">
                    <a:srgbClr val="000000"/>
                  </a:outerShdw>
                </a:effectLst>
              </a:rPr>
              <a:t> </a:t>
            </a:r>
            <a:r>
              <a:rPr lang="en-US" sz="2400" dirty="0" smtClean="0">
                <a:solidFill>
                  <a:srgbClr val="CC9900"/>
                </a:solidFill>
                <a:effectLst>
                  <a:outerShdw blurRad="38100" dist="38100" dir="2700000" algn="tl">
                    <a:srgbClr val="000000"/>
                  </a:outerShdw>
                </a:effectLst>
                <a:latin typeface="Monotype Corsiva" pitchFamily="66" charset="0"/>
              </a:rPr>
              <a:t>32  31  30  29  28 27  26  25</a:t>
            </a:r>
            <a:r>
              <a:rPr lang="en-US" sz="2400" dirty="0" smtClean="0">
                <a:solidFill>
                  <a:srgbClr val="CC9900"/>
                </a:solidFill>
                <a:effectLst>
                  <a:outerShdw blurRad="38100" dist="38100" dir="2700000" algn="tl">
                    <a:srgbClr val="000000"/>
                  </a:outerShdw>
                </a:effectLst>
              </a:rPr>
              <a:t>    </a:t>
            </a:r>
            <a:r>
              <a:rPr lang="en-US" sz="2400" dirty="0" smtClean="0">
                <a:solidFill>
                  <a:srgbClr val="CC9900"/>
                </a:solidFill>
                <a:effectLst>
                  <a:outerShdw blurRad="38100" dist="38100" dir="2700000" algn="tl">
                    <a:srgbClr val="000000"/>
                  </a:outerShdw>
                </a:effectLst>
                <a:latin typeface="Monotype Corsiva" pitchFamily="66" charset="0"/>
              </a:rPr>
              <a:t>24  23  22  21  20  19  18  17</a:t>
            </a:r>
            <a:r>
              <a:rPr lang="en-US" sz="2400" dirty="0" smtClean="0">
                <a:solidFill>
                  <a:srgbClr val="CC9900"/>
                </a:solidFill>
                <a:effectLst>
                  <a:outerShdw blurRad="38100" dist="38100" dir="2700000" algn="tl">
                    <a:srgbClr val="000000"/>
                  </a:outerShdw>
                </a:effectLst>
              </a:rPr>
              <a:t> </a:t>
            </a:r>
          </a:p>
          <a:p>
            <a:pPr>
              <a:lnSpc>
                <a:spcPct val="80000"/>
              </a:lnSpc>
              <a:buFont typeface="Wingdings" pitchFamily="2" charset="2"/>
              <a:buNone/>
            </a:pPr>
            <a:r>
              <a:rPr lang="en-US" sz="2400" dirty="0" smtClean="0">
                <a:solidFill>
                  <a:srgbClr val="CC9900"/>
                </a:solidFill>
                <a:effectLst>
                  <a:outerShdw blurRad="38100" dist="38100" dir="2700000" algn="tl">
                    <a:srgbClr val="000000"/>
                  </a:outerShdw>
                </a:effectLst>
              </a:rPr>
              <a:t> </a:t>
            </a:r>
            <a:endParaRPr lang="en-US" sz="2400" dirty="0">
              <a:solidFill>
                <a:srgbClr val="CC9900"/>
              </a:solidFill>
              <a:effectLst>
                <a:outerShdw blurRad="38100" dist="38100" dir="2700000" algn="tl">
                  <a:srgbClr val="000000"/>
                </a:outerShdw>
              </a:effectLst>
            </a:endParaRPr>
          </a:p>
        </p:txBody>
      </p:sp>
      <p:cxnSp>
        <p:nvCxnSpPr>
          <p:cNvPr id="8" name="Straight Connector 7"/>
          <p:cNvCxnSpPr/>
          <p:nvPr/>
        </p:nvCxnSpPr>
        <p:spPr>
          <a:xfrm rot="5400000">
            <a:off x="3071802" y="2000240"/>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214282" y="1928802"/>
            <a:ext cx="335758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71868" y="1928802"/>
            <a:ext cx="342902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1472" y="3244334"/>
            <a:ext cx="6357981" cy="3293209"/>
          </a:xfrm>
          <a:prstGeom prst="rect">
            <a:avLst/>
          </a:prstGeom>
        </p:spPr>
        <p:txBody>
          <a:bodyPr wrap="square">
            <a:spAutoFit/>
          </a:bodyPr>
          <a:lstStyle/>
          <a:p>
            <a:pPr>
              <a:buNone/>
            </a:pPr>
            <a:r>
              <a:rPr lang="en-AU" sz="2600" b="1" dirty="0" smtClean="0">
                <a:solidFill>
                  <a:srgbClr val="FF0000"/>
                </a:solidFill>
                <a:latin typeface="Harrington" pitchFamily="82" charset="0"/>
              </a:rPr>
              <a:t>ADVANTAGES</a:t>
            </a:r>
            <a:r>
              <a:rPr lang="en-AU" sz="2600" dirty="0" smtClean="0">
                <a:solidFill>
                  <a:srgbClr val="FF0000"/>
                </a:solidFill>
                <a:latin typeface="Harrington" pitchFamily="82" charset="0"/>
              </a:rPr>
              <a:t>  :</a:t>
            </a:r>
          </a:p>
          <a:p>
            <a:pPr>
              <a:buNone/>
            </a:pPr>
            <a:r>
              <a:rPr lang="en-AU" sz="2600" dirty="0" smtClean="0">
                <a:latin typeface="+mj-lt"/>
              </a:rPr>
              <a:t>Each tooth has a </a:t>
            </a:r>
            <a:r>
              <a:rPr lang="en-AU" sz="2600" dirty="0" err="1" smtClean="0">
                <a:latin typeface="+mj-lt"/>
              </a:rPr>
              <a:t>seperate</a:t>
            </a:r>
            <a:r>
              <a:rPr lang="en-AU" sz="2600" dirty="0" smtClean="0">
                <a:latin typeface="+mj-lt"/>
              </a:rPr>
              <a:t> unique letter or number to denote it.</a:t>
            </a:r>
          </a:p>
          <a:p>
            <a:pPr>
              <a:buNone/>
            </a:pPr>
            <a:endParaRPr lang="en-AU" sz="2600" dirty="0" smtClean="0">
              <a:latin typeface="+mj-lt"/>
            </a:endParaRPr>
          </a:p>
          <a:p>
            <a:pPr>
              <a:buNone/>
            </a:pPr>
            <a:r>
              <a:rPr lang="en-AU" sz="2600" dirty="0" smtClean="0">
                <a:latin typeface="+mj-lt"/>
              </a:rPr>
              <a:t>DISADVANTAGE :</a:t>
            </a:r>
          </a:p>
          <a:p>
            <a:pPr>
              <a:buNone/>
            </a:pPr>
            <a:r>
              <a:rPr lang="en-AU" sz="2600" dirty="0" smtClean="0">
                <a:latin typeface="+mj-lt"/>
              </a:rPr>
              <a:t>Difficult to remember the letters or numbers of individual teeth </a:t>
            </a:r>
          </a:p>
          <a:p>
            <a:pPr algn="ctr">
              <a:buNone/>
            </a:pPr>
            <a:endParaRPr lang="en-AU" sz="2600" dirty="0" smtClean="0">
              <a:solidFill>
                <a:srgbClr val="FF0000"/>
              </a:solidFill>
              <a:latin typeface="Harringto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FEDERATION  DENTAIRE INTERNATIONAL (FDI) system</a:t>
            </a:r>
            <a:endParaRPr lang="en-AU" dirty="0"/>
          </a:p>
        </p:txBody>
      </p:sp>
      <p:sp>
        <p:nvSpPr>
          <p:cNvPr id="3" name="Content Placeholder 2"/>
          <p:cNvSpPr>
            <a:spLocks noGrp="1"/>
          </p:cNvSpPr>
          <p:nvPr>
            <p:ph idx="1"/>
          </p:nvPr>
        </p:nvSpPr>
        <p:spPr/>
        <p:txBody>
          <a:bodyPr/>
          <a:lstStyle/>
          <a:p>
            <a:r>
              <a:rPr lang="en-AU" dirty="0" smtClean="0"/>
              <a:t>It is also referred as the two digit system.</a:t>
            </a:r>
          </a:p>
          <a:p>
            <a:endParaRPr lang="en-AU" dirty="0" smtClean="0"/>
          </a:p>
          <a:p>
            <a:r>
              <a:rPr lang="en-AU" dirty="0" smtClean="0"/>
              <a:t>Two digits are used to identify each tooth. The first digit identifies the quadrant to which the tooth belongs and the second digit denotes the tooth.</a:t>
            </a:r>
          </a:p>
          <a:p>
            <a:pPr>
              <a:buNone/>
            </a:pPr>
            <a:r>
              <a:rPr lang="en-AU" dirty="0" smtClean="0"/>
              <a:t>   </a:t>
            </a:r>
          </a:p>
          <a:p>
            <a:r>
              <a:rPr lang="en-AU" dirty="0" smtClean="0"/>
              <a:t>Both digits have to be pronounced separately.</a:t>
            </a:r>
          </a:p>
          <a:p>
            <a:pPr>
              <a:buNone/>
            </a:pPr>
            <a:r>
              <a:rPr lang="en-AU" dirty="0" smtClean="0"/>
              <a:t>  </a:t>
            </a: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lstStyle/>
          <a:p>
            <a:r>
              <a:rPr lang="en-AU" dirty="0" smtClean="0"/>
              <a:t>For permanent dentition, the quadrant are numbered ‘1’ to ‘4’</a:t>
            </a:r>
          </a:p>
          <a:p>
            <a:pPr>
              <a:buNone/>
            </a:pPr>
            <a:r>
              <a:rPr lang="en-AU" dirty="0"/>
              <a:t> </a:t>
            </a:r>
            <a:r>
              <a:rPr lang="en-AU" dirty="0" smtClean="0"/>
              <a:t>  Maxillary right quadrant is number 1</a:t>
            </a:r>
          </a:p>
          <a:p>
            <a:pPr>
              <a:buNone/>
            </a:pPr>
            <a:r>
              <a:rPr lang="en-AU" dirty="0" smtClean="0"/>
              <a:t>   Maxillary left quadrant is number 2</a:t>
            </a:r>
          </a:p>
          <a:p>
            <a:pPr>
              <a:buNone/>
            </a:pPr>
            <a:r>
              <a:rPr lang="en-AU" dirty="0" smtClean="0"/>
              <a:t>   </a:t>
            </a:r>
            <a:r>
              <a:rPr lang="en-AU" dirty="0" err="1" smtClean="0"/>
              <a:t>Mandibular</a:t>
            </a:r>
            <a:r>
              <a:rPr lang="en-AU" dirty="0" smtClean="0"/>
              <a:t> left quadrant is number 3</a:t>
            </a:r>
          </a:p>
          <a:p>
            <a:pPr>
              <a:buNone/>
            </a:pPr>
            <a:r>
              <a:rPr lang="en-AU" dirty="0" smtClean="0"/>
              <a:t>   </a:t>
            </a:r>
            <a:r>
              <a:rPr lang="en-AU" dirty="0" err="1" smtClean="0"/>
              <a:t>Mandibular</a:t>
            </a:r>
            <a:r>
              <a:rPr lang="en-AU" dirty="0" smtClean="0"/>
              <a:t> right quadrant is number 4</a:t>
            </a:r>
          </a:p>
          <a:p>
            <a:pPr>
              <a:buNone/>
            </a:pPr>
            <a:endParaRPr lang="en-AU" dirty="0" smtClean="0"/>
          </a:p>
          <a:p>
            <a:r>
              <a:rPr lang="en-AU" dirty="0" smtClean="0"/>
              <a:t>The teeth in permanent dentition are numbered ‘1’ to ‘8’ from the midline to the third molar</a:t>
            </a:r>
          </a:p>
          <a:p>
            <a:pPr>
              <a:buNone/>
            </a:pPr>
            <a:r>
              <a:rPr lang="en-AU"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halla\Downloads\fdi system.jpg"/>
          <p:cNvPicPr>
            <a:picLocks noGrp="1" noChangeAspect="1" noChangeArrowheads="1"/>
          </p:cNvPicPr>
          <p:nvPr>
            <p:ph idx="1"/>
          </p:nvPr>
        </p:nvPicPr>
        <p:blipFill>
          <a:blip r:embed="rId3"/>
          <a:srcRect/>
          <a:stretch>
            <a:fillRect/>
          </a:stretch>
        </p:blipFill>
        <p:spPr bwMode="auto">
          <a:xfrm>
            <a:off x="785786" y="357166"/>
            <a:ext cx="6858048" cy="3786214"/>
          </a:xfrm>
          <a:prstGeom prst="rect">
            <a:avLst/>
          </a:prstGeom>
          <a:noFill/>
        </p:spPr>
      </p:pic>
      <p:sp>
        <p:nvSpPr>
          <p:cNvPr id="5" name="TextBox 4"/>
          <p:cNvSpPr txBox="1"/>
          <p:nvPr/>
        </p:nvSpPr>
        <p:spPr>
          <a:xfrm>
            <a:off x="1071538" y="4429132"/>
            <a:ext cx="6286544" cy="1600438"/>
          </a:xfrm>
          <a:prstGeom prst="rect">
            <a:avLst/>
          </a:prstGeom>
          <a:noFill/>
        </p:spPr>
        <p:txBody>
          <a:bodyPr wrap="square" rtlCol="0">
            <a:spAutoFit/>
          </a:bodyPr>
          <a:lstStyle/>
          <a:p>
            <a:r>
              <a:rPr lang="en-AU" dirty="0" smtClean="0"/>
              <a:t>Federation </a:t>
            </a:r>
            <a:r>
              <a:rPr lang="en-AU" dirty="0" err="1" smtClean="0"/>
              <a:t>Dentaire</a:t>
            </a:r>
            <a:r>
              <a:rPr lang="en-AU" dirty="0" smtClean="0"/>
              <a:t> International (FDI) System –Permanent dentition</a:t>
            </a:r>
          </a:p>
          <a:p>
            <a:endParaRPr lang="en-AU" dirty="0" smtClean="0"/>
          </a:p>
          <a:p>
            <a:endParaRPr lang="en-AU" dirty="0" smtClean="0"/>
          </a:p>
          <a:p>
            <a:endParaRPr lang="en-AU"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INTRODUCTION</a:t>
            </a:r>
            <a:endParaRPr lang="en-AU" dirty="0"/>
          </a:p>
        </p:txBody>
      </p:sp>
      <p:sp>
        <p:nvSpPr>
          <p:cNvPr id="3" name="Content Placeholder 2"/>
          <p:cNvSpPr>
            <a:spLocks noGrp="1"/>
          </p:cNvSpPr>
          <p:nvPr>
            <p:ph idx="1"/>
          </p:nvPr>
        </p:nvSpPr>
        <p:spPr/>
        <p:txBody>
          <a:bodyPr/>
          <a:lstStyle/>
          <a:p>
            <a:r>
              <a:rPr lang="en-AU" dirty="0" smtClean="0"/>
              <a:t>The human dentition includes a total of 52 teeth, that is 20 primary and 32 permanent teeth.</a:t>
            </a:r>
          </a:p>
          <a:p>
            <a:endParaRPr lang="en-AU" dirty="0" smtClean="0"/>
          </a:p>
          <a:p>
            <a:r>
              <a:rPr lang="en-AU" dirty="0" smtClean="0"/>
              <a:t>While performing conservative dental procedure it is necessary to employ an easy means of identifying individual teeth.</a:t>
            </a:r>
          </a:p>
          <a:p>
            <a:endParaRPr lang="en-AU" dirty="0" smtClean="0"/>
          </a:p>
          <a:p>
            <a:r>
              <a:rPr lang="en-AU" dirty="0" smtClean="0"/>
              <a:t>For this it is necessary to combine the name of the tooth with its quadrant, arch as well as the dentition that it belongs. </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AU" dirty="0" smtClean="0"/>
              <a:t>For the primary dentition, the quadrants are numbered ‘5’ to ‘8’</a:t>
            </a:r>
          </a:p>
          <a:p>
            <a:endParaRPr lang="en-AU" dirty="0" smtClean="0"/>
          </a:p>
          <a:p>
            <a:pPr>
              <a:buNone/>
            </a:pPr>
            <a:r>
              <a:rPr lang="en-AU" dirty="0" smtClean="0"/>
              <a:t>   Maxillary right quadrant is number ‘5’</a:t>
            </a:r>
          </a:p>
          <a:p>
            <a:pPr>
              <a:buNone/>
            </a:pPr>
            <a:r>
              <a:rPr lang="en-AU" dirty="0" smtClean="0"/>
              <a:t>   Maxillary left quadrant is number ‘6’</a:t>
            </a:r>
          </a:p>
          <a:p>
            <a:pPr>
              <a:buNone/>
            </a:pPr>
            <a:r>
              <a:rPr lang="en-AU" dirty="0" smtClean="0"/>
              <a:t>   </a:t>
            </a:r>
            <a:r>
              <a:rPr lang="en-AU" dirty="0" err="1" smtClean="0"/>
              <a:t>Mandibular</a:t>
            </a:r>
            <a:r>
              <a:rPr lang="en-AU" dirty="0" smtClean="0"/>
              <a:t> left quadrant is number ‘7’</a:t>
            </a:r>
          </a:p>
          <a:p>
            <a:pPr>
              <a:buNone/>
            </a:pPr>
            <a:r>
              <a:rPr lang="en-AU" dirty="0" smtClean="0"/>
              <a:t>   </a:t>
            </a:r>
            <a:r>
              <a:rPr lang="en-AU" dirty="0" err="1" smtClean="0"/>
              <a:t>Mandibular</a:t>
            </a:r>
            <a:r>
              <a:rPr lang="en-AU" dirty="0" smtClean="0"/>
              <a:t> right quadrant is number ‘8’</a:t>
            </a:r>
          </a:p>
          <a:p>
            <a:pPr>
              <a:buNone/>
            </a:pPr>
            <a:endParaRPr lang="en-AU" dirty="0" smtClean="0"/>
          </a:p>
          <a:p>
            <a:pPr>
              <a:buNone/>
            </a:pPr>
            <a:r>
              <a:rPr lang="en-AU" dirty="0" smtClean="0"/>
              <a:t>The teeth in primary dentition are numbered ‘1’ to ‘5’ from the midline to the second molar</a:t>
            </a:r>
          </a:p>
          <a:p>
            <a:pPr>
              <a:buNone/>
            </a:pPr>
            <a:endParaRPr lang="en-AU" dirty="0" smtClean="0"/>
          </a:p>
          <a:p>
            <a:endParaRPr lang="en-AU" dirty="0" smtClean="0"/>
          </a:p>
          <a:p>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halla\Downloads\fdi2.jpg"/>
          <p:cNvPicPr>
            <a:picLocks noGrp="1" noChangeAspect="1" noChangeArrowheads="1"/>
          </p:cNvPicPr>
          <p:nvPr>
            <p:ph idx="1"/>
          </p:nvPr>
        </p:nvPicPr>
        <p:blipFill>
          <a:blip r:embed="rId3"/>
          <a:srcRect/>
          <a:stretch>
            <a:fillRect/>
          </a:stretch>
        </p:blipFill>
        <p:spPr bwMode="auto">
          <a:xfrm>
            <a:off x="714348" y="857232"/>
            <a:ext cx="6929486" cy="2571768"/>
          </a:xfrm>
          <a:prstGeom prst="rect">
            <a:avLst/>
          </a:prstGeom>
          <a:noFill/>
        </p:spPr>
      </p:pic>
      <p:sp>
        <p:nvSpPr>
          <p:cNvPr id="5" name="TextBox 4"/>
          <p:cNvSpPr txBox="1"/>
          <p:nvPr/>
        </p:nvSpPr>
        <p:spPr>
          <a:xfrm>
            <a:off x="1000100" y="3857628"/>
            <a:ext cx="6215106" cy="923330"/>
          </a:xfrm>
          <a:prstGeom prst="rect">
            <a:avLst/>
          </a:prstGeom>
          <a:noFill/>
        </p:spPr>
        <p:txBody>
          <a:bodyPr wrap="square" rtlCol="0">
            <a:spAutoFit/>
          </a:bodyPr>
          <a:lstStyle/>
          <a:p>
            <a:r>
              <a:rPr lang="en-AU" dirty="0" smtClean="0"/>
              <a:t>Federation </a:t>
            </a:r>
            <a:r>
              <a:rPr lang="en-AU" dirty="0" err="1" smtClean="0"/>
              <a:t>Dentaire</a:t>
            </a:r>
            <a:r>
              <a:rPr lang="en-AU" dirty="0" smtClean="0"/>
              <a:t> International (FDI) System – Primary dentition </a:t>
            </a:r>
          </a:p>
          <a:p>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a:buNone/>
            </a:pPr>
            <a:r>
              <a:rPr lang="en-AU" dirty="0" smtClean="0"/>
              <a:t> ADVANTAGE :</a:t>
            </a:r>
          </a:p>
          <a:p>
            <a:r>
              <a:rPr lang="en-AU" dirty="0" smtClean="0"/>
              <a:t> Each tooth has a </a:t>
            </a:r>
            <a:r>
              <a:rPr lang="en-AU" dirty="0" err="1" smtClean="0"/>
              <a:t>seperate</a:t>
            </a:r>
            <a:r>
              <a:rPr lang="en-AU" dirty="0" smtClean="0"/>
              <a:t> number</a:t>
            </a:r>
          </a:p>
          <a:p>
            <a:r>
              <a:rPr lang="en-AU" dirty="0" smtClean="0"/>
              <a:t>Simple to understand and teach</a:t>
            </a:r>
          </a:p>
          <a:p>
            <a:r>
              <a:rPr lang="en-AU" dirty="0" smtClean="0"/>
              <a:t>Easy to pronounce in conversation</a:t>
            </a:r>
          </a:p>
          <a:p>
            <a:pPr>
              <a:buNone/>
            </a:pPr>
            <a:endParaRPr lang="en-AU" dirty="0" smtClean="0"/>
          </a:p>
          <a:p>
            <a:pPr>
              <a:buNone/>
            </a:pPr>
            <a:r>
              <a:rPr lang="en-AU" dirty="0" smtClean="0"/>
              <a:t> DISADVANTAGE :</a:t>
            </a:r>
          </a:p>
          <a:p>
            <a:pPr>
              <a:buNone/>
            </a:pPr>
            <a:r>
              <a:rPr lang="en-AU" dirty="0" smtClean="0"/>
              <a:t> May be confused with the ADA numbers.</a:t>
            </a: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Terminology related to various tooth surfaces</a:t>
            </a:r>
            <a:endParaRPr lang="en-AU" sz="3200" dirty="0"/>
          </a:p>
        </p:txBody>
      </p:sp>
      <p:pic>
        <p:nvPicPr>
          <p:cNvPr id="4" name="Content Placeholder 3" descr="image of tooth term.jpg"/>
          <p:cNvPicPr>
            <a:picLocks noGrp="1" noChangeAspect="1"/>
          </p:cNvPicPr>
          <p:nvPr>
            <p:ph idx="1"/>
          </p:nvPr>
        </p:nvPicPr>
        <p:blipFill>
          <a:blip r:embed="rId3"/>
          <a:stretch>
            <a:fillRect/>
          </a:stretch>
        </p:blipFill>
        <p:spPr>
          <a:xfrm>
            <a:off x="1785918" y="2285992"/>
            <a:ext cx="4143404" cy="364333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7239000" cy="5884256"/>
          </a:xfrm>
        </p:spPr>
        <p:txBody>
          <a:bodyPr/>
          <a:lstStyle/>
          <a:p>
            <a:r>
              <a:rPr lang="en-AU" dirty="0" smtClean="0"/>
              <a:t>The coronal portion of each tooth is divided into surfaces. These are named according to the related anatomic structures :</a:t>
            </a:r>
          </a:p>
          <a:p>
            <a:pPr marL="514350" indent="-514350">
              <a:buFont typeface="+mj-lt"/>
              <a:buAutoNum type="arabicPeriod"/>
            </a:pPr>
            <a:endParaRPr lang="en-AU" dirty="0" smtClean="0"/>
          </a:p>
          <a:p>
            <a:pPr marL="514350" indent="-514350">
              <a:buFont typeface="+mj-lt"/>
              <a:buAutoNum type="arabicPeriod"/>
            </a:pPr>
            <a:r>
              <a:rPr lang="en-AU" dirty="0" err="1" smtClean="0"/>
              <a:t>Mesial</a:t>
            </a:r>
            <a:r>
              <a:rPr lang="en-AU" dirty="0" smtClean="0"/>
              <a:t> : the surface of the tooth closest to the anterior midline</a:t>
            </a:r>
          </a:p>
          <a:p>
            <a:pPr marL="514350" indent="-514350">
              <a:buFont typeface="+mj-lt"/>
              <a:buAutoNum type="arabicPeriod"/>
            </a:pPr>
            <a:r>
              <a:rPr lang="en-AU" dirty="0" smtClean="0"/>
              <a:t>Distal : the surface of the tooth away from the anterior midline</a:t>
            </a:r>
          </a:p>
          <a:p>
            <a:pPr marL="514350" indent="-514350">
              <a:buFont typeface="+mj-lt"/>
              <a:buAutoNum type="arabicPeriod"/>
            </a:pPr>
            <a:r>
              <a:rPr lang="en-AU" dirty="0" smtClean="0"/>
              <a:t>Labial : the surface of tooth towards the lip</a:t>
            </a:r>
          </a:p>
          <a:p>
            <a:pPr marL="514350" indent="-514350">
              <a:buFont typeface="+mj-lt"/>
              <a:buAutoNum type="arabicPeriod"/>
            </a:pPr>
            <a:r>
              <a:rPr lang="en-AU" dirty="0" err="1" smtClean="0"/>
              <a:t>Buccal</a:t>
            </a:r>
            <a:r>
              <a:rPr lang="en-AU" dirty="0" smtClean="0"/>
              <a:t> : the tooth surface that is towards the cheek (both labial and </a:t>
            </a:r>
            <a:r>
              <a:rPr lang="en-AU" dirty="0" err="1" smtClean="0"/>
              <a:t>buccal</a:t>
            </a:r>
            <a:r>
              <a:rPr lang="en-AU" dirty="0" smtClean="0"/>
              <a:t> can be </a:t>
            </a:r>
            <a:r>
              <a:rPr lang="en-AU" dirty="0" err="1" smtClean="0"/>
              <a:t>reffered</a:t>
            </a:r>
            <a:r>
              <a:rPr lang="en-AU" dirty="0" smtClean="0"/>
              <a:t> to as facial) </a:t>
            </a:r>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000100" y="857232"/>
            <a:ext cx="6000791" cy="542928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lstStyle/>
          <a:p>
            <a:pPr marL="514350" indent="-514350">
              <a:buNone/>
            </a:pPr>
            <a:r>
              <a:rPr lang="en-AU" dirty="0" smtClean="0"/>
              <a:t>5. Facial : the surface of the tooth towards the patient’s face</a:t>
            </a:r>
          </a:p>
          <a:p>
            <a:pPr marL="514350" indent="-514350">
              <a:buNone/>
            </a:pPr>
            <a:r>
              <a:rPr lang="en-AU" dirty="0" smtClean="0"/>
              <a:t>6. Lingual : the tooth surface that is towards the tongue</a:t>
            </a:r>
          </a:p>
          <a:p>
            <a:pPr marL="514350" indent="-514350">
              <a:buNone/>
            </a:pPr>
            <a:r>
              <a:rPr lang="en-AU" dirty="0" smtClean="0"/>
              <a:t>7. </a:t>
            </a:r>
            <a:r>
              <a:rPr lang="en-AU" dirty="0" err="1" smtClean="0"/>
              <a:t>Incisal</a:t>
            </a:r>
            <a:r>
              <a:rPr lang="en-AU" dirty="0" smtClean="0"/>
              <a:t> : the functional edge of an anterior teeth</a:t>
            </a:r>
          </a:p>
          <a:p>
            <a:pPr marL="514350" indent="-514350">
              <a:buNone/>
            </a:pPr>
            <a:r>
              <a:rPr lang="en-AU" dirty="0" smtClean="0"/>
              <a:t>8. </a:t>
            </a:r>
            <a:r>
              <a:rPr lang="en-AU" dirty="0" err="1" smtClean="0"/>
              <a:t>Occlusal</a:t>
            </a:r>
            <a:r>
              <a:rPr lang="en-AU" dirty="0" smtClean="0"/>
              <a:t> : the </a:t>
            </a:r>
            <a:r>
              <a:rPr lang="en-AU" dirty="0" err="1" smtClean="0"/>
              <a:t>masticatory</a:t>
            </a:r>
            <a:r>
              <a:rPr lang="en-AU" dirty="0" smtClean="0"/>
              <a:t> surface of a posterior teeth</a:t>
            </a:r>
          </a:p>
          <a:p>
            <a:pPr marL="514350" indent="-514350">
              <a:buNone/>
            </a:pPr>
            <a:r>
              <a:rPr lang="en-AU" dirty="0" smtClean="0"/>
              <a:t>9. Cervical : the surface of the tooth close to the neck or cervix of the tooth</a:t>
            </a:r>
          </a:p>
          <a:p>
            <a:pPr marL="514350" indent="-514350">
              <a:buNone/>
            </a:pPr>
            <a:r>
              <a:rPr lang="en-AU" dirty="0" smtClean="0"/>
              <a:t>10. Gingival : the surface of the tooth close to the </a:t>
            </a:r>
            <a:r>
              <a:rPr lang="en-AU" dirty="0" err="1" smtClean="0"/>
              <a:t>gingiva</a:t>
            </a:r>
            <a:r>
              <a:rPr lang="en-AU" dirty="0" smtClean="0"/>
              <a:t> </a:t>
            </a:r>
            <a:endParaRPr lang="en-A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Terminology related to dental caries</a:t>
            </a:r>
            <a:endParaRPr lang="en-AU" dirty="0"/>
          </a:p>
        </p:txBody>
      </p:sp>
      <p:sp>
        <p:nvSpPr>
          <p:cNvPr id="3" name="Content Placeholder 2"/>
          <p:cNvSpPr>
            <a:spLocks noGrp="1"/>
          </p:cNvSpPr>
          <p:nvPr>
            <p:ph idx="1"/>
          </p:nvPr>
        </p:nvSpPr>
        <p:spPr/>
        <p:txBody>
          <a:bodyPr>
            <a:normAutofit/>
          </a:bodyPr>
          <a:lstStyle/>
          <a:p>
            <a:pPr>
              <a:buNone/>
            </a:pPr>
            <a:r>
              <a:rPr lang="en-AU" dirty="0" smtClean="0"/>
              <a:t>   Dental caries is an infectious and microbiological disease that results in localized dissolution and destruction of the calcified tissues of the tooth.</a:t>
            </a:r>
          </a:p>
          <a:p>
            <a:pPr>
              <a:buNone/>
            </a:pPr>
            <a:endParaRPr lang="en-AU" sz="1100" dirty="0" smtClean="0"/>
          </a:p>
          <a:p>
            <a:r>
              <a:rPr lang="en-AU" dirty="0" smtClean="0"/>
              <a:t>According to the location, caries can be:</a:t>
            </a:r>
          </a:p>
          <a:p>
            <a:pPr>
              <a:buNone/>
            </a:pPr>
            <a:r>
              <a:rPr lang="en-AU" i="1" dirty="0" smtClean="0">
                <a:solidFill>
                  <a:srgbClr val="FF0000"/>
                </a:solidFill>
              </a:rPr>
              <a:t>    Primary caries :</a:t>
            </a:r>
          </a:p>
          <a:p>
            <a:r>
              <a:rPr lang="en-AU" dirty="0" smtClean="0"/>
              <a:t> Pit and fissure caries</a:t>
            </a:r>
          </a:p>
          <a:p>
            <a:r>
              <a:rPr lang="en-AU" dirty="0" smtClean="0"/>
              <a:t> Smooth surface caries</a:t>
            </a:r>
          </a:p>
          <a:p>
            <a:r>
              <a:rPr lang="en-AU" dirty="0" smtClean="0"/>
              <a:t> Root surface caries</a:t>
            </a:r>
          </a:p>
          <a:p>
            <a:r>
              <a:rPr lang="en-AU" dirty="0" smtClean="0"/>
              <a:t> Residual caries</a:t>
            </a:r>
          </a:p>
          <a:p>
            <a:endParaRPr lang="en-AU" dirty="0" smtClean="0"/>
          </a:p>
          <a:p>
            <a:endParaRPr lang="en-AU" dirty="0" smtClean="0"/>
          </a:p>
          <a:p>
            <a:endParaRPr lang="en-AU"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lstStyle/>
          <a:p>
            <a:pPr>
              <a:buNone/>
            </a:pPr>
            <a:r>
              <a:rPr lang="en-AU" dirty="0" smtClean="0">
                <a:solidFill>
                  <a:srgbClr val="FF0000"/>
                </a:solidFill>
              </a:rPr>
              <a:t>  Secondary/ recurrent caries :</a:t>
            </a:r>
          </a:p>
          <a:p>
            <a:pPr>
              <a:buNone/>
            </a:pPr>
            <a:r>
              <a:rPr lang="en-AU" dirty="0" smtClean="0"/>
              <a:t>    According to the amount of tooth involvement caries can be : </a:t>
            </a:r>
          </a:p>
          <a:p>
            <a:r>
              <a:rPr lang="en-AU" dirty="0" smtClean="0"/>
              <a:t>    Incipient caries</a:t>
            </a:r>
          </a:p>
          <a:p>
            <a:r>
              <a:rPr lang="en-AU" dirty="0" smtClean="0"/>
              <a:t>    Advanced/ </a:t>
            </a:r>
            <a:r>
              <a:rPr lang="en-AU" dirty="0" err="1" smtClean="0"/>
              <a:t>cavitated</a:t>
            </a:r>
            <a:r>
              <a:rPr lang="en-AU" dirty="0" smtClean="0"/>
              <a:t> caries</a:t>
            </a:r>
          </a:p>
          <a:p>
            <a:pPr>
              <a:buNone/>
            </a:pPr>
            <a:endParaRPr lang="en-AU" dirty="0" smtClean="0"/>
          </a:p>
          <a:p>
            <a:pPr>
              <a:buNone/>
            </a:pPr>
            <a:r>
              <a:rPr lang="en-AU" dirty="0" smtClean="0"/>
              <a:t>    According to the rate of progression caries can be :</a:t>
            </a:r>
          </a:p>
          <a:p>
            <a:pPr>
              <a:buNone/>
            </a:pPr>
            <a:r>
              <a:rPr lang="en-AU" dirty="0" smtClean="0"/>
              <a:t>    Acute caries</a:t>
            </a:r>
          </a:p>
          <a:p>
            <a:pPr>
              <a:buNone/>
            </a:pPr>
            <a:r>
              <a:rPr lang="en-AU" dirty="0" smtClean="0"/>
              <a:t>    Chronic caries</a:t>
            </a:r>
          </a:p>
          <a:p>
            <a:pPr>
              <a:buNone/>
            </a:pPr>
            <a:endParaRPr lang="en-AU" dirty="0" smtClean="0"/>
          </a:p>
          <a:p>
            <a:pPr>
              <a:buNone/>
            </a:pPr>
            <a:endParaRPr lang="en-AU" dirty="0" smtClean="0"/>
          </a:p>
          <a:p>
            <a:pPr>
              <a:buNone/>
            </a:pPr>
            <a:r>
              <a:rPr lang="en-AU" dirty="0" smtClean="0"/>
              <a:t>    </a:t>
            </a:r>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normAutofit/>
          </a:bodyPr>
          <a:lstStyle/>
          <a:p>
            <a:pPr>
              <a:buNone/>
            </a:pPr>
            <a:r>
              <a:rPr lang="en-AU" dirty="0" smtClean="0"/>
              <a:t> Primary caries : This refers to the first attack of caries on a tooth.</a:t>
            </a:r>
          </a:p>
          <a:p>
            <a:pPr>
              <a:buNone/>
            </a:pPr>
            <a:endParaRPr lang="en-AU" dirty="0" smtClean="0"/>
          </a:p>
          <a:p>
            <a:pPr>
              <a:buNone/>
            </a:pPr>
            <a:r>
              <a:rPr lang="en-AU" dirty="0" smtClean="0"/>
              <a:t>  Depending upon its location on the tooth, the pattern of caries progression varies and also influences the cavity </a:t>
            </a:r>
            <a:r>
              <a:rPr lang="en-AU" dirty="0" err="1" smtClean="0"/>
              <a:t>prepartion</a:t>
            </a:r>
            <a:r>
              <a:rPr lang="en-AU" dirty="0" smtClean="0"/>
              <a:t>.</a:t>
            </a:r>
          </a:p>
          <a:p>
            <a:pPr>
              <a:buNone/>
            </a:pPr>
            <a:r>
              <a:rPr lang="en-AU" dirty="0" smtClean="0"/>
              <a:t> </a:t>
            </a:r>
          </a:p>
          <a:p>
            <a:pPr>
              <a:buNone/>
            </a:pPr>
            <a:r>
              <a:rPr lang="en-AU" dirty="0" smtClean="0"/>
              <a:t>  Caries can be located in the pits and fissures, on the smooth surfaces and root surfaces.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a:buNone/>
            </a:pPr>
            <a:r>
              <a:rPr lang="en-AU" dirty="0" smtClean="0"/>
              <a:t> </a:t>
            </a:r>
            <a:r>
              <a:rPr lang="en-AU" dirty="0" err="1" smtClean="0"/>
              <a:t>Eg</a:t>
            </a:r>
            <a:r>
              <a:rPr lang="en-AU" dirty="0" smtClean="0"/>
              <a:t>. </a:t>
            </a:r>
            <a:r>
              <a:rPr lang="en-AU" dirty="0" err="1" smtClean="0"/>
              <a:t>Mandibular</a:t>
            </a:r>
            <a:r>
              <a:rPr lang="en-AU" dirty="0" smtClean="0"/>
              <a:t> left permanent first molar, maxillary right primary central incisor, etc.</a:t>
            </a:r>
          </a:p>
          <a:p>
            <a:pPr>
              <a:buNone/>
            </a:pPr>
            <a:endParaRPr lang="en-AU" dirty="0" smtClean="0"/>
          </a:p>
          <a:p>
            <a:r>
              <a:rPr lang="en-AU" dirty="0" smtClean="0"/>
              <a:t>Since naming teeth in this manner is cumbersome and difficult for communication purpose, tooth numbering systems were developed.</a:t>
            </a:r>
          </a:p>
          <a:p>
            <a:pPr>
              <a:buNone/>
            </a:pPr>
            <a:r>
              <a:rPr lang="en-AU" dirty="0" smtClean="0"/>
              <a:t> </a:t>
            </a:r>
            <a:endParaRPr lang="en-A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 img.jpg"/>
          <p:cNvPicPr>
            <a:picLocks noGrp="1" noChangeAspect="1"/>
          </p:cNvPicPr>
          <p:nvPr>
            <p:ph idx="1"/>
          </p:nvPr>
        </p:nvPicPr>
        <p:blipFill>
          <a:blip r:embed="rId3"/>
          <a:stretch>
            <a:fillRect/>
          </a:stretch>
        </p:blipFill>
        <p:spPr>
          <a:xfrm>
            <a:off x="1214414" y="642918"/>
            <a:ext cx="5715039" cy="5643602"/>
          </a:xfrm>
          <a:prstGeom prst="rect">
            <a:avLst/>
          </a:prstGeom>
          <a:ln w="88900" cap="sq" cmpd="thickThin">
            <a:solidFill>
              <a:schemeClr val="accent5">
                <a:lumMod val="75000"/>
              </a:schemeClr>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   Pit and fissure caries</a:t>
            </a:r>
            <a:endParaRPr lang="en-AU" sz="3200" dirty="0"/>
          </a:p>
        </p:txBody>
      </p:sp>
      <p:sp>
        <p:nvSpPr>
          <p:cNvPr id="3" name="Content Placeholder 2"/>
          <p:cNvSpPr>
            <a:spLocks noGrp="1"/>
          </p:cNvSpPr>
          <p:nvPr>
            <p:ph idx="1"/>
          </p:nvPr>
        </p:nvSpPr>
        <p:spPr/>
        <p:txBody>
          <a:bodyPr/>
          <a:lstStyle/>
          <a:p>
            <a:r>
              <a:rPr lang="en-AU" dirty="0" smtClean="0"/>
              <a:t>Caries beginning in the pits and fissure of the teeth is referred as pit and fissure caries.</a:t>
            </a:r>
          </a:p>
          <a:p>
            <a:endParaRPr lang="en-AU" dirty="0" smtClean="0"/>
          </a:p>
          <a:p>
            <a:r>
              <a:rPr lang="en-AU" dirty="0" smtClean="0"/>
              <a:t>Pits and fissure are those areas of the teeth where there is imperfect union of development enamel lobes.</a:t>
            </a:r>
          </a:p>
          <a:p>
            <a:endParaRPr lang="en-AU" dirty="0" smtClean="0"/>
          </a:p>
          <a:p>
            <a:r>
              <a:rPr lang="en-AU" dirty="0" smtClean="0"/>
              <a:t>Because of incomplete fusion of enamel, these areas are </a:t>
            </a:r>
            <a:r>
              <a:rPr lang="en-AU" dirty="0" err="1" smtClean="0"/>
              <a:t>suspectible</a:t>
            </a:r>
            <a:r>
              <a:rPr lang="en-AU" dirty="0" smtClean="0"/>
              <a:t> to food impaction and hence caries.</a:t>
            </a:r>
            <a:endParaRPr lang="en-A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t 2.jpg"/>
          <p:cNvPicPr>
            <a:picLocks noGrp="1" noChangeAspect="1"/>
          </p:cNvPicPr>
          <p:nvPr>
            <p:ph idx="1"/>
          </p:nvPr>
        </p:nvPicPr>
        <p:blipFill>
          <a:blip r:embed="rId3"/>
          <a:stretch>
            <a:fillRect/>
          </a:stretch>
        </p:blipFill>
        <p:spPr>
          <a:xfrm>
            <a:off x="428596" y="1500174"/>
            <a:ext cx="3286148" cy="2571768"/>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pic>
        <p:nvPicPr>
          <p:cNvPr id="5" name="Picture 4" descr="pit.jpg"/>
          <p:cNvPicPr>
            <a:picLocks noChangeAspect="1"/>
          </p:cNvPicPr>
          <p:nvPr/>
        </p:nvPicPr>
        <p:blipFill>
          <a:blip r:embed="rId4"/>
          <a:stretch>
            <a:fillRect/>
          </a:stretch>
        </p:blipFill>
        <p:spPr>
          <a:xfrm>
            <a:off x="4214810" y="1500174"/>
            <a:ext cx="3286148" cy="2643206"/>
          </a:xfrm>
          <a:prstGeom prst="roundRect">
            <a:avLst>
              <a:gd name="adj" fmla="val 8594"/>
            </a:avLst>
          </a:prstGeom>
          <a:solidFill>
            <a:srgbClr val="FFFFFF">
              <a:shade val="85000"/>
            </a:srgbClr>
          </a:solidFill>
          <a:ln>
            <a:solidFill>
              <a:schemeClr val="accent5">
                <a:lumMod val="75000"/>
              </a:schemeClr>
            </a:solidFill>
          </a:ln>
          <a:effectLst>
            <a:reflection blurRad="12700" stA="38000" endPos="28000" dist="5000" dir="5400000" sy="-100000" algn="bl" rotWithShape="0"/>
          </a:effectLst>
        </p:spPr>
      </p:pic>
      <p:sp>
        <p:nvSpPr>
          <p:cNvPr id="7" name="TextBox 6"/>
          <p:cNvSpPr txBox="1"/>
          <p:nvPr/>
        </p:nvSpPr>
        <p:spPr>
          <a:xfrm>
            <a:off x="2285984" y="4500570"/>
            <a:ext cx="3057247" cy="461665"/>
          </a:xfrm>
          <a:prstGeom prst="rect">
            <a:avLst/>
          </a:prstGeom>
          <a:noFill/>
        </p:spPr>
        <p:txBody>
          <a:bodyPr wrap="square" rtlCol="0">
            <a:spAutoFit/>
          </a:bodyPr>
          <a:lstStyle/>
          <a:p>
            <a:r>
              <a:rPr lang="en-AU" sz="2400" dirty="0" smtClean="0"/>
              <a:t>Pit and fissure caries</a:t>
            </a:r>
            <a:endParaRPr lang="en-AU"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7239000" cy="5884256"/>
          </a:xfrm>
        </p:spPr>
        <p:txBody>
          <a:bodyPr/>
          <a:lstStyle/>
          <a:p>
            <a:r>
              <a:rPr lang="en-AU" dirty="0" smtClean="0"/>
              <a:t>Pit and fissure caries usually begins as a small point penetration at the bottom of the pit and fissure.</a:t>
            </a:r>
          </a:p>
          <a:p>
            <a:endParaRPr lang="en-AU" dirty="0" smtClean="0"/>
          </a:p>
          <a:p>
            <a:r>
              <a:rPr lang="en-AU" dirty="0" smtClean="0"/>
              <a:t>From here, it fans along the enamel rods to the </a:t>
            </a:r>
            <a:r>
              <a:rPr lang="en-AU" dirty="0" err="1" smtClean="0"/>
              <a:t>dentino</a:t>
            </a:r>
            <a:r>
              <a:rPr lang="en-AU" dirty="0" smtClean="0"/>
              <a:t>-enamel junction.</a:t>
            </a:r>
          </a:p>
          <a:p>
            <a:endParaRPr lang="en-AU" dirty="0" smtClean="0"/>
          </a:p>
          <a:p>
            <a:r>
              <a:rPr lang="en-AU" dirty="0" smtClean="0"/>
              <a:t>On reaching the </a:t>
            </a:r>
            <a:r>
              <a:rPr lang="en-AU" dirty="0" err="1" smtClean="0"/>
              <a:t>dentino</a:t>
            </a:r>
            <a:r>
              <a:rPr lang="en-AU" dirty="0" smtClean="0"/>
              <a:t>-enamel junction, caries spreads laterally at the junction and then spread penetrate towards the pulp through the dentinal tubules  </a:t>
            </a:r>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  Smooth surface caries</a:t>
            </a:r>
            <a:endParaRPr lang="en-AU" sz="3200" dirty="0"/>
          </a:p>
        </p:txBody>
      </p:sp>
      <p:sp>
        <p:nvSpPr>
          <p:cNvPr id="3" name="Content Placeholder 2"/>
          <p:cNvSpPr>
            <a:spLocks noGrp="1"/>
          </p:cNvSpPr>
          <p:nvPr>
            <p:ph idx="1"/>
          </p:nvPr>
        </p:nvSpPr>
        <p:spPr/>
        <p:txBody>
          <a:bodyPr/>
          <a:lstStyle/>
          <a:p>
            <a:r>
              <a:rPr lang="en-AU" dirty="0" smtClean="0"/>
              <a:t>Smooth surface caries involves the smooth areas of the teeth that are covered by plaque for prolonged period of time.</a:t>
            </a:r>
          </a:p>
          <a:p>
            <a:pPr>
              <a:buNone/>
            </a:pPr>
            <a:endParaRPr lang="en-AU" sz="1400" dirty="0" smtClean="0"/>
          </a:p>
          <a:p>
            <a:r>
              <a:rPr lang="en-AU" dirty="0" smtClean="0"/>
              <a:t>These include the proximal surfaces of teeth, the gingival one-third of the facial and lingual surfaces of teeth. </a:t>
            </a:r>
            <a:endParaRPr lang="en-AU" dirty="0"/>
          </a:p>
        </p:txBody>
      </p:sp>
      <p:pic>
        <p:nvPicPr>
          <p:cNvPr id="4" name="Picture 3" descr="smooth surf caries.jpg"/>
          <p:cNvPicPr>
            <a:picLocks noChangeAspect="1"/>
          </p:cNvPicPr>
          <p:nvPr/>
        </p:nvPicPr>
        <p:blipFill>
          <a:blip r:embed="rId3"/>
          <a:stretch>
            <a:fillRect/>
          </a:stretch>
        </p:blipFill>
        <p:spPr>
          <a:xfrm>
            <a:off x="571472" y="4786322"/>
            <a:ext cx="2143140" cy="192882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a:srcRect/>
          <a:stretch>
            <a:fillRect/>
          </a:stretch>
        </p:blipFill>
        <p:spPr bwMode="auto">
          <a:xfrm>
            <a:off x="4071934" y="4714884"/>
            <a:ext cx="2686050" cy="1928826"/>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  Root surface caries</a:t>
            </a:r>
            <a:endParaRPr lang="en-AU" sz="3200" dirty="0"/>
          </a:p>
        </p:txBody>
      </p:sp>
      <p:sp>
        <p:nvSpPr>
          <p:cNvPr id="3" name="Content Placeholder 2"/>
          <p:cNvSpPr>
            <a:spLocks noGrp="1"/>
          </p:cNvSpPr>
          <p:nvPr>
            <p:ph idx="1"/>
          </p:nvPr>
        </p:nvSpPr>
        <p:spPr>
          <a:xfrm>
            <a:off x="457200" y="1500174"/>
            <a:ext cx="7239000" cy="4955562"/>
          </a:xfrm>
        </p:spPr>
        <p:txBody>
          <a:bodyPr/>
          <a:lstStyle/>
          <a:p>
            <a:r>
              <a:rPr lang="en-AU" dirty="0" smtClean="0"/>
              <a:t>This is the caries that is seen on the exposed root surfaces following gingival recession. Since it is generally seen in elderly patients it is also called “</a:t>
            </a:r>
            <a:r>
              <a:rPr lang="en-AU" dirty="0" smtClean="0">
                <a:solidFill>
                  <a:srgbClr val="7030A0"/>
                </a:solidFill>
              </a:rPr>
              <a:t>senile caries</a:t>
            </a:r>
            <a:r>
              <a:rPr lang="en-AU" dirty="0" smtClean="0"/>
              <a:t>”.</a:t>
            </a:r>
          </a:p>
          <a:p>
            <a:pPr>
              <a:buNone/>
            </a:pPr>
            <a:endParaRPr lang="en-AU" sz="1400" dirty="0" smtClean="0"/>
          </a:p>
          <a:p>
            <a:r>
              <a:rPr lang="en-AU" dirty="0" smtClean="0"/>
              <a:t>Root surface caries spreads more rapidly when compared to caries on other surfaces and therefore it has to be treated soon after detection.</a:t>
            </a:r>
            <a:endParaRPr lang="en-AU" dirty="0"/>
          </a:p>
        </p:txBody>
      </p:sp>
      <p:pic>
        <p:nvPicPr>
          <p:cNvPr id="4" name="Picture 2"/>
          <p:cNvPicPr>
            <a:picLocks noChangeAspect="1" noChangeArrowheads="1"/>
          </p:cNvPicPr>
          <p:nvPr/>
        </p:nvPicPr>
        <p:blipFill>
          <a:blip r:embed="rId3"/>
          <a:srcRect/>
          <a:stretch>
            <a:fillRect/>
          </a:stretch>
        </p:blipFill>
        <p:spPr bwMode="auto">
          <a:xfrm>
            <a:off x="2714612" y="5000636"/>
            <a:ext cx="3071834" cy="1643074"/>
          </a:xfrm>
          <a:prstGeom prst="rect">
            <a:avLst/>
          </a:prstGeom>
          <a:ln w="38100" cap="sq">
            <a:solidFill>
              <a:schemeClr val="accent3">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   Residual caries</a:t>
            </a:r>
            <a:endParaRPr lang="en-AU" sz="3200" dirty="0"/>
          </a:p>
        </p:txBody>
      </p:sp>
      <p:sp>
        <p:nvSpPr>
          <p:cNvPr id="3" name="Content Placeholder 2"/>
          <p:cNvSpPr>
            <a:spLocks noGrp="1"/>
          </p:cNvSpPr>
          <p:nvPr>
            <p:ph idx="1"/>
          </p:nvPr>
        </p:nvSpPr>
        <p:spPr/>
        <p:txBody>
          <a:bodyPr>
            <a:normAutofit/>
          </a:bodyPr>
          <a:lstStyle/>
          <a:p>
            <a:endParaRPr lang="en-AU" dirty="0" smtClean="0"/>
          </a:p>
          <a:p>
            <a:r>
              <a:rPr lang="en-AU" dirty="0" smtClean="0"/>
              <a:t>Caries that remains after the cavity </a:t>
            </a:r>
            <a:r>
              <a:rPr lang="en-AU" dirty="0" err="1" smtClean="0"/>
              <a:t>prepartion</a:t>
            </a:r>
            <a:r>
              <a:rPr lang="en-AU" dirty="0" smtClean="0"/>
              <a:t> has been complete is referred to as residual caries, which may have been left behind either intentionally by the operator or by accident.</a:t>
            </a:r>
          </a:p>
          <a:p>
            <a:endParaRPr lang="en-AU" dirty="0" smtClean="0"/>
          </a:p>
          <a:p>
            <a:r>
              <a:rPr lang="en-AU" dirty="0" smtClean="0"/>
              <a:t>Residual caries at the </a:t>
            </a:r>
            <a:r>
              <a:rPr lang="en-AU" dirty="0" err="1" smtClean="0"/>
              <a:t>dentino</a:t>
            </a:r>
            <a:r>
              <a:rPr lang="en-AU" dirty="0" smtClean="0"/>
              <a:t>-enamel junction or the enamel walls is not acceptable</a:t>
            </a:r>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sz="3600" dirty="0" smtClean="0"/>
              <a:t>Secondary caries</a:t>
            </a:r>
            <a:endParaRPr lang="en-AU" sz="3600" dirty="0"/>
          </a:p>
        </p:txBody>
      </p:sp>
      <p:sp>
        <p:nvSpPr>
          <p:cNvPr id="3" name="Content Placeholder 2"/>
          <p:cNvSpPr>
            <a:spLocks noGrp="1"/>
          </p:cNvSpPr>
          <p:nvPr>
            <p:ph idx="1"/>
          </p:nvPr>
        </p:nvSpPr>
        <p:spPr/>
        <p:txBody>
          <a:bodyPr/>
          <a:lstStyle/>
          <a:p>
            <a:r>
              <a:rPr lang="en-AU" dirty="0" smtClean="0"/>
              <a:t>Secondary caries : This is the subsequent attack of caries on a tooth that has already been restored.</a:t>
            </a:r>
          </a:p>
          <a:p>
            <a:endParaRPr lang="en-AU" dirty="0" smtClean="0"/>
          </a:p>
          <a:p>
            <a:r>
              <a:rPr lang="en-AU" dirty="0" smtClean="0"/>
              <a:t> Secondary caries is usually seen at the   junction between the tooth and the restoration. It is also called “ recurrent caries” </a:t>
            </a:r>
          </a:p>
          <a:p>
            <a:endParaRPr lang="en-A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r>
              <a:rPr lang="en-AU" sz="3200" dirty="0" smtClean="0"/>
              <a:t>incipient caries</a:t>
            </a:r>
            <a:endParaRPr lang="en-AU" sz="3200" dirty="0"/>
          </a:p>
        </p:txBody>
      </p:sp>
      <p:sp>
        <p:nvSpPr>
          <p:cNvPr id="3" name="Content Placeholder 2"/>
          <p:cNvSpPr>
            <a:spLocks noGrp="1"/>
          </p:cNvSpPr>
          <p:nvPr>
            <p:ph idx="1"/>
          </p:nvPr>
        </p:nvSpPr>
        <p:spPr/>
        <p:txBody>
          <a:bodyPr/>
          <a:lstStyle/>
          <a:p>
            <a:r>
              <a:rPr lang="en-AU" dirty="0" smtClean="0"/>
              <a:t>Incipient caries is also referred as initial caries or reversible caries.</a:t>
            </a:r>
          </a:p>
          <a:p>
            <a:endParaRPr lang="en-AU" dirty="0" smtClean="0"/>
          </a:p>
          <a:p>
            <a:r>
              <a:rPr lang="en-AU" dirty="0" smtClean="0"/>
              <a:t>It is just the beginning of the caries activity and the lesion is evident as a white opaque area on the surface of the enamel.</a:t>
            </a:r>
          </a:p>
          <a:p>
            <a:endParaRPr lang="en-AU" dirty="0" smtClean="0"/>
          </a:p>
          <a:p>
            <a:r>
              <a:rPr lang="en-AU" dirty="0" smtClean="0"/>
              <a:t>Surfaces inflicted by incipient caries are fairly hard and only minor surface roughening may be present.</a:t>
            </a:r>
          </a:p>
          <a:p>
            <a:pPr>
              <a:buNone/>
            </a:pPr>
            <a:endParaRPr lang="en-A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7239000" cy="6027132"/>
          </a:xfrm>
        </p:spPr>
        <p:txBody>
          <a:bodyPr/>
          <a:lstStyle/>
          <a:p>
            <a:r>
              <a:rPr lang="en-AU" dirty="0" smtClean="0"/>
              <a:t>The lesion is in a reversible state </a:t>
            </a:r>
            <a:r>
              <a:rPr lang="en-AU" dirty="0" err="1" smtClean="0"/>
              <a:t>i.e</a:t>
            </a:r>
            <a:r>
              <a:rPr lang="en-AU" dirty="0" smtClean="0"/>
              <a:t> can be </a:t>
            </a:r>
            <a:r>
              <a:rPr lang="en-AU" dirty="0" err="1" smtClean="0"/>
              <a:t>remineralized</a:t>
            </a:r>
            <a:r>
              <a:rPr lang="en-AU" dirty="0" smtClean="0"/>
              <a:t> provided oral hygiene measures are followed and the plaque removed and controlled.</a:t>
            </a:r>
          </a:p>
          <a:p>
            <a:endParaRPr lang="en-AU" dirty="0" smtClean="0"/>
          </a:p>
          <a:p>
            <a:r>
              <a:rPr lang="en-AU" dirty="0" smtClean="0"/>
              <a:t>A </a:t>
            </a:r>
            <a:r>
              <a:rPr lang="en-AU" dirty="0" err="1" smtClean="0"/>
              <a:t>remineralized</a:t>
            </a:r>
            <a:r>
              <a:rPr lang="en-AU" dirty="0" smtClean="0"/>
              <a:t> lesion may continue to be white or turn brownish black because of external staining.</a:t>
            </a:r>
          </a:p>
          <a:p>
            <a:endParaRPr lang="en-AU" dirty="0" smtClean="0"/>
          </a:p>
          <a:p>
            <a:r>
              <a:rPr lang="en-AU" dirty="0" smtClean="0"/>
              <a:t>Such dark areas are referred to as arrested caries, are hard to touch and appear even when the tooth surface is dry or wet.</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Tooth numbering systems</a:t>
            </a:r>
            <a:endParaRPr lang="en-AU" dirty="0"/>
          </a:p>
        </p:txBody>
      </p:sp>
      <p:sp>
        <p:nvSpPr>
          <p:cNvPr id="3" name="Content Placeholder 2"/>
          <p:cNvSpPr>
            <a:spLocks noGrp="1"/>
          </p:cNvSpPr>
          <p:nvPr>
            <p:ph idx="1"/>
          </p:nvPr>
        </p:nvSpPr>
        <p:spPr/>
        <p:txBody>
          <a:bodyPr/>
          <a:lstStyle/>
          <a:p>
            <a:r>
              <a:rPr lang="en-AU" dirty="0" smtClean="0"/>
              <a:t>There are several systems of numbering teeth. Of these, 3 system are currently popular. They are :</a:t>
            </a:r>
          </a:p>
          <a:p>
            <a:pPr>
              <a:buFont typeface="Wingdings" pitchFamily="2" charset="2"/>
              <a:buChar char="Ø"/>
            </a:pPr>
            <a:endParaRPr lang="en-AU" dirty="0" smtClean="0"/>
          </a:p>
          <a:p>
            <a:pPr>
              <a:buFont typeface="Wingdings" pitchFamily="2" charset="2"/>
              <a:buChar char="Ø"/>
            </a:pPr>
            <a:r>
              <a:rPr lang="en-AU" dirty="0" smtClean="0"/>
              <a:t>Zsigmondy/ Palmer system</a:t>
            </a:r>
          </a:p>
          <a:p>
            <a:pPr>
              <a:buFont typeface="Wingdings" pitchFamily="2" charset="2"/>
              <a:buChar char="Ø"/>
            </a:pPr>
            <a:r>
              <a:rPr lang="en-AU" dirty="0" smtClean="0"/>
              <a:t>American Dental Association (ADA system)</a:t>
            </a:r>
          </a:p>
          <a:p>
            <a:pPr>
              <a:buFont typeface="Wingdings" pitchFamily="2" charset="2"/>
              <a:buChar char="Ø"/>
            </a:pPr>
            <a:r>
              <a:rPr lang="en-AU" dirty="0" smtClean="0"/>
              <a:t>Federation </a:t>
            </a:r>
            <a:r>
              <a:rPr lang="en-AU" dirty="0" err="1" smtClean="0"/>
              <a:t>Dentaire</a:t>
            </a:r>
            <a:r>
              <a:rPr lang="en-AU" dirty="0" smtClean="0"/>
              <a:t> International (FDI) system</a:t>
            </a:r>
            <a:endParaRPr lang="en-A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 </a:t>
            </a:r>
            <a:r>
              <a:rPr lang="en-AU" sz="3200" dirty="0" err="1" smtClean="0"/>
              <a:t>Cavitated</a:t>
            </a:r>
            <a:r>
              <a:rPr lang="en-AU" sz="3200" dirty="0" smtClean="0"/>
              <a:t> caries</a:t>
            </a:r>
            <a:endParaRPr lang="en-AU" sz="3200" dirty="0"/>
          </a:p>
        </p:txBody>
      </p:sp>
      <p:sp>
        <p:nvSpPr>
          <p:cNvPr id="3" name="Content Placeholder 2"/>
          <p:cNvSpPr>
            <a:spLocks noGrp="1"/>
          </p:cNvSpPr>
          <p:nvPr>
            <p:ph idx="1"/>
          </p:nvPr>
        </p:nvSpPr>
        <p:spPr/>
        <p:txBody>
          <a:bodyPr/>
          <a:lstStyle/>
          <a:p>
            <a:r>
              <a:rPr lang="en-AU" dirty="0" smtClean="0"/>
              <a:t>This represents the carious lesion that has </a:t>
            </a:r>
            <a:r>
              <a:rPr lang="en-AU" dirty="0" err="1" smtClean="0"/>
              <a:t>cavitated</a:t>
            </a:r>
            <a:r>
              <a:rPr lang="en-AU" dirty="0" smtClean="0"/>
              <a:t> the enamel and progressed into dentin. It is no </a:t>
            </a:r>
            <a:r>
              <a:rPr lang="en-AU" smtClean="0"/>
              <a:t>longer reversible. </a:t>
            </a:r>
            <a:endParaRPr lang="en-AU" dirty="0" smtClean="0"/>
          </a:p>
          <a:p>
            <a:endParaRPr lang="en-AU" dirty="0" smtClean="0"/>
          </a:p>
          <a:p>
            <a:r>
              <a:rPr lang="en-AU" dirty="0" smtClean="0"/>
              <a:t>At this stage, the lesion cannot be </a:t>
            </a:r>
            <a:r>
              <a:rPr lang="en-AU" dirty="0" err="1" smtClean="0"/>
              <a:t>remineralized</a:t>
            </a:r>
            <a:r>
              <a:rPr lang="en-AU" dirty="0" smtClean="0"/>
              <a:t> and requires cavity </a:t>
            </a:r>
            <a:r>
              <a:rPr lang="en-AU" dirty="0" err="1" smtClean="0"/>
              <a:t>prepartion</a:t>
            </a:r>
            <a:r>
              <a:rPr lang="en-AU" dirty="0" smtClean="0"/>
              <a:t> and restoration for treatment.</a:t>
            </a:r>
          </a:p>
          <a:p>
            <a:endParaRPr lang="en-AU" dirty="0" smtClean="0"/>
          </a:p>
          <a:p>
            <a:pPr>
              <a:buNone/>
            </a:pPr>
            <a:endParaRPr lang="en-AU" dirty="0" smtClean="0"/>
          </a:p>
          <a:p>
            <a:endParaRPr lang="en-A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dirty="0" smtClean="0"/>
              <a:t>Acute caries</a:t>
            </a:r>
            <a:endParaRPr lang="en-AU" sz="3200" dirty="0"/>
          </a:p>
        </p:txBody>
      </p:sp>
      <p:sp>
        <p:nvSpPr>
          <p:cNvPr id="3" name="Content Placeholder 2"/>
          <p:cNvSpPr>
            <a:spLocks noGrp="1"/>
          </p:cNvSpPr>
          <p:nvPr>
            <p:ph idx="1"/>
          </p:nvPr>
        </p:nvSpPr>
        <p:spPr/>
        <p:txBody>
          <a:bodyPr/>
          <a:lstStyle/>
          <a:p>
            <a:r>
              <a:rPr lang="en-AU" dirty="0" smtClean="0"/>
              <a:t>Caries of a rapid onset and spread is referred to as acute caries</a:t>
            </a:r>
          </a:p>
          <a:p>
            <a:pPr>
              <a:buNone/>
            </a:pPr>
            <a:r>
              <a:rPr lang="en-AU" dirty="0" smtClean="0"/>
              <a:t> </a:t>
            </a:r>
            <a:r>
              <a:rPr lang="en-AU" dirty="0" err="1" smtClean="0"/>
              <a:t>e.g</a:t>
            </a:r>
            <a:r>
              <a:rPr lang="en-AU" dirty="0" smtClean="0"/>
              <a:t> nursing bottle caries or rampant caries.</a:t>
            </a:r>
          </a:p>
          <a:p>
            <a:pPr>
              <a:buNone/>
            </a:pPr>
            <a:endParaRPr lang="en-AU" dirty="0" smtClean="0"/>
          </a:p>
          <a:p>
            <a:r>
              <a:rPr lang="en-AU" dirty="0" smtClean="0"/>
              <a:t>Lesion are light yellow in colour, soft and highly infectious.</a:t>
            </a:r>
            <a:endParaRPr lang="en-A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3200" dirty="0" smtClean="0"/>
              <a:t>Chronic caries</a:t>
            </a:r>
            <a:endParaRPr lang="en-AU" sz="3200" dirty="0"/>
          </a:p>
        </p:txBody>
      </p:sp>
      <p:sp>
        <p:nvSpPr>
          <p:cNvPr id="3" name="Content Placeholder 2"/>
          <p:cNvSpPr>
            <a:spLocks noGrp="1"/>
          </p:cNvSpPr>
          <p:nvPr>
            <p:ph idx="1"/>
          </p:nvPr>
        </p:nvSpPr>
        <p:spPr/>
        <p:txBody>
          <a:bodyPr/>
          <a:lstStyle/>
          <a:p>
            <a:r>
              <a:rPr lang="en-AU" dirty="0" smtClean="0"/>
              <a:t>Caries of a slower onset and spread is referred to as chronic caries.</a:t>
            </a:r>
          </a:p>
          <a:p>
            <a:endParaRPr lang="en-AU" dirty="0" smtClean="0"/>
          </a:p>
          <a:p>
            <a:r>
              <a:rPr lang="en-AU" dirty="0" smtClean="0"/>
              <a:t>Lesions may be present in only few locations in the mouth.</a:t>
            </a:r>
          </a:p>
          <a:p>
            <a:endParaRPr lang="en-AU" dirty="0" smtClean="0"/>
          </a:p>
          <a:p>
            <a:r>
              <a:rPr lang="en-AU" dirty="0" smtClean="0"/>
              <a:t>They are hard and dark brown to black in colour. Their dark colour is because of enough time for external staining to occur.</a:t>
            </a:r>
            <a:endParaRPr lang="en-A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Affected and infected dentin</a:t>
            </a:r>
            <a:endParaRPr lang="en-AU" dirty="0"/>
          </a:p>
        </p:txBody>
      </p:sp>
      <p:sp>
        <p:nvSpPr>
          <p:cNvPr id="3" name="Content Placeholder 2"/>
          <p:cNvSpPr>
            <a:spLocks noGrp="1"/>
          </p:cNvSpPr>
          <p:nvPr>
            <p:ph idx="1"/>
          </p:nvPr>
        </p:nvSpPr>
        <p:spPr/>
        <p:txBody>
          <a:bodyPr>
            <a:normAutofit lnSpcReduction="10000"/>
          </a:bodyPr>
          <a:lstStyle/>
          <a:p>
            <a:endParaRPr lang="en-AU" sz="900" dirty="0" smtClean="0"/>
          </a:p>
          <a:p>
            <a:r>
              <a:rPr lang="en-AU" dirty="0" smtClean="0"/>
              <a:t>Carious dentin can be grossly divided into 2 zones </a:t>
            </a:r>
          </a:p>
          <a:p>
            <a:pPr marL="514350" indent="-514350">
              <a:buFont typeface="+mj-lt"/>
              <a:buAutoNum type="arabicPeriod"/>
            </a:pPr>
            <a:r>
              <a:rPr lang="en-AU" dirty="0" smtClean="0"/>
              <a:t>Infected dentin or the outer zone</a:t>
            </a:r>
          </a:p>
          <a:p>
            <a:pPr marL="514350" indent="-514350">
              <a:buFont typeface="+mj-lt"/>
              <a:buAutoNum type="arabicPeriod"/>
            </a:pPr>
            <a:r>
              <a:rPr lang="en-AU" dirty="0" smtClean="0"/>
              <a:t>Affected dentin or the inner zone</a:t>
            </a:r>
          </a:p>
          <a:p>
            <a:pPr marL="514350" indent="-514350">
              <a:buFont typeface="+mj-lt"/>
              <a:buAutoNum type="arabicPeriod"/>
            </a:pPr>
            <a:endParaRPr lang="en-AU" dirty="0" smtClean="0"/>
          </a:p>
          <a:p>
            <a:pPr marL="514350" indent="-514350"/>
            <a:r>
              <a:rPr lang="en-AU" dirty="0" smtClean="0"/>
              <a:t>Infected dentin is characterized by irreversibly denatured collagen which is infiltrated with bacteria and is not </a:t>
            </a:r>
            <a:r>
              <a:rPr lang="en-AU" dirty="0" err="1" smtClean="0"/>
              <a:t>remineralizable</a:t>
            </a:r>
            <a:r>
              <a:rPr lang="en-AU" dirty="0" smtClean="0"/>
              <a:t>.</a:t>
            </a:r>
          </a:p>
          <a:p>
            <a:pPr marL="514350" indent="-514350">
              <a:buNone/>
            </a:pPr>
            <a:endParaRPr lang="en-AU" dirty="0" smtClean="0"/>
          </a:p>
          <a:p>
            <a:pPr marL="514350" indent="-514350">
              <a:buNone/>
            </a:pPr>
            <a:r>
              <a:rPr lang="en-AU" dirty="0" smtClean="0"/>
              <a:t> </a:t>
            </a:r>
            <a:endParaRPr lang="en-A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472386" cy="5955694"/>
          </a:xfrm>
        </p:spPr>
        <p:txBody>
          <a:bodyPr/>
          <a:lstStyle/>
          <a:p>
            <a:r>
              <a:rPr lang="en-AU" dirty="0" smtClean="0"/>
              <a:t>Affected dentin is characterized by reversibly denatured </a:t>
            </a:r>
            <a:r>
              <a:rPr lang="en-AU" dirty="0" err="1" smtClean="0"/>
              <a:t>collegen</a:t>
            </a:r>
            <a:r>
              <a:rPr lang="en-AU" dirty="0" smtClean="0"/>
              <a:t> which is not infiltrated with bacteria and is </a:t>
            </a:r>
            <a:r>
              <a:rPr lang="en-AU" dirty="0" err="1" smtClean="0"/>
              <a:t>remineralizable</a:t>
            </a:r>
            <a:r>
              <a:rPr lang="en-AU" dirty="0" smtClean="0"/>
              <a:t>.</a:t>
            </a:r>
          </a:p>
          <a:p>
            <a:endParaRPr lang="en-AU" dirty="0" smtClean="0"/>
          </a:p>
          <a:p>
            <a:r>
              <a:rPr lang="en-AU" dirty="0" smtClean="0"/>
              <a:t>Infected dentin should be removed while affected dentin can be left behind during cavity </a:t>
            </a:r>
            <a:r>
              <a:rPr lang="en-AU" dirty="0" err="1" smtClean="0"/>
              <a:t>prepartion</a:t>
            </a:r>
            <a:r>
              <a:rPr lang="en-AU" dirty="0" smtClean="0"/>
              <a:t>.</a:t>
            </a:r>
          </a:p>
          <a:p>
            <a:endParaRPr lang="en-AU" dirty="0" smtClean="0"/>
          </a:p>
          <a:p>
            <a:r>
              <a:rPr lang="en-AU" dirty="0" smtClean="0"/>
              <a:t>Affected dentin either </a:t>
            </a:r>
            <a:r>
              <a:rPr lang="en-AU" dirty="0" err="1" smtClean="0"/>
              <a:t>remineralizes</a:t>
            </a:r>
            <a:r>
              <a:rPr lang="en-AU" dirty="0" smtClean="0"/>
              <a:t> or become sterile once the cavity is thoroughly restored.</a:t>
            </a:r>
            <a:endParaRPr lang="en-A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543824" cy="5955694"/>
          </a:xfrm>
        </p:spPr>
        <p:txBody>
          <a:bodyPr>
            <a:normAutofit lnSpcReduction="10000"/>
          </a:bodyPr>
          <a:lstStyle/>
          <a:p>
            <a:r>
              <a:rPr lang="en-AU" dirty="0" smtClean="0"/>
              <a:t>Clinically it may be difficult to precisely distinguish between the two zones of dentin caries but still a guide that helps in distinguishing between them is :</a:t>
            </a:r>
          </a:p>
          <a:p>
            <a:pPr marL="514350" indent="-514350">
              <a:buFont typeface="+mj-lt"/>
              <a:buAutoNum type="arabicPeriod"/>
            </a:pPr>
            <a:r>
              <a:rPr lang="en-AU" dirty="0" smtClean="0"/>
              <a:t>Infected dentin is darker than affected dentin</a:t>
            </a:r>
          </a:p>
          <a:p>
            <a:pPr marL="514350" indent="-514350">
              <a:buFont typeface="+mj-lt"/>
              <a:buAutoNum type="arabicPeriod"/>
            </a:pPr>
            <a:r>
              <a:rPr lang="en-AU" dirty="0" smtClean="0"/>
              <a:t>Infected is softer to touch than the affected dentin.</a:t>
            </a:r>
          </a:p>
          <a:p>
            <a:pPr marL="514350" indent="-514350">
              <a:buFont typeface="+mj-lt"/>
              <a:buAutoNum type="arabicPeriod"/>
            </a:pPr>
            <a:endParaRPr lang="en-AU" dirty="0" smtClean="0"/>
          </a:p>
          <a:p>
            <a:pPr marL="514350" indent="-514350">
              <a:buNone/>
            </a:pPr>
            <a:r>
              <a:rPr lang="en-AU" dirty="0" smtClean="0"/>
              <a:t>This guide may prove to be of little use in acute caries where the discolouration is very slight and not distinguishable.</a:t>
            </a:r>
          </a:p>
          <a:p>
            <a:pPr marL="514350" indent="-514350">
              <a:buNone/>
            </a:pPr>
            <a:r>
              <a:rPr lang="en-AU" dirty="0" smtClean="0"/>
              <a:t>A more accurate guide to distinguish between the two is the application of 1.0% solution of acid red in propylene glycol.</a:t>
            </a:r>
          </a:p>
          <a:p>
            <a:pPr marL="514350" indent="-514350">
              <a:buNone/>
            </a:pPr>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Nomenclature related to cavity </a:t>
            </a:r>
            <a:r>
              <a:rPr lang="en-AU" dirty="0" err="1" smtClean="0"/>
              <a:t>prepartion</a:t>
            </a:r>
            <a:r>
              <a:rPr lang="en-AU" dirty="0" smtClean="0"/>
              <a:t> </a:t>
            </a:r>
            <a:endParaRPr lang="en-AU" dirty="0"/>
          </a:p>
        </p:txBody>
      </p:sp>
      <p:sp>
        <p:nvSpPr>
          <p:cNvPr id="3" name="Content Placeholder 2"/>
          <p:cNvSpPr>
            <a:spLocks noGrp="1"/>
          </p:cNvSpPr>
          <p:nvPr>
            <p:ph idx="1"/>
          </p:nvPr>
        </p:nvSpPr>
        <p:spPr/>
        <p:txBody>
          <a:bodyPr/>
          <a:lstStyle/>
          <a:p>
            <a:pPr>
              <a:buNone/>
            </a:pPr>
            <a:r>
              <a:rPr lang="en-AU" b="1" i="1" dirty="0" smtClean="0">
                <a:solidFill>
                  <a:srgbClr val="FF0000"/>
                </a:solidFill>
              </a:rPr>
              <a:t> Cavity  </a:t>
            </a:r>
            <a:r>
              <a:rPr lang="en-AU" dirty="0" smtClean="0"/>
              <a:t>:  A cavity refers to a defect in enamel or in both enamel and dentin, subsequent to the destruction caused by dental caries.</a:t>
            </a:r>
          </a:p>
          <a:p>
            <a:pPr>
              <a:buNone/>
            </a:pPr>
            <a:endParaRPr lang="en-AU" dirty="0" smtClean="0"/>
          </a:p>
          <a:p>
            <a:pPr>
              <a:buNone/>
            </a:pPr>
            <a:r>
              <a:rPr lang="en-AU" b="1" i="1" dirty="0" smtClean="0">
                <a:solidFill>
                  <a:srgbClr val="FF0000"/>
                </a:solidFill>
              </a:rPr>
              <a:t>Cavity </a:t>
            </a:r>
            <a:r>
              <a:rPr lang="en-AU" b="1" i="1" dirty="0" err="1" smtClean="0">
                <a:solidFill>
                  <a:srgbClr val="FF0000"/>
                </a:solidFill>
              </a:rPr>
              <a:t>prepartion</a:t>
            </a:r>
            <a:r>
              <a:rPr lang="en-AU" b="1" i="1" dirty="0" smtClean="0">
                <a:solidFill>
                  <a:srgbClr val="FF0000"/>
                </a:solidFill>
              </a:rPr>
              <a:t>/ tooth </a:t>
            </a:r>
            <a:r>
              <a:rPr lang="en-AU" b="1" i="1" dirty="0" err="1" smtClean="0">
                <a:solidFill>
                  <a:srgbClr val="FF0000"/>
                </a:solidFill>
              </a:rPr>
              <a:t>prepartion</a:t>
            </a:r>
            <a:r>
              <a:rPr lang="en-AU" b="1" i="1" dirty="0" smtClean="0">
                <a:solidFill>
                  <a:srgbClr val="FF0000"/>
                </a:solidFill>
              </a:rPr>
              <a:t> </a:t>
            </a:r>
            <a:r>
              <a:rPr lang="en-AU" b="1" i="1" dirty="0" smtClean="0"/>
              <a:t>: </a:t>
            </a:r>
            <a:r>
              <a:rPr lang="en-AU" dirty="0" smtClean="0"/>
              <a:t>this refers to the mechanical alteration of a defective, injured or diseased tooth to best receive a restorative material which will re- establish the normal form, function and </a:t>
            </a:r>
            <a:r>
              <a:rPr lang="en-AU" dirty="0" err="1" smtClean="0"/>
              <a:t>esthetics</a:t>
            </a:r>
            <a:r>
              <a:rPr lang="en-AU" dirty="0" smtClean="0"/>
              <a:t> of the tooth.</a:t>
            </a:r>
            <a:endParaRPr lang="en-AU"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lstStyle/>
          <a:p>
            <a:pPr>
              <a:buNone/>
            </a:pPr>
            <a:r>
              <a:rPr lang="en-AU" dirty="0" err="1" smtClean="0"/>
              <a:t>Intracoronal</a:t>
            </a:r>
            <a:r>
              <a:rPr lang="en-AU" dirty="0" smtClean="0"/>
              <a:t> cavity </a:t>
            </a:r>
            <a:r>
              <a:rPr lang="en-AU" dirty="0" err="1" smtClean="0"/>
              <a:t>prepartion</a:t>
            </a:r>
            <a:r>
              <a:rPr lang="en-AU" dirty="0" smtClean="0"/>
              <a:t> : Cavity that is prepared in the interior of the tooth is referred to as </a:t>
            </a:r>
            <a:r>
              <a:rPr lang="en-AU" dirty="0" err="1" smtClean="0"/>
              <a:t>intracoronal</a:t>
            </a:r>
            <a:r>
              <a:rPr lang="en-AU" dirty="0" smtClean="0"/>
              <a:t> cavity </a:t>
            </a:r>
            <a:r>
              <a:rPr lang="en-AU" dirty="0" err="1" smtClean="0"/>
              <a:t>prepartion</a:t>
            </a:r>
            <a:r>
              <a:rPr lang="en-AU" dirty="0" smtClean="0"/>
              <a:t>.</a:t>
            </a:r>
          </a:p>
          <a:p>
            <a:pPr>
              <a:buNone/>
            </a:pPr>
            <a:endParaRPr lang="en-AU" dirty="0" smtClean="0"/>
          </a:p>
          <a:p>
            <a:pPr>
              <a:buNone/>
            </a:pPr>
            <a:r>
              <a:rPr lang="en-AU" dirty="0" err="1" smtClean="0"/>
              <a:t>Extracoronal</a:t>
            </a:r>
            <a:r>
              <a:rPr lang="en-AU" dirty="0" smtClean="0"/>
              <a:t> cavity </a:t>
            </a:r>
            <a:r>
              <a:rPr lang="en-AU" dirty="0" err="1" smtClean="0"/>
              <a:t>prepartion</a:t>
            </a:r>
            <a:r>
              <a:rPr lang="en-AU" dirty="0" smtClean="0"/>
              <a:t> : Cavity </a:t>
            </a:r>
            <a:r>
              <a:rPr lang="en-AU" dirty="0" err="1" smtClean="0"/>
              <a:t>prepartion</a:t>
            </a:r>
            <a:r>
              <a:rPr lang="en-AU" dirty="0" smtClean="0"/>
              <a:t> that involves the external surface of the tooth which requires removal of most or all of the enamel.</a:t>
            </a:r>
          </a:p>
          <a:p>
            <a:pPr>
              <a:buNone/>
            </a:pPr>
            <a:endParaRPr lang="en-AU" dirty="0" smtClean="0"/>
          </a:p>
          <a:p>
            <a:pPr>
              <a:buNone/>
            </a:pPr>
            <a:endParaRPr lang="en-A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normAutofit/>
          </a:bodyPr>
          <a:lstStyle/>
          <a:p>
            <a:endParaRPr lang="en-US" dirty="0" smtClean="0"/>
          </a:p>
          <a:p>
            <a:r>
              <a:rPr lang="en-AU" dirty="0" smtClean="0"/>
              <a:t>Simple cavity </a:t>
            </a:r>
            <a:r>
              <a:rPr lang="en-AU" dirty="0" err="1" smtClean="0"/>
              <a:t>prepartion</a:t>
            </a:r>
            <a:r>
              <a:rPr lang="en-AU" dirty="0" smtClean="0"/>
              <a:t> : This refers to a cavity preparation that involves only one surface of a tooth. </a:t>
            </a:r>
            <a:r>
              <a:rPr lang="en-AU" dirty="0" err="1" smtClean="0"/>
              <a:t>Eg</a:t>
            </a:r>
            <a:r>
              <a:rPr lang="en-AU" dirty="0" smtClean="0"/>
              <a:t>. </a:t>
            </a:r>
            <a:r>
              <a:rPr lang="en-AU" dirty="0" err="1" smtClean="0"/>
              <a:t>Occlusal</a:t>
            </a:r>
            <a:r>
              <a:rPr lang="en-AU" dirty="0" smtClean="0"/>
              <a:t> cavity preparation</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027" name="Picture 3"/>
          <p:cNvPicPr>
            <a:picLocks noChangeAspect="1" noChangeArrowheads="1"/>
          </p:cNvPicPr>
          <p:nvPr/>
        </p:nvPicPr>
        <p:blipFill>
          <a:blip r:embed="rId2"/>
          <a:srcRect/>
          <a:stretch>
            <a:fillRect/>
          </a:stretch>
        </p:blipFill>
        <p:spPr bwMode="auto">
          <a:xfrm>
            <a:off x="2357422" y="3214686"/>
            <a:ext cx="3643338" cy="3286148"/>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AU" dirty="0" smtClean="0"/>
              <a:t>Compound cavity </a:t>
            </a:r>
            <a:r>
              <a:rPr lang="en-AU" dirty="0" err="1" smtClean="0"/>
              <a:t>preparartion</a:t>
            </a:r>
            <a:r>
              <a:rPr lang="en-AU" dirty="0" smtClean="0"/>
              <a:t>: This refers to a cavity preparation that involves two surfaces of a tooth. </a:t>
            </a:r>
            <a:r>
              <a:rPr lang="en-AU" dirty="0" err="1" smtClean="0"/>
              <a:t>Eg</a:t>
            </a:r>
            <a:r>
              <a:rPr lang="en-AU" dirty="0" smtClean="0"/>
              <a:t>. </a:t>
            </a:r>
            <a:r>
              <a:rPr lang="en-AU" dirty="0" err="1" smtClean="0"/>
              <a:t>Mesial</a:t>
            </a:r>
            <a:r>
              <a:rPr lang="en-AU" dirty="0" smtClean="0"/>
              <a:t> and </a:t>
            </a:r>
            <a:r>
              <a:rPr lang="en-AU" dirty="0" err="1" smtClean="0"/>
              <a:t>occlusal</a:t>
            </a:r>
            <a:r>
              <a:rPr lang="en-AU" dirty="0" smtClean="0"/>
              <a:t> cavity preparation.</a:t>
            </a:r>
          </a:p>
          <a:p>
            <a:endParaRPr lang="en-AU" dirty="0" smtClean="0"/>
          </a:p>
          <a:p>
            <a:endParaRPr lang="en-AU" dirty="0" smtClean="0"/>
          </a:p>
          <a:p>
            <a:endParaRPr lang="en-AU" dirty="0" smtClean="0"/>
          </a:p>
          <a:p>
            <a:endParaRPr lang="en-AU" dirty="0" smtClean="0"/>
          </a:p>
          <a:p>
            <a:endParaRPr lang="en-AU" dirty="0" smtClean="0"/>
          </a:p>
        </p:txBody>
      </p:sp>
      <p:pic>
        <p:nvPicPr>
          <p:cNvPr id="2051" name="Picture 3"/>
          <p:cNvPicPr>
            <a:picLocks noChangeAspect="1" noChangeArrowheads="1"/>
          </p:cNvPicPr>
          <p:nvPr/>
        </p:nvPicPr>
        <p:blipFill>
          <a:blip r:embed="rId2"/>
          <a:srcRect/>
          <a:stretch>
            <a:fillRect/>
          </a:stretch>
        </p:blipFill>
        <p:spPr bwMode="auto">
          <a:xfrm>
            <a:off x="2285984" y="2714620"/>
            <a:ext cx="3929090" cy="35719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sz="2800" b="1" dirty="0" smtClean="0">
                <a:solidFill>
                  <a:srgbClr val="FF66CC"/>
                </a:solidFill>
                <a:effectLst>
                  <a:outerShdw blurRad="38100" dist="38100" dir="2700000" algn="tl">
                    <a:srgbClr val="000000"/>
                  </a:outerShdw>
                </a:effectLst>
                <a:latin typeface="Arial" charset="0"/>
              </a:rPr>
              <a:t> 1.</a:t>
            </a:r>
            <a:r>
              <a:rPr lang="en-US" sz="2800" b="1" dirty="0" smtClean="0">
                <a:solidFill>
                  <a:srgbClr val="FF66CC"/>
                </a:solidFill>
                <a:effectLst>
                  <a:outerShdw blurRad="38100" dist="38100" dir="2700000" algn="tl">
                    <a:srgbClr val="000000"/>
                  </a:outerShdw>
                </a:effectLst>
                <a:latin typeface="Copperplate Gothic Bold" pitchFamily="34" charset="0"/>
              </a:rPr>
              <a:t> </a:t>
            </a:r>
            <a:r>
              <a:rPr lang="en-US" sz="2800" b="1" dirty="0" smtClean="0">
                <a:solidFill>
                  <a:srgbClr val="FF66CC"/>
                </a:solidFill>
                <a:effectLst>
                  <a:outerShdw blurRad="38100" dist="38100" dir="2700000" algn="tl">
                    <a:srgbClr val="000000"/>
                  </a:outerShdw>
                </a:effectLst>
                <a:latin typeface="Comic Sans MS" pitchFamily="66" charset="0"/>
              </a:rPr>
              <a:t>Zsigmondy’s &amp; Palmer method</a:t>
            </a:r>
            <a:br>
              <a:rPr lang="en-US" sz="2800" b="1" dirty="0" smtClean="0">
                <a:solidFill>
                  <a:srgbClr val="FF66CC"/>
                </a:solidFill>
                <a:effectLst>
                  <a:outerShdw blurRad="38100" dist="38100" dir="2700000" algn="tl">
                    <a:srgbClr val="000000"/>
                  </a:outerShdw>
                </a:effectLst>
                <a:latin typeface="Comic Sans MS" pitchFamily="66" charset="0"/>
              </a:rPr>
            </a:br>
            <a:endParaRPr lang="en-AU" dirty="0"/>
          </a:p>
        </p:txBody>
      </p:sp>
      <p:sp>
        <p:nvSpPr>
          <p:cNvPr id="3" name="Content Placeholder 2"/>
          <p:cNvSpPr>
            <a:spLocks noGrp="1"/>
          </p:cNvSpPr>
          <p:nvPr>
            <p:ph idx="1"/>
          </p:nvPr>
        </p:nvSpPr>
        <p:spPr>
          <a:xfrm>
            <a:off x="457200" y="1571612"/>
            <a:ext cx="7239000" cy="4884124"/>
          </a:xfrm>
        </p:spPr>
        <p:txBody>
          <a:bodyPr>
            <a:normAutofit/>
          </a:bodyPr>
          <a:lstStyle/>
          <a:p>
            <a:pPr marL="1371600" lvl="2" indent="-457200">
              <a:lnSpc>
                <a:spcPct val="90000"/>
              </a:lnSpc>
              <a:buFont typeface="Wingdings" pitchFamily="2" charset="2"/>
              <a:buNone/>
            </a:pPr>
            <a:r>
              <a:rPr lang="en-US" sz="2400" dirty="0" smtClean="0">
                <a:effectLst>
                  <a:outerShdw blurRad="38100" dist="38100" dir="2700000" algn="tl">
                    <a:srgbClr val="000000"/>
                  </a:outerShdw>
                </a:effectLst>
                <a:latin typeface="+mj-lt"/>
              </a:rPr>
              <a:t>It is the oldest method of recording teeth. The oral cavity is divided into four quadrants </a:t>
            </a:r>
          </a:p>
          <a:p>
            <a:pPr marL="1371600" lvl="2" indent="-457200">
              <a:lnSpc>
                <a:spcPct val="90000"/>
              </a:lnSpc>
              <a:buFont typeface="Wingdings" pitchFamily="2" charset="2"/>
              <a:buNone/>
            </a:pPr>
            <a:endParaRPr lang="en-US" sz="2400" dirty="0" smtClean="0">
              <a:effectLst>
                <a:outerShdw blurRad="38100" dist="38100" dir="2700000" algn="tl">
                  <a:srgbClr val="000000"/>
                </a:outerShdw>
              </a:effectLst>
              <a:latin typeface="+mj-lt"/>
            </a:endParaRPr>
          </a:p>
          <a:p>
            <a:pPr marL="1371600" lvl="2" indent="-457200">
              <a:lnSpc>
                <a:spcPct val="90000"/>
              </a:lnSpc>
              <a:buFont typeface="Wingdings" pitchFamily="2" charset="2"/>
              <a:buNone/>
            </a:pPr>
            <a:r>
              <a:rPr lang="en-US" sz="2400" i="1" dirty="0" smtClean="0">
                <a:effectLst>
                  <a:outerShdw blurRad="38100" dist="38100" dir="2700000" algn="tl">
                    <a:srgbClr val="000000"/>
                  </a:outerShdw>
                </a:effectLst>
                <a:latin typeface="+mj-lt"/>
              </a:rPr>
              <a:t>        </a:t>
            </a:r>
            <a:r>
              <a:rPr lang="en-US" sz="2400" i="1" dirty="0" smtClean="0">
                <a:solidFill>
                  <a:srgbClr val="CC9900"/>
                </a:solidFill>
                <a:effectLst>
                  <a:outerShdw blurRad="38100" dist="38100" dir="2700000" algn="tl">
                    <a:srgbClr val="000000"/>
                  </a:outerShdw>
                </a:effectLst>
                <a:latin typeface="+mj-lt"/>
              </a:rPr>
              <a:t>Upper Right        Upper Left </a:t>
            </a:r>
          </a:p>
          <a:p>
            <a:pPr marL="1371600" lvl="2" indent="-457200">
              <a:lnSpc>
                <a:spcPct val="90000"/>
              </a:lnSpc>
              <a:buFont typeface="Wingdings" pitchFamily="2" charset="2"/>
              <a:buNone/>
            </a:pPr>
            <a:r>
              <a:rPr lang="en-US" sz="2400" i="1" dirty="0" smtClean="0">
                <a:solidFill>
                  <a:srgbClr val="CC9900"/>
                </a:solidFill>
                <a:effectLst>
                  <a:outerShdw blurRad="38100" dist="38100" dir="2700000" algn="tl">
                    <a:srgbClr val="000000"/>
                  </a:outerShdw>
                </a:effectLst>
                <a:latin typeface="+mj-lt"/>
              </a:rPr>
              <a:t>        Lower Right        Lower Left </a:t>
            </a:r>
          </a:p>
          <a:p>
            <a:pPr marL="1371600" lvl="2" indent="-457200">
              <a:lnSpc>
                <a:spcPct val="90000"/>
              </a:lnSpc>
              <a:buFont typeface="Wingdings" pitchFamily="2" charset="2"/>
              <a:buNone/>
            </a:pPr>
            <a:endParaRPr lang="en-US" sz="2400" dirty="0" smtClean="0">
              <a:solidFill>
                <a:srgbClr val="CC9900"/>
              </a:solidFill>
              <a:effectLst>
                <a:outerShdw blurRad="38100" dist="38100" dir="2700000" algn="tl">
                  <a:srgbClr val="000000"/>
                </a:outerShdw>
              </a:effectLst>
              <a:latin typeface="+mj-lt"/>
            </a:endParaRPr>
          </a:p>
          <a:p>
            <a:pPr marL="1371600" lvl="2" indent="-457200">
              <a:lnSpc>
                <a:spcPct val="90000"/>
              </a:lnSpc>
              <a:buFont typeface="Wingdings" pitchFamily="2" charset="2"/>
              <a:buNone/>
            </a:pPr>
            <a:r>
              <a:rPr lang="en-US" sz="2400" dirty="0" smtClean="0">
                <a:effectLst>
                  <a:outerShdw blurRad="38100" dist="38100" dir="2700000" algn="tl">
                    <a:srgbClr val="000000"/>
                  </a:outerShdw>
                </a:effectLst>
                <a:latin typeface="+mj-lt"/>
              </a:rPr>
              <a:t>It is also called as the angular or grid system.</a:t>
            </a:r>
          </a:p>
          <a:p>
            <a:pPr marL="1371600" lvl="2" indent="-457200">
              <a:lnSpc>
                <a:spcPct val="90000"/>
              </a:lnSpc>
              <a:buFont typeface="Wingdings" pitchFamily="2" charset="2"/>
              <a:buNone/>
            </a:pPr>
            <a:r>
              <a:rPr lang="en-US" sz="2400" dirty="0" smtClean="0">
                <a:effectLst>
                  <a:outerShdw blurRad="38100" dist="38100" dir="2700000" algn="tl">
                    <a:srgbClr val="000000"/>
                  </a:outerShdw>
                </a:effectLst>
                <a:latin typeface="+mj-lt"/>
              </a:rPr>
              <a:t>Each deciduous tooth is assigned an alphabet from A-E starting from deciduous central incisor to second deciduous molar</a:t>
            </a:r>
            <a:r>
              <a:rPr lang="en-US" sz="2400" dirty="0" smtClean="0">
                <a:effectLst>
                  <a:outerShdw blurRad="38100" dist="38100" dir="2700000" algn="tl">
                    <a:srgbClr val="000000"/>
                  </a:outerShdw>
                </a:effectLst>
                <a:latin typeface="Monotype Corsiva" pitchFamily="66" charset="0"/>
              </a:rPr>
              <a:t>.</a:t>
            </a:r>
          </a:p>
          <a:p>
            <a:endParaRPr lang="en-AU" sz="2400" dirty="0"/>
          </a:p>
        </p:txBody>
      </p:sp>
      <p:cxnSp>
        <p:nvCxnSpPr>
          <p:cNvPr id="5" name="Straight Connector 4"/>
          <p:cNvCxnSpPr/>
          <p:nvPr/>
        </p:nvCxnSpPr>
        <p:spPr>
          <a:xfrm rot="5400000">
            <a:off x="3858414" y="3428206"/>
            <a:ext cx="100013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571604" y="3357562"/>
            <a:ext cx="28575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57686" y="3357562"/>
            <a:ext cx="278608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lstStyle/>
          <a:p>
            <a:r>
              <a:rPr lang="en-AU" dirty="0" smtClean="0"/>
              <a:t>Complex cavity preparation: this refers to a cavity preparation that involves three or more surfaces of a tooth. </a:t>
            </a:r>
            <a:r>
              <a:rPr lang="en-AU" dirty="0" err="1" smtClean="0"/>
              <a:t>Eg</a:t>
            </a:r>
            <a:r>
              <a:rPr lang="en-AU" dirty="0" smtClean="0"/>
              <a:t>. </a:t>
            </a:r>
            <a:r>
              <a:rPr lang="en-AU" dirty="0" err="1" smtClean="0"/>
              <a:t>Mesial</a:t>
            </a:r>
            <a:r>
              <a:rPr lang="en-AU" dirty="0" smtClean="0"/>
              <a:t>,  </a:t>
            </a:r>
            <a:r>
              <a:rPr lang="en-AU" dirty="0" err="1" smtClean="0"/>
              <a:t>occlusal</a:t>
            </a:r>
            <a:r>
              <a:rPr lang="en-AU" dirty="0" smtClean="0"/>
              <a:t> and distal cavity preparation.</a:t>
            </a:r>
          </a:p>
          <a:p>
            <a:endParaRPr lang="en-US" dirty="0"/>
          </a:p>
        </p:txBody>
      </p:sp>
      <p:pic>
        <p:nvPicPr>
          <p:cNvPr id="3074" name="Picture 2"/>
          <p:cNvPicPr>
            <a:picLocks noChangeAspect="1" noChangeArrowheads="1"/>
          </p:cNvPicPr>
          <p:nvPr/>
        </p:nvPicPr>
        <p:blipFill>
          <a:blip r:embed="rId2"/>
          <a:srcRect/>
          <a:stretch>
            <a:fillRect/>
          </a:stretch>
        </p:blipFill>
        <p:spPr bwMode="auto">
          <a:xfrm>
            <a:off x="2071670" y="2857496"/>
            <a:ext cx="4000528" cy="3786214"/>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858000"/>
          </a:xfrm>
        </p:spPr>
        <p:txBody>
          <a:bodyPr>
            <a:normAutofit/>
          </a:bodyPr>
          <a:lstStyle/>
          <a:p>
            <a:r>
              <a:rPr lang="en-AU" dirty="0" smtClean="0"/>
              <a:t>For ease of communication these may be abbreviated and expressed as follow:</a:t>
            </a:r>
          </a:p>
          <a:p>
            <a:r>
              <a:rPr lang="en-AU" dirty="0" err="1" smtClean="0"/>
              <a:t>Occlusal</a:t>
            </a:r>
            <a:r>
              <a:rPr lang="en-AU" dirty="0" smtClean="0"/>
              <a:t> cavity preparation – O</a:t>
            </a:r>
          </a:p>
          <a:p>
            <a:r>
              <a:rPr lang="en-AU" dirty="0" err="1" smtClean="0"/>
              <a:t>Mesial</a:t>
            </a:r>
            <a:r>
              <a:rPr lang="en-AU" dirty="0" smtClean="0"/>
              <a:t> and </a:t>
            </a:r>
            <a:r>
              <a:rPr lang="en-AU" dirty="0" err="1" smtClean="0"/>
              <a:t>Occlusal</a:t>
            </a:r>
            <a:r>
              <a:rPr lang="en-AU" dirty="0" smtClean="0"/>
              <a:t> cavity preparation – MO</a:t>
            </a:r>
          </a:p>
          <a:p>
            <a:r>
              <a:rPr lang="en-AU" dirty="0" err="1" smtClean="0"/>
              <a:t>Mesial</a:t>
            </a:r>
            <a:r>
              <a:rPr lang="en-AU" dirty="0" smtClean="0"/>
              <a:t>, </a:t>
            </a:r>
            <a:r>
              <a:rPr lang="en-AU" dirty="0" err="1" smtClean="0"/>
              <a:t>Occlusal</a:t>
            </a:r>
            <a:r>
              <a:rPr lang="en-AU" dirty="0" smtClean="0"/>
              <a:t> and Distal cavity preparation- MOD.</a:t>
            </a:r>
          </a:p>
          <a:p>
            <a:endParaRPr lang="en-AU" dirty="0" smtClean="0"/>
          </a:p>
          <a:p>
            <a:r>
              <a:rPr lang="en-AU" dirty="0" smtClean="0"/>
              <a:t>Walls of the cavity preparation: Any surface of a prepared cavity is referred to as a wall</a:t>
            </a:r>
          </a:p>
          <a:p>
            <a:pPr>
              <a:buNone/>
            </a:pPr>
            <a:r>
              <a:rPr lang="en-AU" dirty="0" smtClean="0"/>
              <a:t>   The various walls in a cavity preparation are:</a:t>
            </a:r>
          </a:p>
          <a:p>
            <a:endParaRPr lang="en-AU" dirty="0" smtClean="0"/>
          </a:p>
          <a:p>
            <a:r>
              <a:rPr lang="en-AU" dirty="0" smtClean="0"/>
              <a:t>Internal wall- This is a surface of a prepared cavity that is inside the tooth and does not extend onto the external tooth surface. The two internal walls in cavity preparation are:</a:t>
            </a:r>
          </a:p>
          <a:p>
            <a:endParaRPr lang="en-AU" dirty="0" smtClean="0"/>
          </a:p>
          <a:p>
            <a:endParaRPr lang="en-A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lstStyle/>
          <a:p>
            <a:r>
              <a:rPr lang="en-AU" dirty="0" smtClean="0"/>
              <a:t>Axial wall: An internal wall which is </a:t>
            </a:r>
            <a:r>
              <a:rPr lang="en-AU" dirty="0" err="1" smtClean="0"/>
              <a:t>parellel</a:t>
            </a:r>
            <a:r>
              <a:rPr lang="en-AU" dirty="0" smtClean="0"/>
              <a:t> with the long axis of the tooth.</a:t>
            </a:r>
          </a:p>
          <a:p>
            <a:endParaRPr lang="en-AU" dirty="0" smtClean="0"/>
          </a:p>
          <a:p>
            <a:r>
              <a:rPr lang="en-AU" dirty="0" err="1" smtClean="0"/>
              <a:t>Pulpal</a:t>
            </a:r>
            <a:r>
              <a:rPr lang="en-AU" dirty="0" smtClean="0"/>
              <a:t> wall: An internal wall which is perpendicular to the long axis of the tooth. This wall is </a:t>
            </a:r>
            <a:r>
              <a:rPr lang="en-AU" dirty="0" err="1" smtClean="0"/>
              <a:t>occlusal</a:t>
            </a:r>
            <a:r>
              <a:rPr lang="en-AU" dirty="0" smtClean="0"/>
              <a:t> to the dental pulp.</a:t>
            </a:r>
            <a:endParaRPr lang="en-AU" dirty="0"/>
          </a:p>
        </p:txBody>
      </p:sp>
      <p:pic>
        <p:nvPicPr>
          <p:cNvPr id="4" name="Picture 2"/>
          <p:cNvPicPr>
            <a:picLocks noChangeAspect="1" noChangeArrowheads="1"/>
          </p:cNvPicPr>
          <p:nvPr/>
        </p:nvPicPr>
        <p:blipFill>
          <a:blip r:embed="rId2"/>
          <a:srcRect/>
          <a:stretch>
            <a:fillRect/>
          </a:stretch>
        </p:blipFill>
        <p:spPr bwMode="auto">
          <a:xfrm>
            <a:off x="1571604" y="2928934"/>
            <a:ext cx="4500594" cy="35719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normAutofit/>
          </a:bodyPr>
          <a:lstStyle/>
          <a:p>
            <a:r>
              <a:rPr lang="en-AU" dirty="0" smtClean="0"/>
              <a:t>External wall: This is a prepared surface that extends to the external tooth surface. It  takes the name of the tooth surface that the wall is toward. </a:t>
            </a:r>
            <a:r>
              <a:rPr lang="en-AU" dirty="0" err="1" smtClean="0"/>
              <a:t>Eg</a:t>
            </a:r>
            <a:r>
              <a:rPr lang="en-AU" dirty="0" smtClean="0"/>
              <a:t>. </a:t>
            </a:r>
            <a:r>
              <a:rPr lang="en-AU" dirty="0" err="1" smtClean="0"/>
              <a:t>Mesial</a:t>
            </a:r>
            <a:r>
              <a:rPr lang="en-AU" dirty="0" smtClean="0"/>
              <a:t>, Distal, Lingual and gingival walls.</a:t>
            </a:r>
          </a:p>
          <a:p>
            <a:endParaRPr lang="en-AU" dirty="0" smtClean="0"/>
          </a:p>
          <a:p>
            <a:r>
              <a:rPr lang="en-AU" dirty="0" smtClean="0"/>
              <a:t>Floor or seat: This term refers to a prepared wall that is relatively flat and perpendicular to the </a:t>
            </a:r>
            <a:r>
              <a:rPr lang="en-AU" dirty="0" err="1" smtClean="0"/>
              <a:t>occlusal</a:t>
            </a:r>
            <a:r>
              <a:rPr lang="en-AU" dirty="0" smtClean="0"/>
              <a:t> forces which are directed along the long axis of the tooth. </a:t>
            </a:r>
            <a:r>
              <a:rPr lang="en-AU" dirty="0" err="1" smtClean="0"/>
              <a:t>Eg</a:t>
            </a:r>
            <a:r>
              <a:rPr lang="en-AU" dirty="0" smtClean="0"/>
              <a:t>. </a:t>
            </a:r>
            <a:r>
              <a:rPr lang="en-AU" dirty="0" err="1" smtClean="0"/>
              <a:t>Pulpal</a:t>
            </a:r>
            <a:r>
              <a:rPr lang="en-AU" dirty="0" smtClean="0"/>
              <a:t> and gingival walls.</a:t>
            </a:r>
          </a:p>
          <a:p>
            <a:endParaRPr lang="en-AU"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7239000" cy="6312884"/>
          </a:xfrm>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1714480" y="1000108"/>
            <a:ext cx="4714908" cy="464347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AU" dirty="0" smtClean="0"/>
              <a:t>Enamel wall: This is that portion of the prepared external wall which is composed of enamel. </a:t>
            </a:r>
          </a:p>
          <a:p>
            <a:endParaRPr lang="en-AU" dirty="0" smtClean="0"/>
          </a:p>
          <a:p>
            <a:r>
              <a:rPr lang="en-AU" dirty="0" smtClean="0"/>
              <a:t>Dentinal wall: This is that portion of the prepared external wall which is composed of dentin. This wall usually incorporates mechanical retentive features.</a:t>
            </a:r>
          </a:p>
          <a:p>
            <a:endParaRPr lang="en-AU" dirty="0" smtClean="0"/>
          </a:p>
        </p:txBody>
      </p:sp>
      <p:pic>
        <p:nvPicPr>
          <p:cNvPr id="6146" name="Picture 2"/>
          <p:cNvPicPr>
            <a:picLocks noChangeAspect="1" noChangeArrowheads="1"/>
          </p:cNvPicPr>
          <p:nvPr/>
        </p:nvPicPr>
        <p:blipFill>
          <a:blip r:embed="rId2"/>
          <a:srcRect/>
          <a:stretch>
            <a:fillRect/>
          </a:stretch>
        </p:blipFill>
        <p:spPr bwMode="auto">
          <a:xfrm>
            <a:off x="2071670" y="4000504"/>
            <a:ext cx="3357586" cy="2571768"/>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AU" dirty="0" smtClean="0"/>
              <a:t>Angles in a cavity preparation: </a:t>
            </a:r>
          </a:p>
          <a:p>
            <a:r>
              <a:rPr lang="en-AU" dirty="0" smtClean="0"/>
              <a:t>The term angle refers to the junction of two or more surfaces of a cavity preparation.</a:t>
            </a:r>
          </a:p>
          <a:p>
            <a:endParaRPr lang="en-AU" dirty="0" smtClean="0"/>
          </a:p>
          <a:p>
            <a:r>
              <a:rPr lang="en-AU" dirty="0" smtClean="0"/>
              <a:t>There are many angles in a prepared cavity such as:</a:t>
            </a:r>
          </a:p>
          <a:p>
            <a:endParaRPr lang="en-US" dirty="0" smtClean="0"/>
          </a:p>
          <a:p>
            <a:r>
              <a:rPr lang="en-AU" dirty="0" smtClean="0"/>
              <a:t>Line angles: This is the junction of two walls in a cavity preparation along a definite line.</a:t>
            </a:r>
          </a:p>
          <a:p>
            <a:endParaRPr lang="en-AU" dirty="0" smtClean="0"/>
          </a:p>
          <a:p>
            <a:r>
              <a:rPr lang="en-AU" dirty="0" smtClean="0"/>
              <a:t>Point angle: This refers to the junction of three walls in a cavity preparation at a point.</a:t>
            </a:r>
          </a:p>
          <a:p>
            <a:endParaRPr lang="en-AU" dirty="0" smtClean="0"/>
          </a:p>
          <a:p>
            <a:endParaRPr 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endParaRPr lang="en-AU" dirty="0" smtClean="0"/>
          </a:p>
          <a:p>
            <a:endParaRPr lang="en-AU" dirty="0" smtClean="0"/>
          </a:p>
        </p:txBody>
      </p:sp>
      <p:pic>
        <p:nvPicPr>
          <p:cNvPr id="4" name="Picture 2"/>
          <p:cNvPicPr>
            <a:picLocks noChangeAspect="1" noChangeArrowheads="1"/>
          </p:cNvPicPr>
          <p:nvPr/>
        </p:nvPicPr>
        <p:blipFill>
          <a:blip r:embed="rId2"/>
          <a:srcRect/>
          <a:stretch>
            <a:fillRect/>
          </a:stretch>
        </p:blipFill>
        <p:spPr bwMode="auto">
          <a:xfrm>
            <a:off x="1643042" y="642918"/>
            <a:ext cx="5072098" cy="5572164"/>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AU" dirty="0" err="1" smtClean="0"/>
              <a:t>Cavosurface</a:t>
            </a:r>
            <a:r>
              <a:rPr lang="en-AU" dirty="0" smtClean="0"/>
              <a:t>  angles: This refers to the angle of the tooth structure formed by the junction of a prepared wall and the external tooth surface.</a:t>
            </a:r>
          </a:p>
          <a:p>
            <a:endParaRPr lang="en-AU" dirty="0"/>
          </a:p>
        </p:txBody>
      </p:sp>
      <p:pic>
        <p:nvPicPr>
          <p:cNvPr id="8194" name="Picture 2"/>
          <p:cNvPicPr>
            <a:picLocks noChangeAspect="1" noChangeArrowheads="1"/>
          </p:cNvPicPr>
          <p:nvPr/>
        </p:nvPicPr>
        <p:blipFill>
          <a:blip r:embed="rId2"/>
          <a:srcRect/>
          <a:stretch>
            <a:fillRect/>
          </a:stretch>
        </p:blipFill>
        <p:spPr bwMode="auto">
          <a:xfrm>
            <a:off x="1643042" y="2285992"/>
            <a:ext cx="4143404" cy="400052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lstStyle/>
          <a:p>
            <a:r>
              <a:rPr lang="en-US" dirty="0" smtClean="0"/>
              <a:t>It varies according to the location of the cavity preparation on the tooth, the type of the restorative material to be used and the direction of the enamel rods on the prepared wall.</a:t>
            </a:r>
          </a:p>
          <a:p>
            <a:endParaRPr lang="en-US" dirty="0" smtClean="0"/>
          </a:p>
          <a:p>
            <a:r>
              <a:rPr lang="en-US" dirty="0" smtClean="0"/>
              <a:t>The actual junction of the prepared wall and the external tooth surface is called </a:t>
            </a:r>
            <a:r>
              <a:rPr lang="en-US" dirty="0" err="1" smtClean="0"/>
              <a:t>cavosurface</a:t>
            </a:r>
            <a:r>
              <a:rPr lang="en-US" dirty="0" smtClean="0"/>
              <a:t> margin.</a:t>
            </a:r>
          </a:p>
          <a:p>
            <a:endParaRPr lang="en-US" dirty="0" smtClean="0"/>
          </a:p>
          <a:p>
            <a:pPr>
              <a:buNone/>
            </a:pPr>
            <a:r>
              <a:rPr lang="en-US" dirty="0" smtClean="0"/>
              <a:t>  Junction:</a:t>
            </a:r>
          </a:p>
          <a:p>
            <a:r>
              <a:rPr lang="en-US" dirty="0" err="1" smtClean="0"/>
              <a:t>Dentinoenamel</a:t>
            </a:r>
            <a:r>
              <a:rPr lang="en-US" dirty="0" smtClean="0"/>
              <a:t> junction: This is the junction of the enamel and dentin.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pPr marL="292100" indent="-292100">
              <a:lnSpc>
                <a:spcPct val="80000"/>
              </a:lnSpc>
              <a:buFont typeface="Wingdings" pitchFamily="2" charset="2"/>
              <a:buNone/>
            </a:pPr>
            <a:r>
              <a:rPr lang="en-US" sz="2800" dirty="0" smtClean="0"/>
              <a:t>For the deciduous teeth the nomenclature is  :                            </a:t>
            </a:r>
          </a:p>
          <a:p>
            <a:pPr marL="292100" indent="-292100">
              <a:lnSpc>
                <a:spcPct val="80000"/>
              </a:lnSpc>
              <a:buFont typeface="Wingdings" pitchFamily="2" charset="2"/>
              <a:buNone/>
            </a:pPr>
            <a:endParaRPr lang="en-US" sz="2800" dirty="0" smtClean="0">
              <a:effectLst>
                <a:outerShdw blurRad="38100" dist="38100" dir="2700000" algn="tl">
                  <a:srgbClr val="000000"/>
                </a:outerShdw>
              </a:effectLst>
            </a:endParaRPr>
          </a:p>
          <a:p>
            <a:endParaRPr lang="en-US" dirty="0"/>
          </a:p>
        </p:txBody>
      </p:sp>
      <p:pic>
        <p:nvPicPr>
          <p:cNvPr id="4" name="Picture 2" descr="C:\Users\bhalla\Downloads\index.jpg"/>
          <p:cNvPicPr>
            <a:picLocks noChangeAspect="1" noChangeArrowheads="1"/>
          </p:cNvPicPr>
          <p:nvPr/>
        </p:nvPicPr>
        <p:blipFill>
          <a:blip r:embed="rId2"/>
          <a:srcRect/>
          <a:stretch>
            <a:fillRect/>
          </a:stretch>
        </p:blipFill>
        <p:spPr bwMode="auto">
          <a:xfrm>
            <a:off x="2143108" y="928670"/>
            <a:ext cx="3357586" cy="1000132"/>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2000232" y="2786058"/>
            <a:ext cx="4071966" cy="3500462"/>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lstStyle/>
          <a:p>
            <a:r>
              <a:rPr lang="en-US" dirty="0" err="1" smtClean="0"/>
              <a:t>Cementoenamel</a:t>
            </a:r>
            <a:r>
              <a:rPr lang="en-US" dirty="0" smtClean="0"/>
              <a:t> junction: This is the junction of the enamel and </a:t>
            </a:r>
            <a:r>
              <a:rPr lang="en-US" dirty="0" err="1" smtClean="0"/>
              <a:t>cementum</a:t>
            </a:r>
            <a:r>
              <a:rPr lang="en-US" dirty="0" smtClean="0"/>
              <a:t>. It is also called the cervical line. </a:t>
            </a:r>
            <a:endParaRPr lang="en-US" dirty="0"/>
          </a:p>
        </p:txBody>
      </p:sp>
      <p:pic>
        <p:nvPicPr>
          <p:cNvPr id="4" name="Picture 2"/>
          <p:cNvPicPr>
            <a:picLocks noChangeAspect="1" noChangeArrowheads="1"/>
          </p:cNvPicPr>
          <p:nvPr/>
        </p:nvPicPr>
        <p:blipFill>
          <a:blip r:embed="rId2"/>
          <a:srcRect/>
          <a:stretch>
            <a:fillRect/>
          </a:stretch>
        </p:blipFill>
        <p:spPr bwMode="auto">
          <a:xfrm>
            <a:off x="1428728" y="1714488"/>
            <a:ext cx="4714908" cy="428628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cavity preparation</a:t>
            </a:r>
            <a:endParaRPr lang="en-US" dirty="0"/>
          </a:p>
        </p:txBody>
      </p:sp>
      <p:sp>
        <p:nvSpPr>
          <p:cNvPr id="3" name="Content Placeholder 2"/>
          <p:cNvSpPr>
            <a:spLocks noGrp="1"/>
          </p:cNvSpPr>
          <p:nvPr>
            <p:ph idx="1"/>
          </p:nvPr>
        </p:nvSpPr>
        <p:spPr/>
        <p:txBody>
          <a:bodyPr/>
          <a:lstStyle/>
          <a:p>
            <a:r>
              <a:rPr lang="en-US" dirty="0" smtClean="0"/>
              <a:t>The first comprehensive classification of cavity preparation was proposed by Dr. G.V. Black, based on the frequency of occurrence of caries on different areas of teeth.</a:t>
            </a:r>
          </a:p>
          <a:p>
            <a:endParaRPr lang="en-US" dirty="0" smtClean="0"/>
          </a:p>
          <a:p>
            <a:r>
              <a:rPr lang="en-US" dirty="0" smtClean="0"/>
              <a:t>Class I cavity preparation: This includes cavity preparation involving pit and fissures areas of teeth.</a:t>
            </a:r>
          </a:p>
          <a:p>
            <a:endParaRPr lang="en-US" dirty="0" smtClean="0"/>
          </a:p>
          <a:p>
            <a:r>
              <a:rPr lang="en-US" dirty="0" smtClean="0"/>
              <a:t>It involves the following areas: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lstStyle/>
          <a:p>
            <a:r>
              <a:rPr lang="en-US" dirty="0" err="1" smtClean="0"/>
              <a:t>Occlusal</a:t>
            </a:r>
            <a:r>
              <a:rPr lang="en-US" dirty="0" smtClean="0"/>
              <a:t> pit and fissures in posterior teeth (molars and premolars)</a:t>
            </a:r>
          </a:p>
          <a:p>
            <a:endParaRPr lang="en-US" dirty="0" smtClean="0"/>
          </a:p>
          <a:p>
            <a:r>
              <a:rPr lang="en-US" dirty="0" err="1" smtClean="0"/>
              <a:t>Occlusal</a:t>
            </a:r>
            <a:r>
              <a:rPr lang="en-US" dirty="0" smtClean="0"/>
              <a:t> two thirds of the facial and lingual surfaces of molars.</a:t>
            </a:r>
          </a:p>
          <a:p>
            <a:endParaRPr lang="en-US" dirty="0" smtClean="0"/>
          </a:p>
          <a:p>
            <a:r>
              <a:rPr lang="en-US" dirty="0" smtClean="0"/>
              <a:t>Lingual pits of maxillary incisors.</a:t>
            </a:r>
            <a:endParaRPr lang="en-US" dirty="0"/>
          </a:p>
        </p:txBody>
      </p:sp>
      <p:pic>
        <p:nvPicPr>
          <p:cNvPr id="1026" name="Picture 2"/>
          <p:cNvPicPr>
            <a:picLocks noChangeAspect="1" noChangeArrowheads="1"/>
          </p:cNvPicPr>
          <p:nvPr/>
        </p:nvPicPr>
        <p:blipFill>
          <a:blip r:embed="rId2"/>
          <a:srcRect/>
          <a:stretch>
            <a:fillRect/>
          </a:stretch>
        </p:blipFill>
        <p:spPr bwMode="auto">
          <a:xfrm>
            <a:off x="2571736" y="3786190"/>
            <a:ext cx="3067050" cy="2214578"/>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endParaRPr lang="en-US" dirty="0"/>
          </a:p>
        </p:txBody>
      </p:sp>
      <p:pic>
        <p:nvPicPr>
          <p:cNvPr id="2051" name="Picture 3"/>
          <p:cNvPicPr>
            <a:picLocks noChangeAspect="1" noChangeArrowheads="1"/>
          </p:cNvPicPr>
          <p:nvPr/>
        </p:nvPicPr>
        <p:blipFill>
          <a:blip r:embed="rId2"/>
          <a:srcRect/>
          <a:stretch>
            <a:fillRect/>
          </a:stretch>
        </p:blipFill>
        <p:spPr bwMode="auto">
          <a:xfrm>
            <a:off x="2071670" y="214290"/>
            <a:ext cx="3357586" cy="278608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071670" y="3214686"/>
            <a:ext cx="3500462" cy="3271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lstStyle/>
          <a:p>
            <a:r>
              <a:rPr lang="en-US" dirty="0" smtClean="0"/>
              <a:t>Class II cavity preparation: </a:t>
            </a:r>
            <a:r>
              <a:rPr lang="en-US" dirty="0" smtClean="0"/>
              <a:t>T</a:t>
            </a:r>
            <a:r>
              <a:rPr lang="en-US" dirty="0" smtClean="0"/>
              <a:t>his involves one or both the proximal surfaces of posterior teeth.</a:t>
            </a:r>
            <a:endParaRPr lang="en-US" dirty="0"/>
          </a:p>
        </p:txBody>
      </p:sp>
      <p:pic>
        <p:nvPicPr>
          <p:cNvPr id="3074" name="Picture 2"/>
          <p:cNvPicPr>
            <a:picLocks noChangeAspect="1" noChangeArrowheads="1"/>
          </p:cNvPicPr>
          <p:nvPr/>
        </p:nvPicPr>
        <p:blipFill>
          <a:blip r:embed="rId2"/>
          <a:srcRect/>
          <a:stretch>
            <a:fillRect/>
          </a:stretch>
        </p:blipFill>
        <p:spPr bwMode="auto">
          <a:xfrm>
            <a:off x="2000232" y="1500174"/>
            <a:ext cx="3071834" cy="214314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000232" y="4071942"/>
            <a:ext cx="3076575"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lstStyle/>
          <a:p>
            <a:r>
              <a:rPr lang="en-US" dirty="0" smtClean="0"/>
              <a:t>Class III cavity preparation: This includes cavity preparation on the proximal surfaces of anterior teeth without involving the </a:t>
            </a:r>
            <a:r>
              <a:rPr lang="en-US" dirty="0" err="1" smtClean="0"/>
              <a:t>incisal</a:t>
            </a:r>
            <a:r>
              <a:rPr lang="en-US" dirty="0" smtClean="0"/>
              <a:t> angle.</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285720" y="1857364"/>
            <a:ext cx="2786082" cy="207170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929058" y="1785926"/>
            <a:ext cx="2786082" cy="2000264"/>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571736" y="4000504"/>
            <a:ext cx="2686050" cy="2857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239000" cy="6098570"/>
          </a:xfrm>
        </p:spPr>
        <p:txBody>
          <a:bodyPr/>
          <a:lstStyle/>
          <a:p>
            <a:r>
              <a:rPr lang="en-US" dirty="0" smtClean="0"/>
              <a:t>Class IV cavity preparation: this includes cavity preparation on the proximal surfaces of anterior teeth with involvement of </a:t>
            </a:r>
            <a:r>
              <a:rPr lang="en-US" dirty="0" err="1" smtClean="0"/>
              <a:t>incisal</a:t>
            </a:r>
            <a:r>
              <a:rPr lang="en-US" dirty="0" smtClean="0"/>
              <a:t> angle.</a:t>
            </a:r>
            <a:endParaRPr lang="en-US" dirty="0"/>
          </a:p>
        </p:txBody>
      </p:sp>
      <p:pic>
        <p:nvPicPr>
          <p:cNvPr id="5122" name="Picture 2"/>
          <p:cNvPicPr>
            <a:picLocks noChangeAspect="1" noChangeArrowheads="1"/>
          </p:cNvPicPr>
          <p:nvPr/>
        </p:nvPicPr>
        <p:blipFill>
          <a:blip r:embed="rId2"/>
          <a:srcRect/>
          <a:stretch>
            <a:fillRect/>
          </a:stretch>
        </p:blipFill>
        <p:spPr bwMode="auto">
          <a:xfrm>
            <a:off x="571472" y="2071678"/>
            <a:ext cx="2357454" cy="185738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428992" y="1928803"/>
            <a:ext cx="2714625" cy="2071701"/>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714480" y="4071942"/>
            <a:ext cx="3048000" cy="2786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7239000" cy="6241446"/>
          </a:xfrm>
        </p:spPr>
        <p:txBody>
          <a:bodyPr/>
          <a:lstStyle/>
          <a:p>
            <a:r>
              <a:rPr lang="en-US" dirty="0" smtClean="0"/>
              <a:t>Class V cavity preparation: </a:t>
            </a:r>
            <a:r>
              <a:rPr lang="en-US" dirty="0" smtClean="0"/>
              <a:t>T</a:t>
            </a:r>
            <a:r>
              <a:rPr lang="en-US" dirty="0" smtClean="0"/>
              <a:t>his involves cavity preparation on the gingival one third of the facial and lingual surfaces of all teeth.</a:t>
            </a:r>
            <a:endParaRPr lang="en-US" dirty="0"/>
          </a:p>
        </p:txBody>
      </p:sp>
      <p:pic>
        <p:nvPicPr>
          <p:cNvPr id="6146" name="Picture 2"/>
          <p:cNvPicPr>
            <a:picLocks noChangeAspect="1" noChangeArrowheads="1"/>
          </p:cNvPicPr>
          <p:nvPr/>
        </p:nvPicPr>
        <p:blipFill>
          <a:blip r:embed="rId2"/>
          <a:srcRect/>
          <a:stretch>
            <a:fillRect/>
          </a:stretch>
        </p:blipFill>
        <p:spPr bwMode="auto">
          <a:xfrm>
            <a:off x="571472" y="1571612"/>
            <a:ext cx="2114550" cy="178595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500430" y="1571612"/>
            <a:ext cx="2390775" cy="178595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1857356" y="3500438"/>
            <a:ext cx="2962275"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7239000" cy="6170008"/>
          </a:xfrm>
        </p:spPr>
        <p:txBody>
          <a:bodyPr/>
          <a:lstStyle/>
          <a:p>
            <a:r>
              <a:rPr lang="en-US" dirty="0" smtClean="0"/>
              <a:t>Class VI cavity preparation: This involves cavity preparation on the </a:t>
            </a:r>
            <a:r>
              <a:rPr lang="en-US" dirty="0" err="1" smtClean="0"/>
              <a:t>incisal</a:t>
            </a:r>
            <a:r>
              <a:rPr lang="en-US" dirty="0" smtClean="0"/>
              <a:t> edge of anterior teeth or the </a:t>
            </a:r>
            <a:r>
              <a:rPr lang="en-US" dirty="0" err="1" smtClean="0"/>
              <a:t>occlusal</a:t>
            </a:r>
            <a:r>
              <a:rPr lang="en-US" dirty="0" smtClean="0"/>
              <a:t> cusp heights of posterior teeth.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7239000" cy="5955694"/>
          </a:xfrm>
        </p:spPr>
        <p:txBody>
          <a:bodyPr/>
          <a:lstStyle/>
          <a:p>
            <a:pPr marL="292100" indent="-292100">
              <a:lnSpc>
                <a:spcPct val="80000"/>
              </a:lnSpc>
              <a:buFont typeface="Wingdings" pitchFamily="2" charset="2"/>
              <a:buNone/>
            </a:pPr>
            <a:r>
              <a:rPr lang="en-US" dirty="0" smtClean="0">
                <a:effectLst>
                  <a:outerShdw blurRad="38100" dist="38100" dir="2700000" algn="tl">
                    <a:srgbClr val="000000"/>
                  </a:outerShdw>
                </a:effectLst>
              </a:rPr>
              <a:t> </a:t>
            </a:r>
            <a:r>
              <a:rPr lang="en-US" sz="2400" dirty="0" smtClean="0">
                <a:effectLst>
                  <a:outerShdw blurRad="38100" dist="38100" dir="2700000" algn="tl">
                    <a:srgbClr val="000000"/>
                  </a:outerShdw>
                </a:effectLst>
              </a:rPr>
              <a:t>Each permanent tooth is assigned a number from 1-8 starting from the permanent central incisor to the third permanent molar.</a:t>
            </a:r>
          </a:p>
          <a:p>
            <a:pPr marL="292100" indent="-292100">
              <a:lnSpc>
                <a:spcPct val="80000"/>
              </a:lnSpc>
              <a:buFont typeface="Wingdings" pitchFamily="2" charset="2"/>
              <a:buNone/>
            </a:pPr>
            <a:r>
              <a:rPr lang="en-US" sz="2400" dirty="0" smtClean="0">
                <a:effectLst>
                  <a:outerShdw blurRad="38100" dist="38100" dir="2700000" algn="tl">
                    <a:srgbClr val="000000"/>
                  </a:outerShdw>
                </a:effectLst>
              </a:rPr>
              <a:t>   </a:t>
            </a:r>
          </a:p>
          <a:p>
            <a:pPr marL="292100" indent="-292100">
              <a:lnSpc>
                <a:spcPct val="80000"/>
              </a:lnSpc>
              <a:buFont typeface="Wingdings" pitchFamily="2" charset="2"/>
              <a:buNone/>
            </a:pPr>
            <a:endParaRPr lang="en-US" sz="2400" dirty="0" smtClean="0">
              <a:effectLst>
                <a:outerShdw blurRad="38100" dist="38100" dir="2700000" algn="tl">
                  <a:srgbClr val="000000"/>
                </a:outerShdw>
              </a:effectLst>
            </a:endParaRPr>
          </a:p>
          <a:p>
            <a:pPr marL="292100" indent="-292100">
              <a:lnSpc>
                <a:spcPct val="80000"/>
              </a:lnSpc>
              <a:buFont typeface="Wingdings" pitchFamily="2" charset="2"/>
              <a:buNone/>
            </a:pPr>
            <a:r>
              <a:rPr lang="en-US" sz="2400" dirty="0" smtClean="0">
                <a:effectLst>
                  <a:outerShdw blurRad="38100" dist="38100" dir="2700000" algn="tl">
                    <a:srgbClr val="000000"/>
                  </a:outerShdw>
                </a:effectLst>
              </a:rPr>
              <a:t>    For permanent dentition the nomenclature</a:t>
            </a:r>
            <a:r>
              <a:rPr lang="en-US" dirty="0" smtClean="0">
                <a:effectLst>
                  <a:outerShdw blurRad="38100" dist="38100" dir="2700000" algn="tl">
                    <a:srgbClr val="000000"/>
                  </a:outerShdw>
                </a:effectLst>
              </a:rPr>
              <a:t>  </a:t>
            </a:r>
          </a:p>
          <a:p>
            <a:pPr marL="292100" indent="-292100">
              <a:lnSpc>
                <a:spcPct val="80000"/>
              </a:lnSpc>
              <a:buFont typeface="Wingdings" pitchFamily="2" charset="2"/>
              <a:buNone/>
            </a:pPr>
            <a:r>
              <a:rPr lang="en-US" dirty="0" smtClean="0">
                <a:effectLst>
                  <a:outerShdw blurRad="38100" dist="38100" dir="2700000" algn="tl">
                    <a:srgbClr val="000000"/>
                  </a:outerShdw>
                </a:effectLst>
              </a:rPr>
              <a:t>                                  </a:t>
            </a:r>
          </a:p>
          <a:p>
            <a:pPr marL="292100" indent="-292100">
              <a:lnSpc>
                <a:spcPct val="80000"/>
              </a:lnSpc>
              <a:buFont typeface="Wingdings" pitchFamily="2" charset="2"/>
              <a:buNone/>
            </a:pPr>
            <a:r>
              <a:rPr lang="en-US" dirty="0" smtClean="0">
                <a:effectLst>
                  <a:outerShdw blurRad="38100" dist="38100" dir="2700000" algn="tl">
                    <a:srgbClr val="000000"/>
                  </a:outerShdw>
                </a:effectLst>
              </a:rPr>
              <a:t>                 </a:t>
            </a:r>
            <a:endParaRPr lang="en-AU" dirty="0"/>
          </a:p>
        </p:txBody>
      </p:sp>
      <p:pic>
        <p:nvPicPr>
          <p:cNvPr id="4" name="Picture 2" descr="C:\Users\bhalla\Downloads\images of palm.jpg"/>
          <p:cNvPicPr>
            <a:picLocks noChangeAspect="1" noChangeArrowheads="1"/>
          </p:cNvPicPr>
          <p:nvPr/>
        </p:nvPicPr>
        <p:blipFill>
          <a:blip r:embed="rId3"/>
          <a:srcRect/>
          <a:stretch>
            <a:fillRect/>
          </a:stretch>
        </p:blipFill>
        <p:spPr bwMode="auto">
          <a:xfrm>
            <a:off x="2071670" y="3000372"/>
            <a:ext cx="3714776" cy="1514475"/>
          </a:xfrm>
          <a:prstGeom prst="rect">
            <a:avLst/>
          </a:prstGeom>
          <a:noFill/>
        </p:spPr>
      </p:pic>
      <p:sp>
        <p:nvSpPr>
          <p:cNvPr id="6" name="TextBox 5"/>
          <p:cNvSpPr txBox="1"/>
          <p:nvPr/>
        </p:nvSpPr>
        <p:spPr>
          <a:xfrm>
            <a:off x="714348" y="3929066"/>
            <a:ext cx="857256" cy="369332"/>
          </a:xfrm>
          <a:prstGeom prst="rect">
            <a:avLst/>
          </a:prstGeom>
          <a:noFill/>
        </p:spPr>
        <p:txBody>
          <a:bodyPr wrap="square" rtlCol="0">
            <a:spAutoFit/>
          </a:bodyPr>
          <a:lstStyle/>
          <a:p>
            <a:r>
              <a:rPr lang="en-AU" dirty="0" smtClean="0"/>
              <a:t>Right</a:t>
            </a:r>
            <a:endParaRPr lang="en-AU" dirty="0"/>
          </a:p>
        </p:txBody>
      </p:sp>
      <p:sp>
        <p:nvSpPr>
          <p:cNvPr id="7" name="TextBox 6"/>
          <p:cNvSpPr txBox="1"/>
          <p:nvPr/>
        </p:nvSpPr>
        <p:spPr>
          <a:xfrm>
            <a:off x="6357950" y="3929066"/>
            <a:ext cx="604653" cy="369332"/>
          </a:xfrm>
          <a:prstGeom prst="rect">
            <a:avLst/>
          </a:prstGeom>
          <a:noFill/>
        </p:spPr>
        <p:txBody>
          <a:bodyPr wrap="square" rtlCol="0">
            <a:spAutoFit/>
          </a:bodyPr>
          <a:lstStyle/>
          <a:p>
            <a:r>
              <a:rPr lang="en-AU" dirty="0" smtClean="0"/>
              <a:t>Left</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428728" y="285728"/>
            <a:ext cx="4572032" cy="600079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8604"/>
            <a:ext cx="7239000" cy="5955694"/>
          </a:xfrm>
        </p:spPr>
        <p:txBody>
          <a:bodyPr/>
          <a:lstStyle/>
          <a:p>
            <a:r>
              <a:rPr lang="en-AU" dirty="0" smtClean="0"/>
              <a:t>In order to denote the specific tooth, the quadrant grid is combined with the tooth number in reference to the midline</a:t>
            </a:r>
          </a:p>
          <a:p>
            <a:pPr>
              <a:buNone/>
            </a:pPr>
            <a:endParaRPr lang="en-AU" sz="1000" dirty="0" smtClean="0"/>
          </a:p>
          <a:p>
            <a:pPr>
              <a:buNone/>
            </a:pPr>
            <a:r>
              <a:rPr lang="en-AU" dirty="0" smtClean="0"/>
              <a:t> Eg.1 represent maxillary right permanent    central incisor</a:t>
            </a:r>
          </a:p>
          <a:p>
            <a:pPr>
              <a:buNone/>
            </a:pPr>
            <a:r>
              <a:rPr lang="en-AU" dirty="0" smtClean="0"/>
              <a:t>  D represent </a:t>
            </a:r>
            <a:r>
              <a:rPr lang="en-AU" dirty="0" err="1" smtClean="0">
                <a:latin typeface="+mj-lt"/>
              </a:rPr>
              <a:t>mandibular</a:t>
            </a:r>
            <a:r>
              <a:rPr lang="en-AU" dirty="0" smtClean="0"/>
              <a:t> left first primary molar</a:t>
            </a:r>
          </a:p>
          <a:p>
            <a:pPr>
              <a:buNone/>
            </a:pPr>
            <a:endParaRPr lang="en-AU" dirty="0" smtClean="0"/>
          </a:p>
          <a:p>
            <a:pPr>
              <a:buNone/>
            </a:pPr>
            <a:r>
              <a:rPr lang="en-AU" dirty="0" smtClean="0">
                <a:solidFill>
                  <a:schemeClr val="tx1">
                    <a:lumMod val="95000"/>
                    <a:lumOff val="5000"/>
                  </a:schemeClr>
                </a:solidFill>
                <a:latin typeface="+mj-lt"/>
              </a:rPr>
              <a:t>.</a:t>
            </a:r>
          </a:p>
        </p:txBody>
      </p:sp>
      <p:cxnSp>
        <p:nvCxnSpPr>
          <p:cNvPr id="4" name="Elbow Connector 3"/>
          <p:cNvCxnSpPr/>
          <p:nvPr/>
        </p:nvCxnSpPr>
        <p:spPr>
          <a:xfrm rot="10800000" flipV="1">
            <a:off x="1000100" y="2072472"/>
            <a:ext cx="286546" cy="284958"/>
          </a:xfrm>
          <a:prstGeom prst="bentConnector3">
            <a:avLst>
              <a:gd name="adj1" fmla="val -13822"/>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348" y="2857496"/>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35753" y="3036091"/>
            <a:ext cx="35719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3727</TotalTime>
  <Words>2863</Words>
  <Application>Microsoft Office PowerPoint</Application>
  <PresentationFormat>On-screen Show (4:3)</PresentationFormat>
  <Paragraphs>337</Paragraphs>
  <Slides>68</Slides>
  <Notes>41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Opulent</vt:lpstr>
      <vt:lpstr>TERMINOLOGY AND NOMENCLATURE</vt:lpstr>
      <vt:lpstr> INTRODUCTION</vt:lpstr>
      <vt:lpstr>Slide 3</vt:lpstr>
      <vt:lpstr>Tooth numbering systems</vt:lpstr>
      <vt:lpstr> 1. Zsigmondy’s &amp; Palmer method </vt:lpstr>
      <vt:lpstr>Slide 6</vt:lpstr>
      <vt:lpstr>Slide 7</vt:lpstr>
      <vt:lpstr>Slide 8</vt:lpstr>
      <vt:lpstr>Slide 9</vt:lpstr>
      <vt:lpstr>Slide 10</vt:lpstr>
      <vt:lpstr>AMERICAN DENTAL ASSOCIATION (ADA ) system</vt:lpstr>
      <vt:lpstr>Slide 12</vt:lpstr>
      <vt:lpstr>Slide 13</vt:lpstr>
      <vt:lpstr>Slide 14</vt:lpstr>
      <vt:lpstr>Slide 15</vt:lpstr>
      <vt:lpstr>Slide 16</vt:lpstr>
      <vt:lpstr>FEDERATION  DENTAIRE INTERNATIONAL (FDI) system</vt:lpstr>
      <vt:lpstr>Slide 18</vt:lpstr>
      <vt:lpstr>Slide 19</vt:lpstr>
      <vt:lpstr>Slide 20</vt:lpstr>
      <vt:lpstr>Slide 21</vt:lpstr>
      <vt:lpstr>Slide 22</vt:lpstr>
      <vt:lpstr>Terminology related to various tooth surfaces</vt:lpstr>
      <vt:lpstr>Slide 24</vt:lpstr>
      <vt:lpstr>Slide 25</vt:lpstr>
      <vt:lpstr>Slide 26</vt:lpstr>
      <vt:lpstr>Terminology related to dental caries</vt:lpstr>
      <vt:lpstr>Slide 28</vt:lpstr>
      <vt:lpstr>Slide 29</vt:lpstr>
      <vt:lpstr>Slide 30</vt:lpstr>
      <vt:lpstr>   Pit and fissure caries</vt:lpstr>
      <vt:lpstr>Slide 32</vt:lpstr>
      <vt:lpstr>Slide 33</vt:lpstr>
      <vt:lpstr>  Smooth surface caries</vt:lpstr>
      <vt:lpstr>  Root surface caries</vt:lpstr>
      <vt:lpstr>   Residual caries</vt:lpstr>
      <vt:lpstr>  Secondary caries</vt:lpstr>
      <vt:lpstr>  incipient caries</vt:lpstr>
      <vt:lpstr>Slide 39</vt:lpstr>
      <vt:lpstr> Cavitated caries</vt:lpstr>
      <vt:lpstr>Acute caries</vt:lpstr>
      <vt:lpstr>Chronic caries</vt:lpstr>
      <vt:lpstr>Affected and infected dentin</vt:lpstr>
      <vt:lpstr>Slide 44</vt:lpstr>
      <vt:lpstr>Slide 45</vt:lpstr>
      <vt:lpstr>Nomenclature related to cavity prepartion </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Classification of cavity preparation</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TERMINOLOGY AND NOMENCLATURE</dc:title>
  <dc:creator>bhalla</dc:creator>
  <cp:lastModifiedBy>user</cp:lastModifiedBy>
  <cp:revision>201</cp:revision>
  <dcterms:created xsi:type="dcterms:W3CDTF">2011-08-02T21:12:32Z</dcterms:created>
  <dcterms:modified xsi:type="dcterms:W3CDTF">2016-08-18T21:22:00Z</dcterms:modified>
</cp:coreProperties>
</file>