
<file path=[Content_Types].xml><?xml version="1.0" encoding="utf-8"?>
<Types xmlns="http://schemas.openxmlformats.org/package/2006/content-types">
  <Override PartName="/ppt/slides/slide29.xml" ContentType="application/vnd.openxmlformats-officedocument.presentationml.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diagrams/colors11.xml" ContentType="application/vnd.openxmlformats-officedocument.drawingml.diagramColors+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Override PartName="/ppt/diagrams/data11.xml" ContentType="application/vnd.openxmlformats-officedocument.drawingml.diagramData+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diagrams/layout3.xml" ContentType="application/vnd.openxmlformats-officedocument.drawingml.diagramLayout+xml"/>
  <Override PartName="/ppt/diagrams/data4.xml" ContentType="application/vnd.openxmlformats-officedocument.drawingml.diagramData+xml"/>
  <Override PartName="/ppt/diagrams/colors8.xml" ContentType="application/vnd.openxmlformats-officedocument.drawingml.diagramColors+xml"/>
  <Override PartName="/ppt/diagrams/layout1.xml" ContentType="application/vnd.openxmlformats-officedocument.drawingml.diagramLayout+xml"/>
  <Override PartName="/ppt/diagrams/data2.xml" ContentType="application/vnd.openxmlformats-officedocument.drawingml.diagramData+xml"/>
  <Override PartName="/ppt/diagrams/colors6.xml" ContentType="application/vnd.openxmlformats-officedocument.drawingml.diagramColors+xml"/>
  <Override PartName="/ppt/diagrams/quickStyle9.xml" ContentType="application/vnd.openxmlformats-officedocument.drawingml.diagramStyle+xml"/>
  <Override PartName="/ppt/diagrams/quickStyle11.xml" ContentType="application/vnd.openxmlformats-officedocument.drawingml.diagramStyl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colors4.xml" ContentType="application/vnd.openxmlformats-officedocument.drawingml.diagramColors+xml"/>
  <Override PartName="/ppt/diagrams/quickStyle7.xml" ContentType="application/vnd.openxmlformats-officedocument.drawingml.diagramStyle+xml"/>
  <Override PartName="/ppt/diagrams/layout11.xml" ContentType="application/vnd.openxmlformats-officedocument.drawingml.diagram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diagrams/colors2.xml" ContentType="application/vnd.openxmlformats-officedocument.drawingml.diagramColors+xml"/>
  <Override PartName="/ppt/diagrams/quickStyle5.xml" ContentType="application/vnd.openxmlformats-officedocument.drawingml.diagramStyle+xml"/>
  <Default Extension="png" ContentType="image/png"/>
  <Override PartName="/ppt/diagrams/colors1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quickStyle3.xml" ContentType="application/vnd.openxmlformats-officedocument.drawingml.diagramStyle+xml"/>
  <Override PartName="/ppt/diagrams/colors10.xml" ContentType="application/vnd.openxmlformats-officedocument.drawingml.diagramColors+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diagrams/layout8.xml" ContentType="application/vnd.openxmlformats-officedocument.drawingml.diagramLayout+xml"/>
  <Override PartName="/ppt/diagrams/data12.xml" ContentType="application/vnd.openxmlformats-officedocument.drawingml.diagramData+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ppt/diagrams/data9.xml" ContentType="application/vnd.openxmlformats-officedocument.drawingml.diagramData+xml"/>
  <Override PartName="/ppt/diagrams/data10.xml" ContentType="application/vnd.openxmlformats-officedocument.drawingml.diagramData+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diagrams/layout4.xml" ContentType="application/vnd.openxmlformats-officedocument.drawingml.diagramLayout+xml"/>
  <Override PartName="/ppt/diagrams/data7.xml" ContentType="application/vnd.openxmlformats-officedocument.drawingml.diagramData+xml"/>
  <Override PartName="/ppt/diagrams/colors9.xml" ContentType="application/vnd.openxmlformats-officedocument.drawingml.diagramColors+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quickStyle12.xml" ContentType="application/vnd.openxmlformats-officedocument.drawingml.diagramStyle+xml"/>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diagrams/quickStyle10.xml" ContentType="application/vnd.openxmlformats-officedocument.drawingml.diagramStyle+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ppt/diagrams/layout12.xml" ContentType="application/vnd.openxmlformats-officedocument.drawingml.diagramLayout+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sldIdLst>
    <p:sldId id="273" r:id="rId2"/>
    <p:sldId id="271" r:id="rId3"/>
    <p:sldId id="269" r:id="rId4"/>
    <p:sldId id="266" r:id="rId5"/>
    <p:sldId id="275" r:id="rId6"/>
    <p:sldId id="276" r:id="rId7"/>
    <p:sldId id="277" r:id="rId8"/>
    <p:sldId id="257" r:id="rId9"/>
    <p:sldId id="258" r:id="rId10"/>
    <p:sldId id="259" r:id="rId11"/>
    <p:sldId id="278" r:id="rId12"/>
    <p:sldId id="261" r:id="rId13"/>
    <p:sldId id="279" r:id="rId14"/>
    <p:sldId id="281" r:id="rId15"/>
    <p:sldId id="262" r:id="rId16"/>
    <p:sldId id="263" r:id="rId17"/>
    <p:sldId id="264" r:id="rId18"/>
    <p:sldId id="282" r:id="rId19"/>
    <p:sldId id="283" r:id="rId20"/>
    <p:sldId id="284" r:id="rId21"/>
    <p:sldId id="285" r:id="rId22"/>
    <p:sldId id="265" r:id="rId23"/>
    <p:sldId id="286" r:id="rId24"/>
    <p:sldId id="287" r:id="rId25"/>
    <p:sldId id="288" r:id="rId26"/>
    <p:sldId id="289" r:id="rId27"/>
    <p:sldId id="274" r:id="rId28"/>
    <p:sldId id="268" r:id="rId29"/>
    <p:sldId id="267"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4978" autoAdjust="0"/>
    <p:restoredTop sz="94660"/>
  </p:normalViewPr>
  <p:slideViewPr>
    <p:cSldViewPr snapToGrid="0">
      <p:cViewPr>
        <p:scale>
          <a:sx n="66" d="100"/>
          <a:sy n="66" d="100"/>
        </p:scale>
        <p:origin x="-900" y="-258"/>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2F56653-E23D-40BC-8462-957EA1BCF79D}" type="doc">
      <dgm:prSet loTypeId="urn:diagrams.loki3.com/TabbedArc+Icon" loCatId="officeonline" qsTypeId="urn:microsoft.com/office/officeart/2005/8/quickstyle/simple5" qsCatId="simple" csTypeId="urn:microsoft.com/office/officeart/2005/8/colors/colorful5" csCatId="colorful" phldr="1"/>
      <dgm:spPr/>
    </dgm:pt>
    <dgm:pt modelId="{6AE21620-6861-4B37-9F80-ACBA7716DC4D}">
      <dgm:prSet phldrT="[Text]"/>
      <dgm:spPr/>
      <dgm:t>
        <a:bodyPr/>
        <a:lstStyle/>
        <a:p>
          <a:r>
            <a:rPr lang="en-IN" b="1" dirty="0" smtClean="0"/>
            <a:t>What is class IV cavity ?</a:t>
          </a:r>
          <a:r>
            <a:rPr lang="en-IN" dirty="0" smtClean="0"/>
            <a:t> </a:t>
          </a:r>
          <a:endParaRPr lang="en-IN" dirty="0"/>
        </a:p>
      </dgm:t>
    </dgm:pt>
    <dgm:pt modelId="{157B830B-9CB9-4180-BE7A-813DA6049BDB}" type="parTrans" cxnId="{1DDBC5C5-B1C6-4B2B-8B33-E87816859BBA}">
      <dgm:prSet/>
      <dgm:spPr/>
      <dgm:t>
        <a:bodyPr/>
        <a:lstStyle/>
        <a:p>
          <a:endParaRPr lang="en-IN"/>
        </a:p>
      </dgm:t>
    </dgm:pt>
    <dgm:pt modelId="{E39E5326-5AA0-4BC2-93F0-77FAE9A01A81}" type="sibTrans" cxnId="{1DDBC5C5-B1C6-4B2B-8B33-E87816859BBA}">
      <dgm:prSet/>
      <dgm:spPr/>
      <dgm:t>
        <a:bodyPr/>
        <a:lstStyle/>
        <a:p>
          <a:endParaRPr lang="en-IN"/>
        </a:p>
      </dgm:t>
    </dgm:pt>
    <dgm:pt modelId="{138E6FE9-4D4A-4D2B-B4C4-0BE3A33DE5FB}">
      <dgm:prSet phldrT="[Text]"/>
      <dgm:spPr/>
      <dgm:t>
        <a:bodyPr/>
        <a:lstStyle/>
        <a:p>
          <a:r>
            <a:rPr lang="en-IN" b="1" dirty="0" smtClean="0"/>
            <a:t>Types of tooth preparation</a:t>
          </a:r>
          <a:endParaRPr lang="en-IN" b="1" dirty="0"/>
        </a:p>
      </dgm:t>
    </dgm:pt>
    <dgm:pt modelId="{E52C0ED2-24EA-4237-A054-8E06D211D620}" type="parTrans" cxnId="{6CCF91DE-ED18-4717-A0FF-1A33D5D3FAF5}">
      <dgm:prSet/>
      <dgm:spPr/>
      <dgm:t>
        <a:bodyPr/>
        <a:lstStyle/>
        <a:p>
          <a:endParaRPr lang="en-IN"/>
        </a:p>
      </dgm:t>
    </dgm:pt>
    <dgm:pt modelId="{EE05EBE7-D027-446E-8105-C37F00F6C58B}" type="sibTrans" cxnId="{6CCF91DE-ED18-4717-A0FF-1A33D5D3FAF5}">
      <dgm:prSet/>
      <dgm:spPr/>
      <dgm:t>
        <a:bodyPr/>
        <a:lstStyle/>
        <a:p>
          <a:endParaRPr lang="en-IN"/>
        </a:p>
      </dgm:t>
    </dgm:pt>
    <dgm:pt modelId="{CCC355B8-E574-4C21-99F1-64BD7CAFFF7B}">
      <dgm:prSet phldrT="[Text]"/>
      <dgm:spPr/>
      <dgm:t>
        <a:bodyPr/>
        <a:lstStyle/>
        <a:p>
          <a:r>
            <a:rPr lang="en-IN" b="1" dirty="0" smtClean="0"/>
            <a:t>Techniques of restoration</a:t>
          </a:r>
          <a:endParaRPr lang="en-IN" b="1" dirty="0"/>
        </a:p>
      </dgm:t>
    </dgm:pt>
    <dgm:pt modelId="{BA86CF8E-4C5E-458B-A1B7-C68DC6F2F37B}" type="parTrans" cxnId="{E7D9F6E9-B466-40A2-B96B-B431C42B2A18}">
      <dgm:prSet/>
      <dgm:spPr/>
      <dgm:t>
        <a:bodyPr/>
        <a:lstStyle/>
        <a:p>
          <a:endParaRPr lang="en-IN"/>
        </a:p>
      </dgm:t>
    </dgm:pt>
    <dgm:pt modelId="{11532CAB-597A-49D4-B481-2891F5847285}" type="sibTrans" cxnId="{E7D9F6E9-B466-40A2-B96B-B431C42B2A18}">
      <dgm:prSet/>
      <dgm:spPr/>
      <dgm:t>
        <a:bodyPr/>
        <a:lstStyle/>
        <a:p>
          <a:endParaRPr lang="en-IN"/>
        </a:p>
      </dgm:t>
    </dgm:pt>
    <dgm:pt modelId="{71987A2B-3464-4477-B293-2689970DADE1}" type="pres">
      <dgm:prSet presAssocID="{E2F56653-E23D-40BC-8462-957EA1BCF79D}" presName="Name0" presStyleCnt="0">
        <dgm:presLayoutVars>
          <dgm:dir/>
          <dgm:resizeHandles val="exact"/>
        </dgm:presLayoutVars>
      </dgm:prSet>
      <dgm:spPr/>
    </dgm:pt>
    <dgm:pt modelId="{81AC9E50-9D45-4827-96CC-C21012C1C4A8}" type="pres">
      <dgm:prSet presAssocID="{6AE21620-6861-4B37-9F80-ACBA7716DC4D}" presName="twoplus" presStyleLbl="node1" presStyleIdx="0" presStyleCnt="3">
        <dgm:presLayoutVars>
          <dgm:bulletEnabled val="1"/>
        </dgm:presLayoutVars>
      </dgm:prSet>
      <dgm:spPr/>
      <dgm:t>
        <a:bodyPr/>
        <a:lstStyle/>
        <a:p>
          <a:endParaRPr lang="en-IN"/>
        </a:p>
      </dgm:t>
    </dgm:pt>
    <dgm:pt modelId="{F3EA82EA-FD5E-4B87-8812-CA45E3C75F42}" type="pres">
      <dgm:prSet presAssocID="{138E6FE9-4D4A-4D2B-B4C4-0BE3A33DE5FB}" presName="twoplus" presStyleLbl="node1" presStyleIdx="1" presStyleCnt="3">
        <dgm:presLayoutVars>
          <dgm:bulletEnabled val="1"/>
        </dgm:presLayoutVars>
      </dgm:prSet>
      <dgm:spPr/>
      <dgm:t>
        <a:bodyPr/>
        <a:lstStyle/>
        <a:p>
          <a:endParaRPr lang="en-IN"/>
        </a:p>
      </dgm:t>
    </dgm:pt>
    <dgm:pt modelId="{A9C2CDC1-27F9-46F0-A88E-07EEAB60EDC4}" type="pres">
      <dgm:prSet presAssocID="{CCC355B8-E574-4C21-99F1-64BD7CAFFF7B}" presName="twoplus" presStyleLbl="node1" presStyleIdx="2" presStyleCnt="3">
        <dgm:presLayoutVars>
          <dgm:bulletEnabled val="1"/>
        </dgm:presLayoutVars>
      </dgm:prSet>
      <dgm:spPr/>
      <dgm:t>
        <a:bodyPr/>
        <a:lstStyle/>
        <a:p>
          <a:endParaRPr lang="en-IN"/>
        </a:p>
      </dgm:t>
    </dgm:pt>
  </dgm:ptLst>
  <dgm:cxnLst>
    <dgm:cxn modelId="{1DDBC5C5-B1C6-4B2B-8B33-E87816859BBA}" srcId="{E2F56653-E23D-40BC-8462-957EA1BCF79D}" destId="{6AE21620-6861-4B37-9F80-ACBA7716DC4D}" srcOrd="0" destOrd="0" parTransId="{157B830B-9CB9-4180-BE7A-813DA6049BDB}" sibTransId="{E39E5326-5AA0-4BC2-93F0-77FAE9A01A81}"/>
    <dgm:cxn modelId="{E7D9F6E9-B466-40A2-B96B-B431C42B2A18}" srcId="{E2F56653-E23D-40BC-8462-957EA1BCF79D}" destId="{CCC355B8-E574-4C21-99F1-64BD7CAFFF7B}" srcOrd="2" destOrd="0" parTransId="{BA86CF8E-4C5E-458B-A1B7-C68DC6F2F37B}" sibTransId="{11532CAB-597A-49D4-B481-2891F5847285}"/>
    <dgm:cxn modelId="{6CCF91DE-ED18-4717-A0FF-1A33D5D3FAF5}" srcId="{E2F56653-E23D-40BC-8462-957EA1BCF79D}" destId="{138E6FE9-4D4A-4D2B-B4C4-0BE3A33DE5FB}" srcOrd="1" destOrd="0" parTransId="{E52C0ED2-24EA-4237-A054-8E06D211D620}" sibTransId="{EE05EBE7-D027-446E-8105-C37F00F6C58B}"/>
    <dgm:cxn modelId="{6E4A31E9-9C75-41AD-9D25-A4DAAE8D8687}" type="presOf" srcId="{E2F56653-E23D-40BC-8462-957EA1BCF79D}" destId="{71987A2B-3464-4477-B293-2689970DADE1}" srcOrd="0" destOrd="0" presId="urn:diagrams.loki3.com/TabbedArc+Icon"/>
    <dgm:cxn modelId="{2BCBE4E5-A118-426A-9C6A-ACBBB8A60B96}" type="presOf" srcId="{138E6FE9-4D4A-4D2B-B4C4-0BE3A33DE5FB}" destId="{F3EA82EA-FD5E-4B87-8812-CA45E3C75F42}" srcOrd="0" destOrd="0" presId="urn:diagrams.loki3.com/TabbedArc+Icon"/>
    <dgm:cxn modelId="{2D173360-2E09-4601-9EAA-8EE9A660917E}" type="presOf" srcId="{CCC355B8-E574-4C21-99F1-64BD7CAFFF7B}" destId="{A9C2CDC1-27F9-46F0-A88E-07EEAB60EDC4}" srcOrd="0" destOrd="0" presId="urn:diagrams.loki3.com/TabbedArc+Icon"/>
    <dgm:cxn modelId="{B706DE82-ED99-4F16-A718-818ADF9D4E08}" type="presOf" srcId="{6AE21620-6861-4B37-9F80-ACBA7716DC4D}" destId="{81AC9E50-9D45-4827-96CC-C21012C1C4A8}" srcOrd="0" destOrd="0" presId="urn:diagrams.loki3.com/TabbedArc+Icon"/>
    <dgm:cxn modelId="{5C7290CD-0108-48BA-BCA2-108D1C9566A2}" type="presParOf" srcId="{71987A2B-3464-4477-B293-2689970DADE1}" destId="{81AC9E50-9D45-4827-96CC-C21012C1C4A8}" srcOrd="0" destOrd="0" presId="urn:diagrams.loki3.com/TabbedArc+Icon"/>
    <dgm:cxn modelId="{7CBCFE87-E02E-4C32-A7FD-26108A770D60}" type="presParOf" srcId="{71987A2B-3464-4477-B293-2689970DADE1}" destId="{F3EA82EA-FD5E-4B87-8812-CA45E3C75F42}" srcOrd="1" destOrd="0" presId="urn:diagrams.loki3.com/TabbedArc+Icon"/>
    <dgm:cxn modelId="{FD8191BE-FF56-4573-A690-ED7105DF7ED7}" type="presParOf" srcId="{71987A2B-3464-4477-B293-2689970DADE1}" destId="{A9C2CDC1-27F9-46F0-A88E-07EEAB60EDC4}" srcOrd="2" destOrd="0" presId="urn:diagrams.loki3.com/TabbedArc+Icon"/>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F87ECB79-40BB-4E1C-A41D-45C3B1BF3C57}"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IN"/>
        </a:p>
      </dgm:t>
    </dgm:pt>
    <dgm:pt modelId="{8D665A02-FE58-4534-9BAC-4A8B1A734509}">
      <dgm:prSet custT="1"/>
      <dgm:spPr/>
      <dgm:t>
        <a:bodyPr/>
        <a:lstStyle/>
        <a:p>
          <a:pPr rtl="0"/>
          <a:r>
            <a:rPr lang="en-IN" sz="3000" dirty="0" smtClean="0"/>
            <a:t>Modified Class IV Tooth Preparation. </a:t>
          </a:r>
          <a:endParaRPr lang="en-IN" sz="3000" dirty="0"/>
        </a:p>
      </dgm:t>
    </dgm:pt>
    <dgm:pt modelId="{056B46F8-7D5A-4608-A877-CC6E7E975260}" type="parTrans" cxnId="{05822D9B-B31B-485A-BC8F-29FDA51C0840}">
      <dgm:prSet/>
      <dgm:spPr/>
      <dgm:t>
        <a:bodyPr/>
        <a:lstStyle/>
        <a:p>
          <a:endParaRPr lang="en-IN"/>
        </a:p>
      </dgm:t>
    </dgm:pt>
    <dgm:pt modelId="{6ED98527-77B7-4D48-868D-87FB40457DA9}" type="sibTrans" cxnId="{05822D9B-B31B-485A-BC8F-29FDA51C0840}">
      <dgm:prSet/>
      <dgm:spPr/>
      <dgm:t>
        <a:bodyPr/>
        <a:lstStyle/>
        <a:p>
          <a:endParaRPr lang="en-IN"/>
        </a:p>
      </dgm:t>
    </dgm:pt>
    <dgm:pt modelId="{6779B4F3-1172-4D73-83F3-CB35A34928C2}" type="pres">
      <dgm:prSet presAssocID="{F87ECB79-40BB-4E1C-A41D-45C3B1BF3C57}" presName="linear" presStyleCnt="0">
        <dgm:presLayoutVars>
          <dgm:animLvl val="lvl"/>
          <dgm:resizeHandles val="exact"/>
        </dgm:presLayoutVars>
      </dgm:prSet>
      <dgm:spPr/>
      <dgm:t>
        <a:bodyPr/>
        <a:lstStyle/>
        <a:p>
          <a:endParaRPr lang="en-IN"/>
        </a:p>
      </dgm:t>
    </dgm:pt>
    <dgm:pt modelId="{768A04ED-76D1-4721-A4AB-DE106AEDECC5}" type="pres">
      <dgm:prSet presAssocID="{8D665A02-FE58-4534-9BAC-4A8B1A734509}" presName="parentText" presStyleLbl="node1" presStyleIdx="0" presStyleCnt="1" custScaleY="102656">
        <dgm:presLayoutVars>
          <dgm:chMax val="0"/>
          <dgm:bulletEnabled val="1"/>
        </dgm:presLayoutVars>
      </dgm:prSet>
      <dgm:spPr/>
      <dgm:t>
        <a:bodyPr/>
        <a:lstStyle/>
        <a:p>
          <a:endParaRPr lang="en-IN"/>
        </a:p>
      </dgm:t>
    </dgm:pt>
  </dgm:ptLst>
  <dgm:cxnLst>
    <dgm:cxn modelId="{DFE22462-BCF6-4519-9A7A-8A29D185B533}" type="presOf" srcId="{8D665A02-FE58-4534-9BAC-4A8B1A734509}" destId="{768A04ED-76D1-4721-A4AB-DE106AEDECC5}" srcOrd="0" destOrd="0" presId="urn:microsoft.com/office/officeart/2005/8/layout/vList2"/>
    <dgm:cxn modelId="{1005E623-7062-4496-A064-06889A8F0872}" type="presOf" srcId="{F87ECB79-40BB-4E1C-A41D-45C3B1BF3C57}" destId="{6779B4F3-1172-4D73-83F3-CB35A34928C2}" srcOrd="0" destOrd="0" presId="urn:microsoft.com/office/officeart/2005/8/layout/vList2"/>
    <dgm:cxn modelId="{05822D9B-B31B-485A-BC8F-29FDA51C0840}" srcId="{F87ECB79-40BB-4E1C-A41D-45C3B1BF3C57}" destId="{8D665A02-FE58-4534-9BAC-4A8B1A734509}" srcOrd="0" destOrd="0" parTransId="{056B46F8-7D5A-4608-A877-CC6E7E975260}" sibTransId="{6ED98527-77B7-4D48-868D-87FB40457DA9}"/>
    <dgm:cxn modelId="{B451ADB6-1A52-46FB-B957-F701001761D3}" type="presParOf" srcId="{6779B4F3-1172-4D73-83F3-CB35A34928C2}" destId="{768A04ED-76D1-4721-A4AB-DE106AEDECC5}" srcOrd="0" destOrd="0" presId="urn:microsoft.com/office/officeart/2005/8/layout/vList2"/>
  </dgm:cxnLst>
  <dgm:bg/>
  <dgm:whole/>
</dgm:dataModel>
</file>

<file path=ppt/diagrams/data11.xml><?xml version="1.0" encoding="utf-8"?>
<dgm:dataModel xmlns:dgm="http://schemas.openxmlformats.org/drawingml/2006/diagram" xmlns:a="http://schemas.openxmlformats.org/drawingml/2006/main">
  <dgm:ptLst>
    <dgm:pt modelId="{E9299C00-E424-4733-A6BD-0D3CAD3CF17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IN"/>
        </a:p>
      </dgm:t>
    </dgm:pt>
    <dgm:pt modelId="{62CA3E63-7DD3-4605-9422-2385D3BA7E7E}">
      <dgm:prSet/>
      <dgm:spPr/>
      <dgm:t>
        <a:bodyPr/>
        <a:lstStyle/>
        <a:p>
          <a:pPr rtl="0"/>
          <a:r>
            <a:rPr lang="en-IN" b="0" baseline="0" dirty="0" smtClean="0"/>
            <a:t>B, Fractured enamel is roughened with flame-shaped diamond instrument.</a:t>
          </a:r>
          <a:endParaRPr lang="en-IN" b="0" baseline="0" dirty="0"/>
        </a:p>
      </dgm:t>
    </dgm:pt>
    <dgm:pt modelId="{7757CF61-5BDA-4475-9418-B8B2D1C146D0}" type="parTrans" cxnId="{17D70680-9319-4EE7-817B-632C51960B93}">
      <dgm:prSet/>
      <dgm:spPr/>
      <dgm:t>
        <a:bodyPr/>
        <a:lstStyle/>
        <a:p>
          <a:endParaRPr lang="en-IN"/>
        </a:p>
      </dgm:t>
    </dgm:pt>
    <dgm:pt modelId="{D87B6C4D-03BB-404C-B502-5E9DC382B869}" type="sibTrans" cxnId="{17D70680-9319-4EE7-817B-632C51960B93}">
      <dgm:prSet/>
      <dgm:spPr/>
      <dgm:t>
        <a:bodyPr/>
        <a:lstStyle/>
        <a:p>
          <a:endParaRPr lang="en-IN"/>
        </a:p>
      </dgm:t>
    </dgm:pt>
    <dgm:pt modelId="{E440902F-8087-41FF-868E-697E158CD109}" type="pres">
      <dgm:prSet presAssocID="{E9299C00-E424-4733-A6BD-0D3CAD3CF17E}" presName="linear" presStyleCnt="0">
        <dgm:presLayoutVars>
          <dgm:animLvl val="lvl"/>
          <dgm:resizeHandles val="exact"/>
        </dgm:presLayoutVars>
      </dgm:prSet>
      <dgm:spPr/>
      <dgm:t>
        <a:bodyPr/>
        <a:lstStyle/>
        <a:p>
          <a:endParaRPr lang="en-IN"/>
        </a:p>
      </dgm:t>
    </dgm:pt>
    <dgm:pt modelId="{5F045FBF-9CB9-489C-8ACC-DD85ED130E93}" type="pres">
      <dgm:prSet presAssocID="{62CA3E63-7DD3-4605-9422-2385D3BA7E7E}" presName="parentText" presStyleLbl="node1" presStyleIdx="0" presStyleCnt="1">
        <dgm:presLayoutVars>
          <dgm:chMax val="0"/>
          <dgm:bulletEnabled val="1"/>
        </dgm:presLayoutVars>
      </dgm:prSet>
      <dgm:spPr/>
      <dgm:t>
        <a:bodyPr/>
        <a:lstStyle/>
        <a:p>
          <a:endParaRPr lang="en-IN"/>
        </a:p>
      </dgm:t>
    </dgm:pt>
  </dgm:ptLst>
  <dgm:cxnLst>
    <dgm:cxn modelId="{0C6C86B7-6BB3-49C1-8E8F-8BC2D67625DF}" type="presOf" srcId="{E9299C00-E424-4733-A6BD-0D3CAD3CF17E}" destId="{E440902F-8087-41FF-868E-697E158CD109}" srcOrd="0" destOrd="0" presId="urn:microsoft.com/office/officeart/2005/8/layout/vList2"/>
    <dgm:cxn modelId="{17D70680-9319-4EE7-817B-632C51960B93}" srcId="{E9299C00-E424-4733-A6BD-0D3CAD3CF17E}" destId="{62CA3E63-7DD3-4605-9422-2385D3BA7E7E}" srcOrd="0" destOrd="0" parTransId="{7757CF61-5BDA-4475-9418-B8B2D1C146D0}" sibTransId="{D87B6C4D-03BB-404C-B502-5E9DC382B869}"/>
    <dgm:cxn modelId="{980F8307-2A81-483B-9ACD-219202F7CEAD}" type="presOf" srcId="{62CA3E63-7DD3-4605-9422-2385D3BA7E7E}" destId="{5F045FBF-9CB9-489C-8ACC-DD85ED130E93}" srcOrd="0" destOrd="0" presId="urn:microsoft.com/office/officeart/2005/8/layout/vList2"/>
    <dgm:cxn modelId="{1C1A6D45-4FA6-467C-86C5-12F3E6E215DA}" type="presParOf" srcId="{E440902F-8087-41FF-868E-697E158CD109}" destId="{5F045FBF-9CB9-489C-8ACC-DD85ED130E93}" srcOrd="0" destOrd="0" presId="urn:microsoft.com/office/officeart/2005/8/layout/vList2"/>
  </dgm:cxnLst>
  <dgm:bg/>
  <dgm:whole/>
</dgm:dataModel>
</file>

<file path=ppt/diagrams/data12.xml><?xml version="1.0" encoding="utf-8"?>
<dgm:dataModel xmlns:dgm="http://schemas.openxmlformats.org/drawingml/2006/diagram" xmlns:a="http://schemas.openxmlformats.org/drawingml/2006/main">
  <dgm:ptLst>
    <dgm:pt modelId="{513D3B2E-0840-462C-BBDC-8A861BEDE0E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IN"/>
        </a:p>
      </dgm:t>
    </dgm:pt>
    <dgm:pt modelId="{D9D35265-87DF-4D54-A879-D761163BE84D}">
      <dgm:prSet/>
      <dgm:spPr/>
      <dgm:t>
        <a:bodyPr/>
        <a:lstStyle/>
        <a:p>
          <a:pPr rtl="0"/>
          <a:r>
            <a:rPr lang="en-IN" b="0" baseline="0" dirty="0" smtClean="0"/>
            <a:t>C, Completed Class IV modified tooth preparation.</a:t>
          </a:r>
          <a:endParaRPr lang="en-IN" b="0" baseline="0" dirty="0"/>
        </a:p>
      </dgm:t>
    </dgm:pt>
    <dgm:pt modelId="{7F9DE2B5-5DAF-40A5-917E-165D9411881B}" type="parTrans" cxnId="{5590528F-6D61-4CFC-88DD-D2D65B5DFEAB}">
      <dgm:prSet/>
      <dgm:spPr/>
      <dgm:t>
        <a:bodyPr/>
        <a:lstStyle/>
        <a:p>
          <a:endParaRPr lang="en-IN"/>
        </a:p>
      </dgm:t>
    </dgm:pt>
    <dgm:pt modelId="{FEB472D1-E082-4E5B-950C-397A1DA2CCD9}" type="sibTrans" cxnId="{5590528F-6D61-4CFC-88DD-D2D65B5DFEAB}">
      <dgm:prSet/>
      <dgm:spPr/>
      <dgm:t>
        <a:bodyPr/>
        <a:lstStyle/>
        <a:p>
          <a:endParaRPr lang="en-IN"/>
        </a:p>
      </dgm:t>
    </dgm:pt>
    <dgm:pt modelId="{2F17C8BD-FB6B-4BEF-937E-66366E47A42B}" type="pres">
      <dgm:prSet presAssocID="{513D3B2E-0840-462C-BBDC-8A861BEDE0EB}" presName="linear" presStyleCnt="0">
        <dgm:presLayoutVars>
          <dgm:animLvl val="lvl"/>
          <dgm:resizeHandles val="exact"/>
        </dgm:presLayoutVars>
      </dgm:prSet>
      <dgm:spPr/>
      <dgm:t>
        <a:bodyPr/>
        <a:lstStyle/>
        <a:p>
          <a:endParaRPr lang="en-IN"/>
        </a:p>
      </dgm:t>
    </dgm:pt>
    <dgm:pt modelId="{514DEA42-84B2-4CA7-A8F7-C1EBD45B8CEC}" type="pres">
      <dgm:prSet presAssocID="{D9D35265-87DF-4D54-A879-D761163BE84D}" presName="parentText" presStyleLbl="node1" presStyleIdx="0" presStyleCnt="1">
        <dgm:presLayoutVars>
          <dgm:chMax val="0"/>
          <dgm:bulletEnabled val="1"/>
        </dgm:presLayoutVars>
      </dgm:prSet>
      <dgm:spPr/>
      <dgm:t>
        <a:bodyPr/>
        <a:lstStyle/>
        <a:p>
          <a:endParaRPr lang="en-IN"/>
        </a:p>
      </dgm:t>
    </dgm:pt>
  </dgm:ptLst>
  <dgm:cxnLst>
    <dgm:cxn modelId="{6A3D03FA-B617-4F8B-A1E8-6A8025B0F81B}" type="presOf" srcId="{513D3B2E-0840-462C-BBDC-8A861BEDE0EB}" destId="{2F17C8BD-FB6B-4BEF-937E-66366E47A42B}" srcOrd="0" destOrd="0" presId="urn:microsoft.com/office/officeart/2005/8/layout/vList2"/>
    <dgm:cxn modelId="{5590528F-6D61-4CFC-88DD-D2D65B5DFEAB}" srcId="{513D3B2E-0840-462C-BBDC-8A861BEDE0EB}" destId="{D9D35265-87DF-4D54-A879-D761163BE84D}" srcOrd="0" destOrd="0" parTransId="{7F9DE2B5-5DAF-40A5-917E-165D9411881B}" sibTransId="{FEB472D1-E082-4E5B-950C-397A1DA2CCD9}"/>
    <dgm:cxn modelId="{F361ACEE-B2B6-4D90-8E0C-E119B803BEA4}" type="presOf" srcId="{D9D35265-87DF-4D54-A879-D761163BE84D}" destId="{514DEA42-84B2-4CA7-A8F7-C1EBD45B8CEC}" srcOrd="0" destOrd="0" presId="urn:microsoft.com/office/officeart/2005/8/layout/vList2"/>
    <dgm:cxn modelId="{6C786A9C-8FAE-4FD0-B414-FFC83A0E6C4E}" type="presParOf" srcId="{2F17C8BD-FB6B-4BEF-937E-66366E47A42B}" destId="{514DEA42-84B2-4CA7-A8F7-C1EBD45B8CEC}" srcOrd="0" destOrd="0" presId="urn:microsoft.com/office/officeart/2005/8/layout/vList2"/>
  </dgm:cxnLst>
  <dgm:bg/>
  <dgm:whole/>
</dgm:dataModel>
</file>

<file path=ppt/diagrams/data2.xml><?xml version="1.0" encoding="utf-8"?>
<dgm:dataModel xmlns:dgm="http://schemas.openxmlformats.org/drawingml/2006/diagram" xmlns:a="http://schemas.openxmlformats.org/drawingml/2006/main">
  <dgm:ptLst>
    <dgm:pt modelId="{F5C6AB45-BC1E-4FF3-A7A7-99D6D46E23F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IN"/>
        </a:p>
      </dgm:t>
    </dgm:pt>
    <dgm:pt modelId="{3E87E4C8-1430-4915-AEAD-D4C0D067E16E}">
      <dgm:prSet/>
      <dgm:spPr/>
      <dgm:t>
        <a:bodyPr/>
        <a:lstStyle/>
        <a:p>
          <a:pPr rtl="0"/>
          <a:r>
            <a:rPr lang="en-IN" b="0" baseline="0" dirty="0" smtClean="0"/>
            <a:t>Definition:</a:t>
          </a:r>
          <a:br>
            <a:rPr lang="en-IN" b="0" baseline="0" dirty="0" smtClean="0"/>
          </a:br>
          <a:endParaRPr lang="en-IN" b="1" u="sng" baseline="0" dirty="0"/>
        </a:p>
      </dgm:t>
    </dgm:pt>
    <dgm:pt modelId="{A84BF933-805E-4A79-B635-62859E82F7D5}" type="parTrans" cxnId="{B1DC8163-CC67-4115-9A3C-CFF6FD8FE596}">
      <dgm:prSet/>
      <dgm:spPr/>
      <dgm:t>
        <a:bodyPr/>
        <a:lstStyle/>
        <a:p>
          <a:endParaRPr lang="en-IN"/>
        </a:p>
      </dgm:t>
    </dgm:pt>
    <dgm:pt modelId="{2827CC18-91EF-43CF-AF58-3EBB4D3D9F32}" type="sibTrans" cxnId="{B1DC8163-CC67-4115-9A3C-CFF6FD8FE596}">
      <dgm:prSet/>
      <dgm:spPr/>
      <dgm:t>
        <a:bodyPr/>
        <a:lstStyle/>
        <a:p>
          <a:endParaRPr lang="en-IN"/>
        </a:p>
      </dgm:t>
    </dgm:pt>
    <dgm:pt modelId="{4F866BF6-5182-40AE-99DE-1D73E7330CDA}" type="pres">
      <dgm:prSet presAssocID="{F5C6AB45-BC1E-4FF3-A7A7-99D6D46E23F0}" presName="linear" presStyleCnt="0">
        <dgm:presLayoutVars>
          <dgm:animLvl val="lvl"/>
          <dgm:resizeHandles val="exact"/>
        </dgm:presLayoutVars>
      </dgm:prSet>
      <dgm:spPr/>
      <dgm:t>
        <a:bodyPr/>
        <a:lstStyle/>
        <a:p>
          <a:endParaRPr lang="en-IN"/>
        </a:p>
      </dgm:t>
    </dgm:pt>
    <dgm:pt modelId="{ACAAD70B-253F-46F6-8EA6-EC8AAFFCD532}" type="pres">
      <dgm:prSet presAssocID="{3E87E4C8-1430-4915-AEAD-D4C0D067E16E}" presName="parentText" presStyleLbl="node1" presStyleIdx="0" presStyleCnt="1">
        <dgm:presLayoutVars>
          <dgm:chMax val="0"/>
          <dgm:bulletEnabled val="1"/>
        </dgm:presLayoutVars>
      </dgm:prSet>
      <dgm:spPr/>
      <dgm:t>
        <a:bodyPr/>
        <a:lstStyle/>
        <a:p>
          <a:endParaRPr lang="en-IN"/>
        </a:p>
      </dgm:t>
    </dgm:pt>
  </dgm:ptLst>
  <dgm:cxnLst>
    <dgm:cxn modelId="{B1DC8163-CC67-4115-9A3C-CFF6FD8FE596}" srcId="{F5C6AB45-BC1E-4FF3-A7A7-99D6D46E23F0}" destId="{3E87E4C8-1430-4915-AEAD-D4C0D067E16E}" srcOrd="0" destOrd="0" parTransId="{A84BF933-805E-4A79-B635-62859E82F7D5}" sibTransId="{2827CC18-91EF-43CF-AF58-3EBB4D3D9F32}"/>
    <dgm:cxn modelId="{B7B4DEDF-A4A8-409C-B1F4-2E7EC35E8177}" type="presOf" srcId="{F5C6AB45-BC1E-4FF3-A7A7-99D6D46E23F0}" destId="{4F866BF6-5182-40AE-99DE-1D73E7330CDA}" srcOrd="0" destOrd="0" presId="urn:microsoft.com/office/officeart/2005/8/layout/vList2"/>
    <dgm:cxn modelId="{3BB2F852-F3E3-4720-BEEA-A4DF14CAEDBD}" type="presOf" srcId="{3E87E4C8-1430-4915-AEAD-D4C0D067E16E}" destId="{ACAAD70B-253F-46F6-8EA6-EC8AAFFCD532}" srcOrd="0" destOrd="0" presId="urn:microsoft.com/office/officeart/2005/8/layout/vList2"/>
    <dgm:cxn modelId="{6CD93294-8F87-4C4E-8225-0EB6A597118D}" type="presParOf" srcId="{4F866BF6-5182-40AE-99DE-1D73E7330CDA}" destId="{ACAAD70B-253F-46F6-8EA6-EC8AAFFCD532}" srcOrd="0" destOrd="0" presId="urn:microsoft.com/office/officeart/2005/8/layout/vList2"/>
  </dgm:cxnLst>
  <dgm:bg/>
  <dgm:whole/>
</dgm:dataModel>
</file>

<file path=ppt/diagrams/data3.xml><?xml version="1.0" encoding="utf-8"?>
<dgm:dataModel xmlns:dgm="http://schemas.openxmlformats.org/drawingml/2006/diagram" xmlns:a="http://schemas.openxmlformats.org/drawingml/2006/main">
  <dgm:ptLst>
    <dgm:pt modelId="{4D050430-6507-43ED-B9A1-8D1852E647D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IN"/>
        </a:p>
      </dgm:t>
    </dgm:pt>
    <dgm:pt modelId="{B83E0952-6C75-4699-BF3E-CC4CD40C2FE0}">
      <dgm:prSet/>
      <dgm:spPr/>
      <dgm:t>
        <a:bodyPr/>
        <a:lstStyle/>
        <a:p>
          <a:pPr rtl="0"/>
          <a:r>
            <a:rPr lang="en-IN" b="1" baseline="0" dirty="0" smtClean="0"/>
            <a:t>CLINICAL TECHNIQUE FOR DIRECT CLASS IV COMPOSITE</a:t>
          </a:r>
          <a:br>
            <a:rPr lang="en-IN" b="1" baseline="0" dirty="0" smtClean="0"/>
          </a:br>
          <a:r>
            <a:rPr lang="en-IN" b="1" baseline="0" dirty="0" smtClean="0"/>
            <a:t>RESTORATIONS</a:t>
          </a:r>
          <a:endParaRPr lang="en-IN" b="0" baseline="0" dirty="0"/>
        </a:p>
      </dgm:t>
    </dgm:pt>
    <dgm:pt modelId="{6FECE429-85EC-406D-A7B4-7BD5945EE622}" type="parTrans" cxnId="{B3CCD8F7-B45C-46DC-BE6B-CB7A39C30FFE}">
      <dgm:prSet/>
      <dgm:spPr/>
      <dgm:t>
        <a:bodyPr/>
        <a:lstStyle/>
        <a:p>
          <a:endParaRPr lang="en-IN"/>
        </a:p>
      </dgm:t>
    </dgm:pt>
    <dgm:pt modelId="{6DF3923A-2768-4ACC-9D23-CCBD813F2390}" type="sibTrans" cxnId="{B3CCD8F7-B45C-46DC-BE6B-CB7A39C30FFE}">
      <dgm:prSet/>
      <dgm:spPr/>
      <dgm:t>
        <a:bodyPr/>
        <a:lstStyle/>
        <a:p>
          <a:endParaRPr lang="en-IN"/>
        </a:p>
      </dgm:t>
    </dgm:pt>
    <dgm:pt modelId="{70073A2B-C3D8-4E8B-94E3-E7C9BAC647DA}" type="pres">
      <dgm:prSet presAssocID="{4D050430-6507-43ED-B9A1-8D1852E647D6}" presName="linear" presStyleCnt="0">
        <dgm:presLayoutVars>
          <dgm:animLvl val="lvl"/>
          <dgm:resizeHandles val="exact"/>
        </dgm:presLayoutVars>
      </dgm:prSet>
      <dgm:spPr/>
      <dgm:t>
        <a:bodyPr/>
        <a:lstStyle/>
        <a:p>
          <a:endParaRPr lang="en-IN"/>
        </a:p>
      </dgm:t>
    </dgm:pt>
    <dgm:pt modelId="{0E0084B7-9763-44C8-B7C4-D00D3D20F1F6}" type="pres">
      <dgm:prSet presAssocID="{B83E0952-6C75-4699-BF3E-CC4CD40C2FE0}" presName="parentText" presStyleLbl="node1" presStyleIdx="0" presStyleCnt="1">
        <dgm:presLayoutVars>
          <dgm:chMax val="0"/>
          <dgm:bulletEnabled val="1"/>
        </dgm:presLayoutVars>
      </dgm:prSet>
      <dgm:spPr/>
      <dgm:t>
        <a:bodyPr/>
        <a:lstStyle/>
        <a:p>
          <a:endParaRPr lang="en-IN"/>
        </a:p>
      </dgm:t>
    </dgm:pt>
  </dgm:ptLst>
  <dgm:cxnLst>
    <dgm:cxn modelId="{A5A418E7-AD39-4A57-A385-5A9EF73F95FA}" type="presOf" srcId="{4D050430-6507-43ED-B9A1-8D1852E647D6}" destId="{70073A2B-C3D8-4E8B-94E3-E7C9BAC647DA}" srcOrd="0" destOrd="0" presId="urn:microsoft.com/office/officeart/2005/8/layout/vList2"/>
    <dgm:cxn modelId="{B3CCD8F7-B45C-46DC-BE6B-CB7A39C30FFE}" srcId="{4D050430-6507-43ED-B9A1-8D1852E647D6}" destId="{B83E0952-6C75-4699-BF3E-CC4CD40C2FE0}" srcOrd="0" destOrd="0" parTransId="{6FECE429-85EC-406D-A7B4-7BD5945EE622}" sibTransId="{6DF3923A-2768-4ACC-9D23-CCBD813F2390}"/>
    <dgm:cxn modelId="{6EE6D322-E188-439C-85B7-EAD39CBEED8B}" type="presOf" srcId="{B83E0952-6C75-4699-BF3E-CC4CD40C2FE0}" destId="{0E0084B7-9763-44C8-B7C4-D00D3D20F1F6}" srcOrd="0" destOrd="0" presId="urn:microsoft.com/office/officeart/2005/8/layout/vList2"/>
    <dgm:cxn modelId="{17631E8A-90BD-496E-90C9-691EB8ACA4AD}" type="presParOf" srcId="{70073A2B-C3D8-4E8B-94E3-E7C9BAC647DA}" destId="{0E0084B7-9763-44C8-B7C4-D00D3D20F1F6}" srcOrd="0" destOrd="0" presId="urn:microsoft.com/office/officeart/2005/8/layout/vList2"/>
  </dgm:cxnLst>
  <dgm:bg/>
  <dgm:whole/>
</dgm:dataModel>
</file>

<file path=ppt/diagrams/data4.xml><?xml version="1.0" encoding="utf-8"?>
<dgm:dataModel xmlns:dgm="http://schemas.openxmlformats.org/drawingml/2006/diagram" xmlns:a="http://schemas.openxmlformats.org/drawingml/2006/main">
  <dgm:ptLst>
    <dgm:pt modelId="{411A26E8-9789-4C03-9C3D-A86EF83EA0F2}"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IN"/>
        </a:p>
      </dgm:t>
    </dgm:pt>
    <dgm:pt modelId="{2C13BD03-9018-4520-B852-2AD0EDDE292F}">
      <dgm:prSet/>
      <dgm:spPr/>
      <dgm:t>
        <a:bodyPr/>
        <a:lstStyle/>
        <a:p>
          <a:pPr rtl="0"/>
          <a:r>
            <a:rPr lang="en-IN" b="0" baseline="0" dirty="0" smtClean="0"/>
            <a:t>TOOTH PREPARATION </a:t>
          </a:r>
          <a:endParaRPr lang="en-IN" b="0" baseline="0" dirty="0"/>
        </a:p>
      </dgm:t>
    </dgm:pt>
    <dgm:pt modelId="{1977723D-F696-4894-A37F-EC36A5CCDC48}" type="parTrans" cxnId="{FBE55D6C-4BAC-4B88-B259-F8A34D4DD053}">
      <dgm:prSet/>
      <dgm:spPr/>
      <dgm:t>
        <a:bodyPr/>
        <a:lstStyle/>
        <a:p>
          <a:endParaRPr lang="en-IN"/>
        </a:p>
      </dgm:t>
    </dgm:pt>
    <dgm:pt modelId="{F83C7445-07C4-4D75-AF62-278E37BDC719}" type="sibTrans" cxnId="{FBE55D6C-4BAC-4B88-B259-F8A34D4DD053}">
      <dgm:prSet/>
      <dgm:spPr/>
      <dgm:t>
        <a:bodyPr/>
        <a:lstStyle/>
        <a:p>
          <a:endParaRPr lang="en-IN"/>
        </a:p>
      </dgm:t>
    </dgm:pt>
    <dgm:pt modelId="{C90FB158-0BEF-4AD9-9A33-34070AE6BB89}" type="pres">
      <dgm:prSet presAssocID="{411A26E8-9789-4C03-9C3D-A86EF83EA0F2}" presName="linear" presStyleCnt="0">
        <dgm:presLayoutVars>
          <dgm:animLvl val="lvl"/>
          <dgm:resizeHandles val="exact"/>
        </dgm:presLayoutVars>
      </dgm:prSet>
      <dgm:spPr/>
      <dgm:t>
        <a:bodyPr/>
        <a:lstStyle/>
        <a:p>
          <a:endParaRPr lang="en-IN"/>
        </a:p>
      </dgm:t>
    </dgm:pt>
    <dgm:pt modelId="{87F79583-6E15-47C0-A2C4-774E93D07D4A}" type="pres">
      <dgm:prSet presAssocID="{2C13BD03-9018-4520-B852-2AD0EDDE292F}" presName="parentText" presStyleLbl="node1" presStyleIdx="0" presStyleCnt="1">
        <dgm:presLayoutVars>
          <dgm:chMax val="0"/>
          <dgm:bulletEnabled val="1"/>
        </dgm:presLayoutVars>
      </dgm:prSet>
      <dgm:spPr/>
      <dgm:t>
        <a:bodyPr/>
        <a:lstStyle/>
        <a:p>
          <a:endParaRPr lang="en-IN"/>
        </a:p>
      </dgm:t>
    </dgm:pt>
  </dgm:ptLst>
  <dgm:cxnLst>
    <dgm:cxn modelId="{CC4BF178-C6B2-42B5-8AF2-C4D119DA2F4E}" type="presOf" srcId="{411A26E8-9789-4C03-9C3D-A86EF83EA0F2}" destId="{C90FB158-0BEF-4AD9-9A33-34070AE6BB89}" srcOrd="0" destOrd="0" presId="urn:microsoft.com/office/officeart/2005/8/layout/vList2"/>
    <dgm:cxn modelId="{4B59BCEE-183D-4D99-8BE9-44D45CD0F4F1}" type="presOf" srcId="{2C13BD03-9018-4520-B852-2AD0EDDE292F}" destId="{87F79583-6E15-47C0-A2C4-774E93D07D4A}" srcOrd="0" destOrd="0" presId="urn:microsoft.com/office/officeart/2005/8/layout/vList2"/>
    <dgm:cxn modelId="{FBE55D6C-4BAC-4B88-B259-F8A34D4DD053}" srcId="{411A26E8-9789-4C03-9C3D-A86EF83EA0F2}" destId="{2C13BD03-9018-4520-B852-2AD0EDDE292F}" srcOrd="0" destOrd="0" parTransId="{1977723D-F696-4894-A37F-EC36A5CCDC48}" sibTransId="{F83C7445-07C4-4D75-AF62-278E37BDC719}"/>
    <dgm:cxn modelId="{B172D879-0D8D-4004-819A-921E87393235}" type="presParOf" srcId="{C90FB158-0BEF-4AD9-9A33-34070AE6BB89}" destId="{87F79583-6E15-47C0-A2C4-774E93D07D4A}" srcOrd="0" destOrd="0" presId="urn:microsoft.com/office/officeart/2005/8/layout/vList2"/>
  </dgm:cxnLst>
  <dgm:bg/>
  <dgm:whole/>
</dgm:dataModel>
</file>

<file path=ppt/diagrams/data5.xml><?xml version="1.0" encoding="utf-8"?>
<dgm:dataModel xmlns:dgm="http://schemas.openxmlformats.org/drawingml/2006/diagram" xmlns:a="http://schemas.openxmlformats.org/drawingml/2006/main">
  <dgm:ptLst>
    <dgm:pt modelId="{6F9D2BD2-C101-4F84-B221-E43259576FC3}"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IN"/>
        </a:p>
      </dgm:t>
    </dgm:pt>
    <dgm:pt modelId="{31059F88-410F-45AE-946D-E2A93AD9387D}">
      <dgm:prSet/>
      <dgm:spPr/>
      <dgm:t>
        <a:bodyPr/>
        <a:lstStyle/>
        <a:p>
          <a:pPr rtl="0"/>
          <a:r>
            <a:rPr lang="en-IN" b="0" baseline="0" dirty="0" smtClean="0"/>
            <a:t>Conventional Class IV Tooth Preparation. </a:t>
          </a:r>
          <a:br>
            <a:rPr lang="en-IN" b="0" baseline="0" dirty="0" smtClean="0"/>
          </a:br>
          <a:endParaRPr lang="en-IN" b="0" baseline="0" dirty="0"/>
        </a:p>
      </dgm:t>
    </dgm:pt>
    <dgm:pt modelId="{66C6F013-D9D0-42EE-A13B-A2B4C3D771B9}" type="parTrans" cxnId="{60F29BBD-819D-4E89-8B02-36E20EC2F36F}">
      <dgm:prSet/>
      <dgm:spPr/>
      <dgm:t>
        <a:bodyPr/>
        <a:lstStyle/>
        <a:p>
          <a:endParaRPr lang="en-IN"/>
        </a:p>
      </dgm:t>
    </dgm:pt>
    <dgm:pt modelId="{D2076C07-4833-4312-A0F1-50D05557EE0E}" type="sibTrans" cxnId="{60F29BBD-819D-4E89-8B02-36E20EC2F36F}">
      <dgm:prSet/>
      <dgm:spPr/>
      <dgm:t>
        <a:bodyPr/>
        <a:lstStyle/>
        <a:p>
          <a:endParaRPr lang="en-IN"/>
        </a:p>
      </dgm:t>
    </dgm:pt>
    <dgm:pt modelId="{7632A801-5D58-4F70-9D1D-4CFB10BD3A00}" type="pres">
      <dgm:prSet presAssocID="{6F9D2BD2-C101-4F84-B221-E43259576FC3}" presName="linear" presStyleCnt="0">
        <dgm:presLayoutVars>
          <dgm:animLvl val="lvl"/>
          <dgm:resizeHandles val="exact"/>
        </dgm:presLayoutVars>
      </dgm:prSet>
      <dgm:spPr/>
      <dgm:t>
        <a:bodyPr/>
        <a:lstStyle/>
        <a:p>
          <a:endParaRPr lang="en-IN"/>
        </a:p>
      </dgm:t>
    </dgm:pt>
    <dgm:pt modelId="{67786E3F-CD2B-4630-9876-A10FDB30D798}" type="pres">
      <dgm:prSet presAssocID="{31059F88-410F-45AE-946D-E2A93AD9387D}" presName="parentText" presStyleLbl="node1" presStyleIdx="0" presStyleCnt="1">
        <dgm:presLayoutVars>
          <dgm:chMax val="0"/>
          <dgm:bulletEnabled val="1"/>
        </dgm:presLayoutVars>
      </dgm:prSet>
      <dgm:spPr/>
      <dgm:t>
        <a:bodyPr/>
        <a:lstStyle/>
        <a:p>
          <a:endParaRPr lang="en-IN"/>
        </a:p>
      </dgm:t>
    </dgm:pt>
  </dgm:ptLst>
  <dgm:cxnLst>
    <dgm:cxn modelId="{D95EA2B5-E795-4110-835A-8DB915AC910A}" type="presOf" srcId="{6F9D2BD2-C101-4F84-B221-E43259576FC3}" destId="{7632A801-5D58-4F70-9D1D-4CFB10BD3A00}" srcOrd="0" destOrd="0" presId="urn:microsoft.com/office/officeart/2005/8/layout/vList2"/>
    <dgm:cxn modelId="{60F29BBD-819D-4E89-8B02-36E20EC2F36F}" srcId="{6F9D2BD2-C101-4F84-B221-E43259576FC3}" destId="{31059F88-410F-45AE-946D-E2A93AD9387D}" srcOrd="0" destOrd="0" parTransId="{66C6F013-D9D0-42EE-A13B-A2B4C3D771B9}" sibTransId="{D2076C07-4833-4312-A0F1-50D05557EE0E}"/>
    <dgm:cxn modelId="{B929A4F3-8ABE-4F81-BC4A-104D88CD21DC}" type="presOf" srcId="{31059F88-410F-45AE-946D-E2A93AD9387D}" destId="{67786E3F-CD2B-4630-9876-A10FDB30D798}" srcOrd="0" destOrd="0" presId="urn:microsoft.com/office/officeart/2005/8/layout/vList2"/>
    <dgm:cxn modelId="{DED4C0BD-E73A-4AA4-99BF-0A9C88A472AE}" type="presParOf" srcId="{7632A801-5D58-4F70-9D1D-4CFB10BD3A00}" destId="{67786E3F-CD2B-4630-9876-A10FDB30D798}" srcOrd="0" destOrd="0" presId="urn:microsoft.com/office/officeart/2005/8/layout/vList2"/>
  </dgm:cxnLst>
  <dgm:bg/>
  <dgm:whole/>
</dgm:dataModel>
</file>

<file path=ppt/diagrams/data6.xml><?xml version="1.0" encoding="utf-8"?>
<dgm:dataModel xmlns:dgm="http://schemas.openxmlformats.org/drawingml/2006/diagram" xmlns:a="http://schemas.openxmlformats.org/drawingml/2006/main">
  <dgm:ptLst>
    <dgm:pt modelId="{20B2FBBE-702D-42EB-A4BD-27402C708C5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IN"/>
        </a:p>
      </dgm:t>
    </dgm:pt>
    <dgm:pt modelId="{FEE0A22C-93C6-4C55-84B7-2FAF46076219}">
      <dgm:prSet/>
      <dgm:spPr/>
      <dgm:t>
        <a:bodyPr/>
        <a:lstStyle/>
        <a:p>
          <a:pPr rtl="0"/>
          <a:r>
            <a:rPr lang="en-IN" dirty="0" err="1" smtClean="0"/>
            <a:t>Beveled</a:t>
          </a:r>
          <a:r>
            <a:rPr lang="en-IN" dirty="0" smtClean="0"/>
            <a:t> Conventional Class IV Tooth Preparation.</a:t>
          </a:r>
          <a:endParaRPr lang="en-IN" dirty="0"/>
        </a:p>
      </dgm:t>
    </dgm:pt>
    <dgm:pt modelId="{8353FAEE-2CBE-47DB-8520-71D198FA84E7}" type="parTrans" cxnId="{34DC2FDF-C8C9-49D8-ABB5-9533FF189032}">
      <dgm:prSet/>
      <dgm:spPr/>
      <dgm:t>
        <a:bodyPr/>
        <a:lstStyle/>
        <a:p>
          <a:endParaRPr lang="en-IN"/>
        </a:p>
      </dgm:t>
    </dgm:pt>
    <dgm:pt modelId="{C8DB7012-9490-4399-AFD8-6ACF3005D8C0}" type="sibTrans" cxnId="{34DC2FDF-C8C9-49D8-ABB5-9533FF189032}">
      <dgm:prSet/>
      <dgm:spPr/>
      <dgm:t>
        <a:bodyPr/>
        <a:lstStyle/>
        <a:p>
          <a:endParaRPr lang="en-IN"/>
        </a:p>
      </dgm:t>
    </dgm:pt>
    <dgm:pt modelId="{79343C17-D0EF-42EF-85BB-BE9F807BAC2A}" type="pres">
      <dgm:prSet presAssocID="{20B2FBBE-702D-42EB-A4BD-27402C708C59}" presName="linear" presStyleCnt="0">
        <dgm:presLayoutVars>
          <dgm:animLvl val="lvl"/>
          <dgm:resizeHandles val="exact"/>
        </dgm:presLayoutVars>
      </dgm:prSet>
      <dgm:spPr/>
      <dgm:t>
        <a:bodyPr/>
        <a:lstStyle/>
        <a:p>
          <a:endParaRPr lang="en-IN"/>
        </a:p>
      </dgm:t>
    </dgm:pt>
    <dgm:pt modelId="{77DE11E7-DFAD-4BAC-AE0D-21F4586EA8EF}" type="pres">
      <dgm:prSet presAssocID="{FEE0A22C-93C6-4C55-84B7-2FAF46076219}" presName="parentText" presStyleLbl="node1" presStyleIdx="0" presStyleCnt="1" custScaleY="144863">
        <dgm:presLayoutVars>
          <dgm:chMax val="0"/>
          <dgm:bulletEnabled val="1"/>
        </dgm:presLayoutVars>
      </dgm:prSet>
      <dgm:spPr/>
      <dgm:t>
        <a:bodyPr/>
        <a:lstStyle/>
        <a:p>
          <a:endParaRPr lang="en-IN"/>
        </a:p>
      </dgm:t>
    </dgm:pt>
  </dgm:ptLst>
  <dgm:cxnLst>
    <dgm:cxn modelId="{34DC2FDF-C8C9-49D8-ABB5-9533FF189032}" srcId="{20B2FBBE-702D-42EB-A4BD-27402C708C59}" destId="{FEE0A22C-93C6-4C55-84B7-2FAF46076219}" srcOrd="0" destOrd="0" parTransId="{8353FAEE-2CBE-47DB-8520-71D198FA84E7}" sibTransId="{C8DB7012-9490-4399-AFD8-6ACF3005D8C0}"/>
    <dgm:cxn modelId="{D0A10A43-87D7-4BBE-A1BD-89C3E7E2BF73}" type="presOf" srcId="{FEE0A22C-93C6-4C55-84B7-2FAF46076219}" destId="{77DE11E7-DFAD-4BAC-AE0D-21F4586EA8EF}" srcOrd="0" destOrd="0" presId="urn:microsoft.com/office/officeart/2005/8/layout/vList2"/>
    <dgm:cxn modelId="{C9A05018-AC96-43A3-8CF9-4D06E9D23CBD}" type="presOf" srcId="{20B2FBBE-702D-42EB-A4BD-27402C708C59}" destId="{79343C17-D0EF-42EF-85BB-BE9F807BAC2A}" srcOrd="0" destOrd="0" presId="urn:microsoft.com/office/officeart/2005/8/layout/vList2"/>
    <dgm:cxn modelId="{B0C58638-B32C-4AD4-B9A4-43D968943C82}" type="presParOf" srcId="{79343C17-D0EF-42EF-85BB-BE9F807BAC2A}" destId="{77DE11E7-DFAD-4BAC-AE0D-21F4586EA8EF}" srcOrd="0" destOrd="0" presId="urn:microsoft.com/office/officeart/2005/8/layout/vList2"/>
  </dgm:cxnLst>
  <dgm:bg/>
  <dgm:whole/>
</dgm:dataModel>
</file>

<file path=ppt/diagrams/data7.xml><?xml version="1.0" encoding="utf-8"?>
<dgm:dataModel xmlns:dgm="http://schemas.openxmlformats.org/drawingml/2006/diagram" xmlns:a="http://schemas.openxmlformats.org/drawingml/2006/main">
  <dgm:ptLst>
    <dgm:pt modelId="{0EEE8085-43B6-4267-9F62-179CA2B4089A}"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IN"/>
        </a:p>
      </dgm:t>
    </dgm:pt>
    <dgm:pt modelId="{4A2C2828-8F75-463B-AEF2-FB4856665718}">
      <dgm:prSet custT="1"/>
      <dgm:spPr/>
      <dgm:t>
        <a:bodyPr/>
        <a:lstStyle/>
        <a:p>
          <a:pPr rtl="0"/>
          <a:r>
            <a:rPr lang="en-IN" sz="2800" b="1" baseline="0" dirty="0" smtClean="0"/>
            <a:t>B, </a:t>
          </a:r>
          <a:r>
            <a:rPr lang="en-IN" sz="2800" b="1" baseline="0" dirty="0" err="1" smtClean="0"/>
            <a:t>Beveling</a:t>
          </a:r>
          <a:r>
            <a:rPr lang="en-IN" sz="2800" b="1" baseline="0" dirty="0" smtClean="0"/>
            <a:t> cavosurface</a:t>
          </a:r>
          <a:endParaRPr lang="en-IN" sz="2800" b="0" baseline="0" dirty="0"/>
        </a:p>
      </dgm:t>
    </dgm:pt>
    <dgm:pt modelId="{10EC714A-5A5C-4E4B-A896-D1DA42F95EFD}" type="parTrans" cxnId="{D0812EFA-F547-416A-AC62-3E94D524C401}">
      <dgm:prSet/>
      <dgm:spPr/>
      <dgm:t>
        <a:bodyPr/>
        <a:lstStyle/>
        <a:p>
          <a:endParaRPr lang="en-IN"/>
        </a:p>
      </dgm:t>
    </dgm:pt>
    <dgm:pt modelId="{D151C7EE-8661-4DE2-886E-1F842FB6905F}" type="sibTrans" cxnId="{D0812EFA-F547-416A-AC62-3E94D524C401}">
      <dgm:prSet/>
      <dgm:spPr/>
      <dgm:t>
        <a:bodyPr/>
        <a:lstStyle/>
        <a:p>
          <a:endParaRPr lang="en-IN"/>
        </a:p>
      </dgm:t>
    </dgm:pt>
    <dgm:pt modelId="{69CAD21A-42A6-4BA0-A666-EB27467AEB87}" type="pres">
      <dgm:prSet presAssocID="{0EEE8085-43B6-4267-9F62-179CA2B4089A}" presName="linear" presStyleCnt="0">
        <dgm:presLayoutVars>
          <dgm:animLvl val="lvl"/>
          <dgm:resizeHandles val="exact"/>
        </dgm:presLayoutVars>
      </dgm:prSet>
      <dgm:spPr/>
      <dgm:t>
        <a:bodyPr/>
        <a:lstStyle/>
        <a:p>
          <a:endParaRPr lang="en-IN"/>
        </a:p>
      </dgm:t>
    </dgm:pt>
    <dgm:pt modelId="{834AAD8A-F967-402E-9F03-CBAAE646997F}" type="pres">
      <dgm:prSet presAssocID="{4A2C2828-8F75-463B-AEF2-FB4856665718}" presName="parentText" presStyleLbl="node1" presStyleIdx="0" presStyleCnt="1">
        <dgm:presLayoutVars>
          <dgm:chMax val="0"/>
          <dgm:bulletEnabled val="1"/>
        </dgm:presLayoutVars>
      </dgm:prSet>
      <dgm:spPr/>
      <dgm:t>
        <a:bodyPr/>
        <a:lstStyle/>
        <a:p>
          <a:endParaRPr lang="en-IN"/>
        </a:p>
      </dgm:t>
    </dgm:pt>
  </dgm:ptLst>
  <dgm:cxnLst>
    <dgm:cxn modelId="{65550702-F188-4C22-A17A-743536FA17A4}" type="presOf" srcId="{0EEE8085-43B6-4267-9F62-179CA2B4089A}" destId="{69CAD21A-42A6-4BA0-A666-EB27467AEB87}" srcOrd="0" destOrd="0" presId="urn:microsoft.com/office/officeart/2005/8/layout/vList2"/>
    <dgm:cxn modelId="{D0812EFA-F547-416A-AC62-3E94D524C401}" srcId="{0EEE8085-43B6-4267-9F62-179CA2B4089A}" destId="{4A2C2828-8F75-463B-AEF2-FB4856665718}" srcOrd="0" destOrd="0" parTransId="{10EC714A-5A5C-4E4B-A896-D1DA42F95EFD}" sibTransId="{D151C7EE-8661-4DE2-886E-1F842FB6905F}"/>
    <dgm:cxn modelId="{4A97F9AE-CFFF-40AF-9622-B44CA3B2BF70}" type="presOf" srcId="{4A2C2828-8F75-463B-AEF2-FB4856665718}" destId="{834AAD8A-F967-402E-9F03-CBAAE646997F}" srcOrd="0" destOrd="0" presId="urn:microsoft.com/office/officeart/2005/8/layout/vList2"/>
    <dgm:cxn modelId="{D4BE7AF1-EA6F-42DF-BB1A-8D9A444F835D}" type="presParOf" srcId="{69CAD21A-42A6-4BA0-A666-EB27467AEB87}" destId="{834AAD8A-F967-402E-9F03-CBAAE646997F}" srcOrd="0" destOrd="0" presId="urn:microsoft.com/office/officeart/2005/8/layout/vList2"/>
  </dgm:cxnLst>
  <dgm:bg/>
  <dgm:whole/>
</dgm:dataModel>
</file>

<file path=ppt/diagrams/data8.xml><?xml version="1.0" encoding="utf-8"?>
<dgm:dataModel xmlns:dgm="http://schemas.openxmlformats.org/drawingml/2006/diagram" xmlns:a="http://schemas.openxmlformats.org/drawingml/2006/main">
  <dgm:ptLst>
    <dgm:pt modelId="{F8DB7C7D-1F82-4A44-84DC-D3A9C86409AC}"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IN"/>
        </a:p>
      </dgm:t>
    </dgm:pt>
    <dgm:pt modelId="{3DC19F04-2A9E-4EA9-9D08-31BDCF204C29}">
      <dgm:prSet custT="1"/>
      <dgm:spPr/>
      <dgm:t>
        <a:bodyPr/>
        <a:lstStyle/>
        <a:p>
          <a:pPr rtl="0"/>
          <a:r>
            <a:rPr lang="en-IN" sz="2800" b="1" baseline="0" dirty="0" smtClean="0"/>
            <a:t>C, Gingival retention groove</a:t>
          </a:r>
          <a:endParaRPr lang="en-IN" sz="2800" b="0" baseline="0" dirty="0"/>
        </a:p>
      </dgm:t>
    </dgm:pt>
    <dgm:pt modelId="{D7908E01-EBC8-4B99-BA38-E2D4C084F069}" type="parTrans" cxnId="{574052E6-D286-4AD5-8C03-BDCC21953E75}">
      <dgm:prSet/>
      <dgm:spPr/>
      <dgm:t>
        <a:bodyPr/>
        <a:lstStyle/>
        <a:p>
          <a:endParaRPr lang="en-IN"/>
        </a:p>
      </dgm:t>
    </dgm:pt>
    <dgm:pt modelId="{3FF0D868-1120-4CBF-BD72-76315C779A6A}" type="sibTrans" cxnId="{574052E6-D286-4AD5-8C03-BDCC21953E75}">
      <dgm:prSet/>
      <dgm:spPr/>
      <dgm:t>
        <a:bodyPr/>
        <a:lstStyle/>
        <a:p>
          <a:endParaRPr lang="en-IN"/>
        </a:p>
      </dgm:t>
    </dgm:pt>
    <dgm:pt modelId="{BE8DF946-757B-424B-A960-0016F0154C91}" type="pres">
      <dgm:prSet presAssocID="{F8DB7C7D-1F82-4A44-84DC-D3A9C86409AC}" presName="linear" presStyleCnt="0">
        <dgm:presLayoutVars>
          <dgm:animLvl val="lvl"/>
          <dgm:resizeHandles val="exact"/>
        </dgm:presLayoutVars>
      </dgm:prSet>
      <dgm:spPr/>
      <dgm:t>
        <a:bodyPr/>
        <a:lstStyle/>
        <a:p>
          <a:endParaRPr lang="en-IN"/>
        </a:p>
      </dgm:t>
    </dgm:pt>
    <dgm:pt modelId="{F6FDAC35-725A-4E12-8A96-644A0564EBFE}" type="pres">
      <dgm:prSet presAssocID="{3DC19F04-2A9E-4EA9-9D08-31BDCF204C29}" presName="parentText" presStyleLbl="node1" presStyleIdx="0" presStyleCnt="1">
        <dgm:presLayoutVars>
          <dgm:chMax val="0"/>
          <dgm:bulletEnabled val="1"/>
        </dgm:presLayoutVars>
      </dgm:prSet>
      <dgm:spPr/>
      <dgm:t>
        <a:bodyPr/>
        <a:lstStyle/>
        <a:p>
          <a:endParaRPr lang="en-IN"/>
        </a:p>
      </dgm:t>
    </dgm:pt>
  </dgm:ptLst>
  <dgm:cxnLst>
    <dgm:cxn modelId="{EFBACC41-D2EA-4CD4-991F-CA6D2C807EEF}" type="presOf" srcId="{F8DB7C7D-1F82-4A44-84DC-D3A9C86409AC}" destId="{BE8DF946-757B-424B-A960-0016F0154C91}" srcOrd="0" destOrd="0" presId="urn:microsoft.com/office/officeart/2005/8/layout/vList2"/>
    <dgm:cxn modelId="{574052E6-D286-4AD5-8C03-BDCC21953E75}" srcId="{F8DB7C7D-1F82-4A44-84DC-D3A9C86409AC}" destId="{3DC19F04-2A9E-4EA9-9D08-31BDCF204C29}" srcOrd="0" destOrd="0" parTransId="{D7908E01-EBC8-4B99-BA38-E2D4C084F069}" sibTransId="{3FF0D868-1120-4CBF-BD72-76315C779A6A}"/>
    <dgm:cxn modelId="{4F5B67AB-D7C7-4FDC-82CA-0F18ECB53A5E}" type="presOf" srcId="{3DC19F04-2A9E-4EA9-9D08-31BDCF204C29}" destId="{F6FDAC35-725A-4E12-8A96-644A0564EBFE}" srcOrd="0" destOrd="0" presId="urn:microsoft.com/office/officeart/2005/8/layout/vList2"/>
    <dgm:cxn modelId="{88764B31-59F3-489D-A034-FC677652282D}" type="presParOf" srcId="{BE8DF946-757B-424B-A960-0016F0154C91}" destId="{F6FDAC35-725A-4E12-8A96-644A0564EBFE}" srcOrd="0" destOrd="0" presId="urn:microsoft.com/office/officeart/2005/8/layout/vList2"/>
  </dgm:cxnLst>
  <dgm:bg/>
  <dgm:whole/>
</dgm:dataModel>
</file>

<file path=ppt/diagrams/data9.xml><?xml version="1.0" encoding="utf-8"?>
<dgm:dataModel xmlns:dgm="http://schemas.openxmlformats.org/drawingml/2006/diagram" xmlns:a="http://schemas.openxmlformats.org/drawingml/2006/main">
  <dgm:ptLst>
    <dgm:pt modelId="{0CA5D765-B08E-4E25-A52A-A728165441A8}"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IN"/>
        </a:p>
      </dgm:t>
    </dgm:pt>
    <dgm:pt modelId="{B55D7D5C-EB4A-4FC7-9B52-408230F240F1}">
      <dgm:prSet custT="1"/>
      <dgm:spPr/>
      <dgm:t>
        <a:bodyPr/>
        <a:lstStyle/>
        <a:p>
          <a:pPr rtl="0"/>
          <a:r>
            <a:rPr lang="en-IN" sz="2800" b="1" baseline="0" dirty="0" smtClean="0"/>
            <a:t>D, Completed Class IV </a:t>
          </a:r>
          <a:r>
            <a:rPr lang="en-IN" sz="2800" b="1" baseline="0" dirty="0" err="1" smtClean="0"/>
            <a:t>beveled</a:t>
          </a:r>
          <a:r>
            <a:rPr lang="en-IN" sz="2800" b="1" baseline="0" dirty="0" smtClean="0"/>
            <a:t> conventional tooth preparation</a:t>
          </a:r>
          <a:endParaRPr lang="en-IN" sz="2800" b="0" baseline="0" dirty="0"/>
        </a:p>
      </dgm:t>
    </dgm:pt>
    <dgm:pt modelId="{A924B75A-80E1-494D-B4DB-2A3939EE537C}" type="parTrans" cxnId="{A25A33DB-C6A9-457A-A2C5-8CE83077B83D}">
      <dgm:prSet/>
      <dgm:spPr/>
      <dgm:t>
        <a:bodyPr/>
        <a:lstStyle/>
        <a:p>
          <a:endParaRPr lang="en-IN"/>
        </a:p>
      </dgm:t>
    </dgm:pt>
    <dgm:pt modelId="{25C38BD9-E02B-4AC6-892D-4EED6ECFCABE}" type="sibTrans" cxnId="{A25A33DB-C6A9-457A-A2C5-8CE83077B83D}">
      <dgm:prSet/>
      <dgm:spPr/>
      <dgm:t>
        <a:bodyPr/>
        <a:lstStyle/>
        <a:p>
          <a:endParaRPr lang="en-IN"/>
        </a:p>
      </dgm:t>
    </dgm:pt>
    <dgm:pt modelId="{0F28BBC8-B814-489D-9096-6C1A9F4F5C5B}" type="pres">
      <dgm:prSet presAssocID="{0CA5D765-B08E-4E25-A52A-A728165441A8}" presName="linear" presStyleCnt="0">
        <dgm:presLayoutVars>
          <dgm:animLvl val="lvl"/>
          <dgm:resizeHandles val="exact"/>
        </dgm:presLayoutVars>
      </dgm:prSet>
      <dgm:spPr/>
      <dgm:t>
        <a:bodyPr/>
        <a:lstStyle/>
        <a:p>
          <a:endParaRPr lang="en-IN"/>
        </a:p>
      </dgm:t>
    </dgm:pt>
    <dgm:pt modelId="{C4F78BDD-D242-4189-824A-B349356DE5CC}" type="pres">
      <dgm:prSet presAssocID="{B55D7D5C-EB4A-4FC7-9B52-408230F240F1}" presName="parentText" presStyleLbl="node1" presStyleIdx="0" presStyleCnt="1">
        <dgm:presLayoutVars>
          <dgm:chMax val="0"/>
          <dgm:bulletEnabled val="1"/>
        </dgm:presLayoutVars>
      </dgm:prSet>
      <dgm:spPr/>
      <dgm:t>
        <a:bodyPr/>
        <a:lstStyle/>
        <a:p>
          <a:endParaRPr lang="en-IN"/>
        </a:p>
      </dgm:t>
    </dgm:pt>
  </dgm:ptLst>
  <dgm:cxnLst>
    <dgm:cxn modelId="{76117FC9-5C8D-4A2F-BC6E-351240D41171}" type="presOf" srcId="{0CA5D765-B08E-4E25-A52A-A728165441A8}" destId="{0F28BBC8-B814-489D-9096-6C1A9F4F5C5B}" srcOrd="0" destOrd="0" presId="urn:microsoft.com/office/officeart/2005/8/layout/vList2"/>
    <dgm:cxn modelId="{714C7009-88CE-4C9E-8EAA-5D81386DADAE}" type="presOf" srcId="{B55D7D5C-EB4A-4FC7-9B52-408230F240F1}" destId="{C4F78BDD-D242-4189-824A-B349356DE5CC}" srcOrd="0" destOrd="0" presId="urn:microsoft.com/office/officeart/2005/8/layout/vList2"/>
    <dgm:cxn modelId="{A25A33DB-C6A9-457A-A2C5-8CE83077B83D}" srcId="{0CA5D765-B08E-4E25-A52A-A728165441A8}" destId="{B55D7D5C-EB4A-4FC7-9B52-408230F240F1}" srcOrd="0" destOrd="0" parTransId="{A924B75A-80E1-494D-B4DB-2A3939EE537C}" sibTransId="{25C38BD9-E02B-4AC6-892D-4EED6ECFCABE}"/>
    <dgm:cxn modelId="{55FA4B28-1329-4A2B-A8F7-1F0644F7C39A}" type="presParOf" srcId="{0F28BBC8-B814-489D-9096-6C1A9F4F5C5B}" destId="{C4F78BDD-D242-4189-824A-B349356DE5CC}" srcOrd="0" destOrd="0" presId="urn:microsoft.com/office/officeart/2005/8/layout/vList2"/>
  </dgm:cxnLst>
  <dgm:bg/>
  <dgm:whole/>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AC9E50-9D45-4827-96CC-C21012C1C4A8}">
      <dsp:nvSpPr>
        <dsp:cNvPr id="0" name=""/>
        <dsp:cNvSpPr/>
      </dsp:nvSpPr>
      <dsp:spPr>
        <a:xfrm rot="19200000">
          <a:off x="1799" y="1963388"/>
          <a:ext cx="2519511" cy="1637682"/>
        </a:xfrm>
        <a:prstGeom prst="round2Same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5730" tIns="41910" rIns="125730" bIns="41910" numCol="1" spcCol="1270" anchor="ctr" anchorCtr="0">
          <a:noAutofit/>
        </a:bodyPr>
        <a:lstStyle/>
        <a:p>
          <a:pPr lvl="0" algn="ctr" defTabSz="1466850">
            <a:lnSpc>
              <a:spcPct val="90000"/>
            </a:lnSpc>
            <a:spcBef>
              <a:spcPct val="0"/>
            </a:spcBef>
            <a:spcAft>
              <a:spcPct val="35000"/>
            </a:spcAft>
          </a:pPr>
          <a:r>
            <a:rPr lang="en-IN" sz="3300" b="1" kern="1200" dirty="0" smtClean="0"/>
            <a:t>What is class </a:t>
          </a:r>
          <a:r>
            <a:rPr lang="en-IN" sz="3300" b="1" kern="1200" dirty="0" smtClean="0"/>
            <a:t>IV </a:t>
          </a:r>
          <a:r>
            <a:rPr lang="en-IN" sz="3300" b="1" kern="1200" dirty="0" smtClean="0"/>
            <a:t>cavity ?</a:t>
          </a:r>
          <a:r>
            <a:rPr lang="en-IN" sz="3300" kern="1200" dirty="0" smtClean="0"/>
            <a:t> </a:t>
          </a:r>
          <a:endParaRPr lang="en-IN" sz="3300" kern="1200" dirty="0"/>
        </a:p>
      </dsp:txBody>
      <dsp:txXfrm>
        <a:off x="107438" y="2033981"/>
        <a:ext cx="2359621" cy="1557737"/>
      </dsp:txXfrm>
    </dsp:sp>
    <dsp:sp modelId="{F3EA82EA-FD5E-4B87-8812-CA45E3C75F42}">
      <dsp:nvSpPr>
        <dsp:cNvPr id="0" name=""/>
        <dsp:cNvSpPr/>
      </dsp:nvSpPr>
      <dsp:spPr>
        <a:xfrm>
          <a:off x="2855044" y="924892"/>
          <a:ext cx="2519511" cy="1637682"/>
        </a:xfrm>
        <a:prstGeom prst="round2SameRect">
          <a:avLst/>
        </a:prstGeom>
        <a:gradFill rotWithShape="0">
          <a:gsLst>
            <a:gs pos="0">
              <a:schemeClr val="accent5">
                <a:hueOff val="-3676672"/>
                <a:satOff val="-5114"/>
                <a:lumOff val="-1961"/>
                <a:alphaOff val="0"/>
                <a:satMod val="103000"/>
                <a:lumMod val="102000"/>
                <a:tint val="94000"/>
              </a:schemeClr>
            </a:gs>
            <a:gs pos="50000">
              <a:schemeClr val="accent5">
                <a:hueOff val="-3676672"/>
                <a:satOff val="-5114"/>
                <a:lumOff val="-1961"/>
                <a:alphaOff val="0"/>
                <a:satMod val="110000"/>
                <a:lumMod val="100000"/>
                <a:shade val="100000"/>
              </a:schemeClr>
            </a:gs>
            <a:gs pos="100000">
              <a:schemeClr val="accent5">
                <a:hueOff val="-3676672"/>
                <a:satOff val="-5114"/>
                <a:lumOff val="-1961"/>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5730" tIns="41910" rIns="125730" bIns="41910" numCol="1" spcCol="1270" anchor="ctr" anchorCtr="0">
          <a:noAutofit/>
        </a:bodyPr>
        <a:lstStyle/>
        <a:p>
          <a:pPr lvl="0" algn="ctr" defTabSz="1466850">
            <a:lnSpc>
              <a:spcPct val="90000"/>
            </a:lnSpc>
            <a:spcBef>
              <a:spcPct val="0"/>
            </a:spcBef>
            <a:spcAft>
              <a:spcPct val="35000"/>
            </a:spcAft>
          </a:pPr>
          <a:r>
            <a:rPr lang="en-IN" sz="3300" b="1" kern="1200" dirty="0" smtClean="0"/>
            <a:t>Types of tooth preparation</a:t>
          </a:r>
          <a:endParaRPr lang="en-IN" sz="3300" b="1" kern="1200" dirty="0"/>
        </a:p>
      </dsp:txBody>
      <dsp:txXfrm>
        <a:off x="2934989" y="1004837"/>
        <a:ext cx="2359621" cy="1557737"/>
      </dsp:txXfrm>
    </dsp:sp>
    <dsp:sp modelId="{A9C2CDC1-27F9-46F0-A88E-07EEAB60EDC4}">
      <dsp:nvSpPr>
        <dsp:cNvPr id="0" name=""/>
        <dsp:cNvSpPr/>
      </dsp:nvSpPr>
      <dsp:spPr>
        <a:xfrm rot="2400000">
          <a:off x="5708289" y="1963388"/>
          <a:ext cx="2519511" cy="1637682"/>
        </a:xfrm>
        <a:prstGeom prst="round2SameRect">
          <a:avLst/>
        </a:prstGeom>
        <a:gradFill rotWithShape="0">
          <a:gsLst>
            <a:gs pos="0">
              <a:schemeClr val="accent5">
                <a:hueOff val="-7353344"/>
                <a:satOff val="-10228"/>
                <a:lumOff val="-3922"/>
                <a:alphaOff val="0"/>
                <a:satMod val="103000"/>
                <a:lumMod val="102000"/>
                <a:tint val="94000"/>
              </a:schemeClr>
            </a:gs>
            <a:gs pos="50000">
              <a:schemeClr val="accent5">
                <a:hueOff val="-7353344"/>
                <a:satOff val="-10228"/>
                <a:lumOff val="-3922"/>
                <a:alphaOff val="0"/>
                <a:satMod val="110000"/>
                <a:lumMod val="100000"/>
                <a:shade val="100000"/>
              </a:schemeClr>
            </a:gs>
            <a:gs pos="100000">
              <a:schemeClr val="accent5">
                <a:hueOff val="-7353344"/>
                <a:satOff val="-10228"/>
                <a:lumOff val="-3922"/>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5730" tIns="41910" rIns="125730" bIns="41910" numCol="1" spcCol="1270" anchor="ctr" anchorCtr="0">
          <a:noAutofit/>
        </a:bodyPr>
        <a:lstStyle/>
        <a:p>
          <a:pPr lvl="0" algn="ctr" defTabSz="1466850">
            <a:lnSpc>
              <a:spcPct val="90000"/>
            </a:lnSpc>
            <a:spcBef>
              <a:spcPct val="0"/>
            </a:spcBef>
            <a:spcAft>
              <a:spcPct val="35000"/>
            </a:spcAft>
          </a:pPr>
          <a:r>
            <a:rPr lang="en-IN" sz="3300" b="1" kern="1200" dirty="0" smtClean="0"/>
            <a:t>Techniques of restoration</a:t>
          </a:r>
          <a:endParaRPr lang="en-IN" sz="3300" b="1" kern="1200" dirty="0"/>
        </a:p>
      </dsp:txBody>
      <dsp:txXfrm>
        <a:off x="5762540" y="2033981"/>
        <a:ext cx="2359621" cy="1557737"/>
      </dsp:txXfrm>
    </dsp:sp>
  </dsp:spTree>
</dsp:drawing>
</file>

<file path=ppt/diagrams/layout1.xml><?xml version="1.0" encoding="utf-8"?>
<dgm:layoutDef xmlns:dgm="http://schemas.openxmlformats.org/drawingml/2006/diagram" xmlns:a="http://schemas.openxmlformats.org/drawingml/2006/main" uniqueId="urn:diagrams.loki3.com/TabbedArc+Icon">
  <dgm:title val="Tabbed Arc"/>
  <dgm:desc val="Use to show a set of related items arcing over a common area.  Best with small amounts of text."/>
  <dgm:catLst>
    <dgm:cat type="relationship" pri="20500"/>
    <dgm:cat type="officeonline" pri="4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dir/>
      <dgm:resizeHandles val="exact"/>
    </dgm:varLst>
    <dgm:choose name="Name1">
      <dgm:if name="Name2" axis="ch" ptType="node" func="cnt" op="equ" val="1">
        <dgm:alg type="cycle"/>
      </dgm:if>
      <dgm:else name="Name3">
        <dgm:choose name="Name4">
          <dgm:if name="Name5" axis="ch" ptType="node" func="cnt" op="lte" val="3">
            <dgm:choose name="Name6">
              <dgm:if name="Name7" func="var" arg="dir" op="equ" val="norm">
                <dgm:alg type="cycle">
                  <dgm:param type="stAng" val="-40"/>
                  <dgm:param type="spanAng" val="80"/>
                  <dgm:param type="rotPath" val="alongPath"/>
                </dgm:alg>
              </dgm:if>
              <dgm:else name="Name8">
                <dgm:alg type="cycle">
                  <dgm:param type="stAng" val="40"/>
                  <dgm:param type="spanAng" val="-80"/>
                  <dgm:param type="rotPath" val="alongPath"/>
                </dgm:alg>
              </dgm:else>
            </dgm:choose>
          </dgm:if>
          <dgm:else name="Name9">
            <dgm:choose name="Name10">
              <dgm:if name="Name11" func="var" arg="dir" op="equ" val="norm">
                <dgm:alg type="cycle">
                  <dgm:param type="stAng" val="-60"/>
                  <dgm:param type="spanAng" val="120"/>
                  <dgm:param type="rotPath" val="alongPath"/>
                </dgm:alg>
              </dgm:if>
              <dgm:else name="Name12">
                <dgm:alg type="cycle">
                  <dgm:param type="stAng" val="60"/>
                  <dgm:param type="spanAng" val="-120"/>
                  <dgm:param type="rotPath" val="alongPath"/>
                </dgm:alg>
              </dgm:else>
            </dgm:choose>
          </dgm:else>
        </dgm:choose>
      </dgm:else>
    </dgm:choose>
    <dgm:shape xmlns:r="http://schemas.openxmlformats.org/officeDocument/2006/relationships" r:blip="">
      <dgm:adjLst/>
    </dgm:shape>
    <dgm:presOf/>
    <dgm:choose name="Name13">
      <dgm:if name="Name14" axis="ch" ptType="node" func="cnt" op="equ" val="2">
        <dgm:constrLst>
          <dgm:constr type="w" for="ch" ptType="node" refType="w"/>
          <dgm:constr type="primFontSz" for="ch" ptType="node" op="equ" val="65"/>
          <dgm:constr type="sibSp" refType="w" fact="0.22"/>
        </dgm:constrLst>
      </dgm:if>
      <dgm:else name="Name15">
        <dgm:constrLst>
          <dgm:constr type="w" for="ch" ptType="node" refType="w"/>
          <dgm:constr type="primFontSz" for="ch" ptType="node" op="equ" val="65"/>
          <dgm:constr type="sibSp" refType="w" fact="0.14"/>
        </dgm:constrLst>
      </dgm:else>
    </dgm:choose>
    <dgm:ruleLst/>
    <dgm:forEach name="Name16" axis="ch" ptType="node">
      <dgm:choose name="Name17">
        <dgm:if name="Name18" axis="par ch" ptType="doc node" func="cnt" op="equ" val="1">
          <dgm:layoutNode name="one">
            <dgm:varLst>
              <dgm:bulletEnabled val="1"/>
            </dgm:varLst>
            <dgm:alg type="tx"/>
            <dgm:shape xmlns:r="http://schemas.openxmlformats.org/officeDocument/2006/relationships" type="round2SameRect" r:blip="">
              <dgm:adjLst/>
            </dgm:shape>
            <dgm:presOf axis="desOrSelf" ptType="node"/>
            <dgm:constrLst>
              <dgm:constr type="h" refType="w" fact="0.65"/>
              <dgm:constr type="tMarg" refType="primFontSz" fact="0.1"/>
              <dgm:constr type="bMarg" refType="primFontSz" fact="0.1"/>
              <dgm:constr type="lMarg" refType="primFontSz" fact="0.3"/>
              <dgm:constr type="rMarg" refType="primFontSz" fact="0.3"/>
            </dgm:constrLst>
            <dgm:ruleLst>
              <dgm:rule type="primFontSz" val="5" fact="NaN" max="NaN"/>
            </dgm:ruleLst>
          </dgm:layoutNode>
        </dgm:if>
        <dgm:else name="Name19">
          <dgm:layoutNode name="twoplus">
            <dgm:varLst>
              <dgm:bulletEnabled val="1"/>
            </dgm:varLst>
            <dgm:alg type="tx">
              <dgm:param type="autoTxRot" val="grav"/>
            </dgm:alg>
            <dgm:shape xmlns:r="http://schemas.openxmlformats.org/officeDocument/2006/relationships" type="round2SameRect" r:blip="">
              <dgm:adjLst/>
            </dgm:shape>
            <dgm:presOf axis="desOrSelf" ptType="node"/>
            <dgm:constrLst>
              <dgm:constr type="h" refType="w" fact="0.65"/>
              <dgm:constr type="tMarg" refType="primFontSz" fact="0.1"/>
              <dgm:constr type="bMarg" refType="primFontSz" fact="0.1"/>
              <dgm:constr type="lMarg" refType="primFontSz" fact="0.3"/>
              <dgm:constr type="rMarg" refType="primFontSz" fact="0.3"/>
            </dgm:constrLst>
            <dgm:ruleLst>
              <dgm:rule type="primFontSz" val="5" fact="NaN" max="NaN"/>
            </dgm:ruleLst>
          </dgm:layoutNod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609600" y="3699804"/>
            <a:ext cx="110744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609600" y="1433732"/>
            <a:ext cx="110744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951501" y="3550126"/>
            <a:ext cx="39624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278099" y="3550126"/>
            <a:ext cx="39624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6053797" y="3526302"/>
            <a:ext cx="6096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fld id="{189FACB4-6F52-433F-9C65-3539ADDC3037}" type="datetimeFigureOut">
              <a:rPr lang="en-IN" smtClean="0"/>
              <a:pPr/>
              <a:t>19-01-2017</a:t>
            </a:fld>
            <a:endParaRPr lang="en-IN"/>
          </a:p>
        </p:txBody>
      </p:sp>
      <p:sp>
        <p:nvSpPr>
          <p:cNvPr id="16" name="Slide Number Placeholder 15"/>
          <p:cNvSpPr>
            <a:spLocks noGrp="1"/>
          </p:cNvSpPr>
          <p:nvPr>
            <p:ph type="sldNum" sz="quarter" idx="11"/>
          </p:nvPr>
        </p:nvSpPr>
        <p:spPr/>
        <p:txBody>
          <a:bodyPr/>
          <a:lstStyle/>
          <a:p>
            <a:fld id="{62EA1BCE-6F1F-44D0-BFE8-0577472FC946}" type="slidenum">
              <a:rPr lang="en-IN" smtClean="0"/>
              <a:pPr/>
              <a:t>‹#›</a:t>
            </a:fld>
            <a:endParaRPr lang="en-IN"/>
          </a:p>
        </p:txBody>
      </p:sp>
      <p:sp>
        <p:nvSpPr>
          <p:cNvPr id="17" name="Footer Placeholder 16"/>
          <p:cNvSpPr>
            <a:spLocks noGrp="1"/>
          </p:cNvSpPr>
          <p:nvPr>
            <p:ph type="ftr" sz="quarter" idx="12"/>
          </p:nvPr>
        </p:nvSpPr>
        <p:spPr/>
        <p:txBody>
          <a:bodyPr/>
          <a:lstStyle/>
          <a:p>
            <a:endParaRPr lang="en-I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89FACB4-6F52-433F-9C65-3539ADDC3037}" type="datetimeFigureOut">
              <a:rPr lang="en-IN" smtClean="0"/>
              <a:pPr/>
              <a:t>19-01-2017</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2EA1BCE-6F1F-44D0-BFE8-0577472FC946}" type="slidenum">
              <a:rPr lang="en-IN" smtClean="0"/>
              <a:pPr/>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89FACB4-6F52-433F-9C65-3539ADDC3037}" type="datetimeFigureOut">
              <a:rPr lang="en-IN" smtClean="0"/>
              <a:pPr/>
              <a:t>19-01-2017</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2EA1BCE-6F1F-44D0-BFE8-0577472FC946}" type="slidenum">
              <a:rPr lang="en-IN" smtClean="0"/>
              <a:pPr/>
              <a:t>‹#›</a:t>
            </a:fld>
            <a:endParaRPr lang="en-I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609600" y="1524000"/>
            <a:ext cx="109728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fld id="{189FACB4-6F52-433F-9C65-3539ADDC3037}" type="datetimeFigureOut">
              <a:rPr lang="en-IN" smtClean="0"/>
              <a:pPr/>
              <a:t>19-01-2017</a:t>
            </a:fld>
            <a:endParaRPr lang="en-IN"/>
          </a:p>
        </p:txBody>
      </p:sp>
      <p:sp>
        <p:nvSpPr>
          <p:cNvPr id="15" name="Slide Number Placeholder 14"/>
          <p:cNvSpPr>
            <a:spLocks noGrp="1"/>
          </p:cNvSpPr>
          <p:nvPr>
            <p:ph type="sldNum" sz="quarter" idx="15"/>
          </p:nvPr>
        </p:nvSpPr>
        <p:spPr/>
        <p:txBody>
          <a:bodyPr/>
          <a:lstStyle>
            <a:lvl1pPr algn="ctr">
              <a:defRPr/>
            </a:lvl1pPr>
          </a:lstStyle>
          <a:p>
            <a:fld id="{62EA1BCE-6F1F-44D0-BFE8-0577472FC946}" type="slidenum">
              <a:rPr lang="en-IN" smtClean="0"/>
              <a:pPr/>
              <a:t>‹#›</a:t>
            </a:fld>
            <a:endParaRPr lang="en-IN"/>
          </a:p>
        </p:txBody>
      </p:sp>
      <p:sp>
        <p:nvSpPr>
          <p:cNvPr id="16" name="Footer Placeholder 15"/>
          <p:cNvSpPr>
            <a:spLocks noGrp="1"/>
          </p:cNvSpPr>
          <p:nvPr>
            <p:ph type="ftr" sz="quarter" idx="16"/>
          </p:nvPr>
        </p:nvSpPr>
        <p:spPr/>
        <p:txBody>
          <a:bodyPr/>
          <a:lstStyle/>
          <a:p>
            <a:endParaRPr lang="en-IN"/>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89FACB4-6F52-433F-9C65-3539ADDC3037}" type="datetimeFigureOut">
              <a:rPr lang="en-IN" smtClean="0"/>
              <a:pPr/>
              <a:t>19-01-2017</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2EA1BCE-6F1F-44D0-BFE8-0577472FC946}" type="slidenum">
              <a:rPr lang="en-IN" smtClean="0"/>
              <a:pPr/>
              <a:t>‹#›</a:t>
            </a:fld>
            <a:endParaRPr lang="en-IN"/>
          </a:p>
        </p:txBody>
      </p:sp>
      <p:sp>
        <p:nvSpPr>
          <p:cNvPr id="2" name="Title 1"/>
          <p:cNvSpPr>
            <a:spLocks noGrp="1"/>
          </p:cNvSpPr>
          <p:nvPr>
            <p:ph type="title"/>
          </p:nvPr>
        </p:nvSpPr>
        <p:spPr>
          <a:xfrm>
            <a:off x="914400" y="3505200"/>
            <a:ext cx="105664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4958864"/>
            <a:ext cx="105664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914400" y="4916993"/>
            <a:ext cx="105664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89FACB4-6F52-433F-9C65-3539ADDC3037}" type="datetimeFigureOut">
              <a:rPr lang="en-IN" smtClean="0"/>
              <a:pPr/>
              <a:t>19-01-2017</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62EA1BCE-6F1F-44D0-BFE8-0577472FC946}" type="slidenum">
              <a:rPr lang="en-IN" smtClean="0"/>
              <a:pPr/>
              <a:t>‹#›</a:t>
            </a:fld>
            <a:endParaRPr lang="en-IN"/>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609600" y="1524000"/>
            <a:ext cx="5413248"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6197600" y="1524000"/>
            <a:ext cx="5413248"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62EA1BCE-6F1F-44D0-BFE8-0577472FC946}" type="slidenum">
              <a:rPr lang="en-IN" smtClean="0"/>
              <a:pPr/>
              <a:t>‹#›</a:t>
            </a:fld>
            <a:endParaRPr lang="en-IN"/>
          </a:p>
        </p:txBody>
      </p:sp>
      <p:sp>
        <p:nvSpPr>
          <p:cNvPr id="8" name="Footer Placeholder 7"/>
          <p:cNvSpPr>
            <a:spLocks noGrp="1"/>
          </p:cNvSpPr>
          <p:nvPr>
            <p:ph type="ftr" sz="quarter" idx="11"/>
          </p:nvPr>
        </p:nvSpPr>
        <p:spPr/>
        <p:txBody>
          <a:bodyPr/>
          <a:lstStyle/>
          <a:p>
            <a:endParaRPr lang="en-IN"/>
          </a:p>
        </p:txBody>
      </p:sp>
      <p:sp>
        <p:nvSpPr>
          <p:cNvPr id="7" name="Date Placeholder 6"/>
          <p:cNvSpPr>
            <a:spLocks noGrp="1"/>
          </p:cNvSpPr>
          <p:nvPr>
            <p:ph type="dt" sz="half" idx="10"/>
          </p:nvPr>
        </p:nvSpPr>
        <p:spPr/>
        <p:txBody>
          <a:bodyPr/>
          <a:lstStyle/>
          <a:p>
            <a:fld id="{189FACB4-6F52-433F-9C65-3539ADDC3037}" type="datetimeFigureOut">
              <a:rPr lang="en-IN" smtClean="0"/>
              <a:pPr/>
              <a:t>19-01-2017</a:t>
            </a:fld>
            <a:endParaRPr lang="en-IN"/>
          </a:p>
        </p:txBody>
      </p:sp>
      <p:sp>
        <p:nvSpPr>
          <p:cNvPr id="3" name="Text Placeholder 2"/>
          <p:cNvSpPr>
            <a:spLocks noGrp="1"/>
          </p:cNvSpPr>
          <p:nvPr>
            <p:ph type="body" idx="1"/>
          </p:nvPr>
        </p:nvSpPr>
        <p:spPr>
          <a:xfrm>
            <a:off x="609600" y="1399593"/>
            <a:ext cx="5386917"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609600" y="2201896"/>
            <a:ext cx="53848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6199717" y="2201896"/>
            <a:ext cx="53848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609600" y="155448"/>
            <a:ext cx="109728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6197600" y="1399593"/>
            <a:ext cx="5386917"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750593" y="2180219"/>
            <a:ext cx="499872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6339840" y="2180219"/>
            <a:ext cx="499872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89FACB4-6F52-433F-9C65-3539ADDC3037}" type="datetimeFigureOut">
              <a:rPr lang="en-IN" smtClean="0"/>
              <a:pPr/>
              <a:t>19-01-2017</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62EA1BCE-6F1F-44D0-BFE8-0577472FC946}" type="slidenum">
              <a:rPr lang="en-IN" smtClean="0"/>
              <a:pPr/>
              <a:t>‹#›</a:t>
            </a:fld>
            <a:endParaRPr lang="en-IN"/>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9FACB4-6F52-433F-9C65-3539ADDC3037}" type="datetimeFigureOut">
              <a:rPr lang="en-IN" smtClean="0"/>
              <a:pPr/>
              <a:t>19-01-2017</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62EA1BCE-6F1F-44D0-BFE8-0577472FC946}" type="slidenum">
              <a:rPr lang="en-IN" smtClean="0"/>
              <a:pPr/>
              <a:t>‹#›</a:t>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609600" y="457200"/>
            <a:ext cx="83312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9042400" y="1600200"/>
            <a:ext cx="2645664"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9042400" y="457200"/>
            <a:ext cx="26416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fld id="{189FACB4-6F52-433F-9C65-3539ADDC3037}" type="datetimeFigureOut">
              <a:rPr lang="en-IN" smtClean="0"/>
              <a:pPr/>
              <a:t>19-01-2017</a:t>
            </a:fld>
            <a:endParaRPr lang="en-IN"/>
          </a:p>
        </p:txBody>
      </p:sp>
      <p:sp>
        <p:nvSpPr>
          <p:cNvPr id="9" name="Slide Number Placeholder 8"/>
          <p:cNvSpPr>
            <a:spLocks noGrp="1"/>
          </p:cNvSpPr>
          <p:nvPr>
            <p:ph type="sldNum" sz="quarter" idx="15"/>
          </p:nvPr>
        </p:nvSpPr>
        <p:spPr/>
        <p:txBody>
          <a:bodyPr/>
          <a:lstStyle/>
          <a:p>
            <a:fld id="{62EA1BCE-6F1F-44D0-BFE8-0577472FC946}" type="slidenum">
              <a:rPr lang="en-IN" smtClean="0"/>
              <a:pPr/>
              <a:t>‹#›</a:t>
            </a:fld>
            <a:endParaRPr lang="en-IN"/>
          </a:p>
        </p:txBody>
      </p:sp>
      <p:sp>
        <p:nvSpPr>
          <p:cNvPr id="10" name="Footer Placeholder 9"/>
          <p:cNvSpPr>
            <a:spLocks noGrp="1"/>
          </p:cNvSpPr>
          <p:nvPr>
            <p:ph type="ftr" sz="quarter" idx="16"/>
          </p:nvPr>
        </p:nvSpPr>
        <p:spPr/>
        <p:txBody>
          <a:bodyPr/>
          <a:lstStyle/>
          <a:p>
            <a:endParaRPr lang="en-I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839200" y="457200"/>
            <a:ext cx="2743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609600" y="457200"/>
            <a:ext cx="80264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Click icon to add picture</a:t>
            </a:r>
            <a:endParaRPr kumimoji="0" lang="en-US"/>
          </a:p>
        </p:txBody>
      </p:sp>
      <p:sp>
        <p:nvSpPr>
          <p:cNvPr id="4" name="Text Placeholder 3"/>
          <p:cNvSpPr>
            <a:spLocks noGrp="1"/>
          </p:cNvSpPr>
          <p:nvPr>
            <p:ph type="body" sz="half" idx="2"/>
          </p:nvPr>
        </p:nvSpPr>
        <p:spPr>
          <a:xfrm>
            <a:off x="8839200" y="1600200"/>
            <a:ext cx="27432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fld id="{189FACB4-6F52-433F-9C65-3539ADDC3037}" type="datetimeFigureOut">
              <a:rPr lang="en-IN" smtClean="0"/>
              <a:pPr/>
              <a:t>19-01-2017</a:t>
            </a:fld>
            <a:endParaRPr lang="en-IN"/>
          </a:p>
        </p:txBody>
      </p:sp>
      <p:sp>
        <p:nvSpPr>
          <p:cNvPr id="9" name="Slide Number Placeholder 8"/>
          <p:cNvSpPr>
            <a:spLocks noGrp="1"/>
          </p:cNvSpPr>
          <p:nvPr>
            <p:ph type="sldNum" sz="quarter" idx="11"/>
          </p:nvPr>
        </p:nvSpPr>
        <p:spPr/>
        <p:txBody>
          <a:bodyPr/>
          <a:lstStyle/>
          <a:p>
            <a:fld id="{62EA1BCE-6F1F-44D0-BFE8-0577472FC946}" type="slidenum">
              <a:rPr lang="en-IN" smtClean="0"/>
              <a:pPr/>
              <a:t>‹#›</a:t>
            </a:fld>
            <a:endParaRPr lang="en-IN"/>
          </a:p>
        </p:txBody>
      </p:sp>
      <p:sp>
        <p:nvSpPr>
          <p:cNvPr id="10" name="Footer Placeholder 9"/>
          <p:cNvSpPr>
            <a:spLocks noGrp="1"/>
          </p:cNvSpPr>
          <p:nvPr>
            <p:ph type="ftr" sz="quarter" idx="12"/>
          </p:nvPr>
        </p:nvSpPr>
        <p:spPr/>
        <p:txBody>
          <a:bodyPr/>
          <a:lstStyle/>
          <a:p>
            <a:endParaRPr lang="en-I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609600" y="1447800"/>
            <a:ext cx="109728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7721600" y="6203667"/>
            <a:ext cx="3454400" cy="384048"/>
          </a:xfrm>
          <a:prstGeom prst="rect">
            <a:avLst/>
          </a:prstGeom>
        </p:spPr>
        <p:txBody>
          <a:bodyPr vert="horz" anchor="ctr" anchorCtr="0"/>
          <a:lstStyle>
            <a:lvl1pPr algn="l" eaLnBrk="1" latinLnBrk="0" hangingPunct="1">
              <a:defRPr kumimoji="0" sz="1200">
                <a:solidFill>
                  <a:schemeClr val="tx2"/>
                </a:solidFill>
              </a:defRPr>
            </a:lvl1pPr>
          </a:lstStyle>
          <a:p>
            <a:fld id="{189FACB4-6F52-433F-9C65-3539ADDC3037}" type="datetimeFigureOut">
              <a:rPr lang="en-IN" smtClean="0"/>
              <a:pPr/>
              <a:t>19-01-2017</a:t>
            </a:fld>
            <a:endParaRPr lang="en-IN"/>
          </a:p>
        </p:txBody>
      </p:sp>
      <p:sp>
        <p:nvSpPr>
          <p:cNvPr id="10" name="Footer Placeholder 9"/>
          <p:cNvSpPr>
            <a:spLocks noGrp="1"/>
          </p:cNvSpPr>
          <p:nvPr>
            <p:ph type="ftr" sz="quarter" idx="3"/>
          </p:nvPr>
        </p:nvSpPr>
        <p:spPr>
          <a:xfrm>
            <a:off x="2844800" y="6203667"/>
            <a:ext cx="4775200" cy="384048"/>
          </a:xfrm>
          <a:prstGeom prst="rect">
            <a:avLst/>
          </a:prstGeom>
        </p:spPr>
        <p:txBody>
          <a:bodyPr vert="horz" anchor="ctr" anchorCtr="0"/>
          <a:lstStyle>
            <a:lvl1pPr algn="r" eaLnBrk="1" latinLnBrk="0" hangingPunct="1">
              <a:defRPr kumimoji="0" sz="1200">
                <a:solidFill>
                  <a:schemeClr val="tx2"/>
                </a:solidFill>
              </a:defRPr>
            </a:lvl1pPr>
          </a:lstStyle>
          <a:p>
            <a:endParaRPr lang="en-IN"/>
          </a:p>
        </p:txBody>
      </p:sp>
      <p:sp>
        <p:nvSpPr>
          <p:cNvPr id="22" name="Slide Number Placeholder 21"/>
          <p:cNvSpPr>
            <a:spLocks noGrp="1"/>
          </p:cNvSpPr>
          <p:nvPr>
            <p:ph type="sldNum" sz="quarter" idx="4"/>
          </p:nvPr>
        </p:nvSpPr>
        <p:spPr>
          <a:xfrm>
            <a:off x="11214100" y="6181531"/>
            <a:ext cx="8128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62EA1BCE-6F1F-44D0-BFE8-0577472FC946}" type="slidenum">
              <a:rPr lang="en-IN" smtClean="0"/>
              <a:pPr/>
              <a:t>‹#›</a:t>
            </a:fld>
            <a:endParaRPr lang="en-IN"/>
          </a:p>
        </p:txBody>
      </p:sp>
      <p:sp>
        <p:nvSpPr>
          <p:cNvPr id="5" name="Title Placeholder 4"/>
          <p:cNvSpPr>
            <a:spLocks noGrp="1"/>
          </p:cNvSpPr>
          <p:nvPr>
            <p:ph type="title"/>
          </p:nvPr>
        </p:nvSpPr>
        <p:spPr>
          <a:xfrm>
            <a:off x="609600" y="152400"/>
            <a:ext cx="109728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2143398"/>
            <a:ext cx="8229600" cy="4525963"/>
          </a:xfrm>
        </p:spPr>
        <p:txBody>
          <a:bodyPr/>
          <a:lstStyle/>
          <a:p>
            <a:pPr marL="0" indent="0" algn="ctr">
              <a:buNone/>
            </a:pPr>
            <a:r>
              <a:rPr lang="en-IN" sz="3600" b="1" dirty="0"/>
              <a:t>CLASS </a:t>
            </a:r>
            <a:r>
              <a:rPr lang="en-IN" sz="3600" b="1" dirty="0" smtClean="0"/>
              <a:t>IV </a:t>
            </a:r>
            <a:r>
              <a:rPr lang="en-IN" sz="3600" b="1" dirty="0"/>
              <a:t>CAVITY PREPARATION FOR COMPOSITE RESIN </a:t>
            </a:r>
          </a:p>
          <a:p>
            <a:pPr marL="0" indent="0" algn="ctr">
              <a:buNone/>
            </a:pPr>
            <a:endParaRPr lang="en-IN" dirty="0"/>
          </a:p>
          <a:p>
            <a:pPr marL="0" indent="0" algn="ctr">
              <a:buNone/>
            </a:pPr>
            <a:r>
              <a:rPr lang="en-IN" b="1" dirty="0" smtClean="0"/>
              <a:t>Dr. </a:t>
            </a:r>
            <a:r>
              <a:rPr lang="en-IN" b="1" dirty="0" err="1" smtClean="0"/>
              <a:t>Manju</a:t>
            </a:r>
            <a:endParaRPr lang="en-IN" b="1" dirty="0" smtClean="0"/>
          </a:p>
          <a:p>
            <a:pPr marL="0" indent="0" algn="ctr">
              <a:buNone/>
            </a:pPr>
            <a:r>
              <a:rPr lang="en-US" b="1" dirty="0" smtClean="0"/>
              <a:t>Professor</a:t>
            </a:r>
            <a:endParaRPr lang="en-IN" b="1" dirty="0" smtClean="0"/>
          </a:p>
          <a:p>
            <a:pPr marL="0" indent="0" algn="ctr">
              <a:buNone/>
            </a:pPr>
            <a:endParaRPr lang="en-IN" dirty="0"/>
          </a:p>
          <a:p>
            <a:pPr marL="0" indent="0" algn="ctr">
              <a:buNone/>
            </a:pPr>
            <a:r>
              <a:rPr lang="en-IN" dirty="0" smtClean="0"/>
              <a:t>Date: 20/01/17</a:t>
            </a:r>
            <a:endParaRPr lang="en-IN" dirty="0"/>
          </a:p>
        </p:txBody>
      </p:sp>
      <p:sp>
        <p:nvSpPr>
          <p:cNvPr id="2" name="Title 1"/>
          <p:cNvSpPr>
            <a:spLocks noGrp="1"/>
          </p:cNvSpPr>
          <p:nvPr>
            <p:ph type="title"/>
          </p:nvPr>
        </p:nvSpPr>
        <p:spPr>
          <a:xfrm>
            <a:off x="1981200" y="261257"/>
            <a:ext cx="8229600" cy="1655575"/>
          </a:xfrm>
        </p:spPr>
        <p:txBody>
          <a:bodyPr>
            <a:noAutofit/>
          </a:bodyPr>
          <a:lstStyle/>
          <a:p>
            <a:pPr algn="ctr"/>
            <a:r>
              <a:rPr lang="en-IN" sz="2800" b="1" u="sng" dirty="0"/>
              <a:t/>
            </a:r>
            <a:br>
              <a:rPr lang="en-IN" sz="2800" b="1" u="sng" dirty="0"/>
            </a:br>
            <a:r>
              <a:rPr lang="en-IN" sz="2800" b="1" u="sng" dirty="0" smtClean="0"/>
              <a:t/>
            </a:r>
            <a:br>
              <a:rPr lang="en-IN" sz="2800" b="1" u="sng" dirty="0" smtClean="0"/>
            </a:br>
            <a:r>
              <a:rPr lang="en-IN" sz="2800" b="1" u="sng" dirty="0" smtClean="0"/>
              <a:t/>
            </a:r>
            <a:br>
              <a:rPr lang="en-IN" sz="2800" b="1" u="sng" dirty="0" smtClean="0"/>
            </a:br>
            <a:r>
              <a:rPr lang="en-IN" sz="2800" b="1" u="sng" dirty="0" smtClean="0"/>
              <a:t/>
            </a:r>
            <a:br>
              <a:rPr lang="en-IN" sz="2800" b="1" u="sng" dirty="0" smtClean="0"/>
            </a:br>
            <a:r>
              <a:rPr lang="en-IN" sz="2800" b="1" u="sng" dirty="0" smtClean="0"/>
              <a:t/>
            </a:r>
            <a:br>
              <a:rPr lang="en-IN" sz="2800" b="1" u="sng" dirty="0" smtClean="0"/>
            </a:br>
            <a:r>
              <a:rPr lang="en-IN" sz="2800" b="1" u="sng" dirty="0" smtClean="0"/>
              <a:t/>
            </a:r>
            <a:br>
              <a:rPr lang="en-IN" sz="2800" b="1" u="sng" dirty="0" smtClean="0"/>
            </a:br>
            <a:r>
              <a:rPr lang="en-IN" sz="2800" b="1" u="sng" dirty="0" smtClean="0"/>
              <a:t/>
            </a:r>
            <a:br>
              <a:rPr lang="en-IN" sz="2800" b="1" u="sng" dirty="0" smtClean="0"/>
            </a:br>
            <a:r>
              <a:rPr sz="2800" b="1" smtClean="0">
                <a:latin typeface="Arial" charset="0"/>
                <a:cs typeface="Arial" charset="0"/>
              </a:rPr>
              <a:t>Department of Conservative Dentistry &amp; Endodontics</a:t>
            </a:r>
            <a:br>
              <a:rPr sz="2800" b="1" smtClean="0">
                <a:latin typeface="Arial" charset="0"/>
                <a:cs typeface="Arial" charset="0"/>
              </a:rPr>
            </a:br>
            <a:endParaRPr lang="en-IN" sz="2800" b="1" u="sng" dirty="0"/>
          </a:p>
        </p:txBody>
      </p:sp>
    </p:spTree>
    <p:extLst>
      <p:ext uri="{BB962C8B-B14F-4D97-AF65-F5344CB8AC3E}">
        <p14:creationId xmlns="" xmlns:p14="http://schemas.microsoft.com/office/powerpoint/2010/main" val="28934385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627961"/>
            <a:ext cx="10972800" cy="5468039"/>
          </a:xfrm>
        </p:spPr>
        <p:txBody>
          <a:bodyPr/>
          <a:lstStyle/>
          <a:p>
            <a:r>
              <a:rPr lang="en-IN" dirty="0" smtClean="0"/>
              <a:t>Gingival and </a:t>
            </a:r>
            <a:r>
              <a:rPr lang="en-IN" dirty="0" err="1" smtClean="0"/>
              <a:t>incisal</a:t>
            </a:r>
            <a:r>
              <a:rPr lang="en-IN" dirty="0" smtClean="0"/>
              <a:t> retentive undercuts may be indicated in large Class IV preparations and are similar to those used in the Class III preparation in which rounded undercuts are placed in the dentin along line angles and into point angles wherever possible, without undermining the enamel</a:t>
            </a:r>
            <a:endParaRPr lang="en-IN" dirty="0"/>
          </a:p>
        </p:txBody>
      </p:sp>
      <p:pic>
        <p:nvPicPr>
          <p:cNvPr id="1026" name="Picture 2"/>
          <p:cNvPicPr>
            <a:picLocks noChangeAspect="1" noChangeArrowheads="1"/>
          </p:cNvPicPr>
          <p:nvPr/>
        </p:nvPicPr>
        <p:blipFill>
          <a:blip r:embed="rId2"/>
          <a:srcRect/>
          <a:stretch>
            <a:fillRect/>
          </a:stretch>
        </p:blipFill>
        <p:spPr bwMode="auto">
          <a:xfrm>
            <a:off x="5827924" y="2710149"/>
            <a:ext cx="4221690" cy="3489034"/>
          </a:xfrm>
          <a:prstGeom prst="rect">
            <a:avLst/>
          </a:prstGeom>
          <a:noFill/>
          <a:ln w="9525">
            <a:noFill/>
            <a:miter lim="800000"/>
            <a:headEnd/>
            <a:tailEnd/>
          </a:ln>
          <a:effectLst/>
        </p:spPr>
      </p:pic>
    </p:spTree>
    <p:extLst>
      <p:ext uri="{BB962C8B-B14F-4D97-AF65-F5344CB8AC3E}">
        <p14:creationId xmlns="" xmlns:p14="http://schemas.microsoft.com/office/powerpoint/2010/main" val="38179064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827314"/>
            <a:ext cx="10972800" cy="5268686"/>
          </a:xfrm>
        </p:spPr>
        <p:txBody>
          <a:bodyPr/>
          <a:lstStyle/>
          <a:p>
            <a:r>
              <a:rPr lang="en-IN" dirty="0" smtClean="0"/>
              <a:t>An arbitrary dovetail extension onto the lingual surface of the tooth may enhance both the restorations strength and retention, but it is less conservative and therefore not used often. </a:t>
            </a:r>
          </a:p>
          <a:p>
            <a:endParaRPr lang="en-IN" dirty="0"/>
          </a:p>
        </p:txBody>
      </p:sp>
      <p:pic>
        <p:nvPicPr>
          <p:cNvPr id="2050" name="Picture 2"/>
          <p:cNvPicPr>
            <a:picLocks noChangeAspect="1" noChangeArrowheads="1"/>
          </p:cNvPicPr>
          <p:nvPr/>
        </p:nvPicPr>
        <p:blipFill>
          <a:blip r:embed="rId2"/>
          <a:srcRect/>
          <a:stretch>
            <a:fillRect/>
          </a:stretch>
        </p:blipFill>
        <p:spPr bwMode="auto">
          <a:xfrm>
            <a:off x="7576684" y="2032000"/>
            <a:ext cx="3076575" cy="3846286"/>
          </a:xfrm>
          <a:prstGeom prst="rect">
            <a:avLst/>
          </a:prstGeom>
          <a:noFill/>
          <a:ln w="9525">
            <a:noFill/>
            <a:miter lim="800000"/>
            <a:headEnd/>
            <a:tailEnd/>
          </a:ln>
          <a:effectLst/>
        </p:spPr>
      </p:pic>
      <p:sp>
        <p:nvSpPr>
          <p:cNvPr id="7" name="Rounded Rectangle 6"/>
          <p:cNvSpPr/>
          <p:nvPr/>
        </p:nvSpPr>
        <p:spPr>
          <a:xfrm>
            <a:off x="899886" y="4136571"/>
            <a:ext cx="6458857" cy="1828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000" b="1" dirty="0" err="1" smtClean="0"/>
              <a:t>Incisal</a:t>
            </a:r>
            <a:r>
              <a:rPr lang="en-IN" sz="2000" b="1" dirty="0" smtClean="0"/>
              <a:t> and gingival retention grooves and dovetail</a:t>
            </a:r>
          </a:p>
          <a:p>
            <a:r>
              <a:rPr lang="en-IN" sz="2000" b="1" dirty="0" smtClean="0"/>
              <a:t>extension in a large Class IV </a:t>
            </a:r>
            <a:r>
              <a:rPr lang="en-IN" sz="2000" b="1" dirty="0" err="1" smtClean="0"/>
              <a:t>beveled</a:t>
            </a:r>
            <a:r>
              <a:rPr lang="en-IN" sz="2000" b="1" dirty="0" smtClean="0"/>
              <a:t> conventional tooth preparation before </a:t>
            </a:r>
            <a:r>
              <a:rPr lang="en-IN" sz="2000" b="1" dirty="0" err="1" smtClean="0"/>
              <a:t>beveling</a:t>
            </a:r>
            <a:r>
              <a:rPr lang="en-IN" sz="2000" b="1" dirty="0" smtClean="0"/>
              <a:t>.</a:t>
            </a:r>
            <a:endParaRPr lang="en-IN" sz="20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45930" y="841828"/>
            <a:ext cx="10407869" cy="5335135"/>
          </a:xfrm>
        </p:spPr>
        <p:txBody>
          <a:bodyPr>
            <a:normAutofit/>
          </a:bodyPr>
          <a:lstStyle/>
          <a:p>
            <a:r>
              <a:rPr lang="en-IN" dirty="0" smtClean="0"/>
              <a:t>Although pin retention is sometimes necessary, the use of pins in composite restorations is discouraged for several reasons: </a:t>
            </a:r>
          </a:p>
          <a:p>
            <a:endParaRPr lang="en-US" dirty="0" smtClean="0"/>
          </a:p>
          <a:p>
            <a:endParaRPr lang="en-IN" dirty="0" smtClean="0"/>
          </a:p>
          <a:p>
            <a:pPr marL="514350" indent="-514350">
              <a:buFont typeface="Wingdings" pitchFamily="2" charset="2"/>
              <a:buChar char="Ø"/>
            </a:pPr>
            <a:r>
              <a:rPr lang="en-IN" dirty="0" smtClean="0"/>
              <a:t>the placement of pins in anterior teeth involves the risk of perforation either into the pulp or through the external surface; </a:t>
            </a:r>
          </a:p>
          <a:p>
            <a:pPr marL="514350" indent="-514350">
              <a:buFont typeface="Wingdings" pitchFamily="2" charset="2"/>
              <a:buChar char="Ø"/>
            </a:pPr>
            <a:r>
              <a:rPr lang="en-IN" dirty="0" smtClean="0"/>
              <a:t>pins do not enhance the strength of the restorative material; and </a:t>
            </a:r>
          </a:p>
        </p:txBody>
      </p:sp>
    </p:spTree>
    <p:extLst>
      <p:ext uri="{BB962C8B-B14F-4D97-AF65-F5344CB8AC3E}">
        <p14:creationId xmlns="" xmlns:p14="http://schemas.microsoft.com/office/powerpoint/2010/main" val="35488790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914400"/>
            <a:ext cx="10972800" cy="5181600"/>
          </a:xfrm>
        </p:spPr>
        <p:txBody>
          <a:bodyPr/>
          <a:lstStyle/>
          <a:p>
            <a:pPr marL="514350" indent="-514350">
              <a:buFont typeface="Wingdings" pitchFamily="2" charset="2"/>
              <a:buChar char="Ø"/>
            </a:pPr>
            <a:r>
              <a:rPr lang="en-IN" dirty="0" smtClean="0"/>
              <a:t>Some pins may corrode because of </a:t>
            </a:r>
            <a:r>
              <a:rPr lang="en-IN" dirty="0" err="1" smtClean="0"/>
              <a:t>microleakage</a:t>
            </a:r>
            <a:r>
              <a:rPr lang="en-IN" dirty="0" smtClean="0"/>
              <a:t> of the restoration, resulting in significant discoloration of the tooth and restoration. </a:t>
            </a:r>
          </a:p>
          <a:p>
            <a:pPr marL="514350" indent="-514350">
              <a:buNone/>
            </a:pPr>
            <a:r>
              <a:rPr lang="en-IN" dirty="0" smtClean="0"/>
              <a:t>       Despite these disadvantages, when a large amount of tooth structure is missing, pin retention may be necessary to retain the composite restoration.</a:t>
            </a:r>
          </a:p>
          <a:p>
            <a:endParaRPr lang="en-IN" dirty="0"/>
          </a:p>
        </p:txBody>
      </p:sp>
      <p:pic>
        <p:nvPicPr>
          <p:cNvPr id="4098" name="Picture 2"/>
          <p:cNvPicPr>
            <a:picLocks noChangeAspect="1" noChangeArrowheads="1"/>
          </p:cNvPicPr>
          <p:nvPr/>
        </p:nvPicPr>
        <p:blipFill>
          <a:blip r:embed="rId2"/>
          <a:srcRect/>
          <a:stretch>
            <a:fillRect/>
          </a:stretch>
        </p:blipFill>
        <p:spPr bwMode="auto">
          <a:xfrm>
            <a:off x="6892472" y="2994932"/>
            <a:ext cx="4648200" cy="3219450"/>
          </a:xfrm>
          <a:prstGeom prst="rect">
            <a:avLst/>
          </a:prstGeom>
          <a:noFill/>
          <a:ln w="9525">
            <a:noFill/>
            <a:miter lim="800000"/>
            <a:headEnd/>
            <a:tailEnd/>
          </a:ln>
          <a:effectLst/>
        </p:spPr>
      </p:pic>
      <p:sp>
        <p:nvSpPr>
          <p:cNvPr id="6" name="Rounded Rectangle 5"/>
          <p:cNvSpPr/>
          <p:nvPr/>
        </p:nvSpPr>
        <p:spPr>
          <a:xfrm>
            <a:off x="856343" y="4688114"/>
            <a:ext cx="5979886" cy="150948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000" b="1" dirty="0" smtClean="0"/>
              <a:t>Tooth and restoration discoloration caused by </a:t>
            </a:r>
            <a:r>
              <a:rPr lang="en-IN" sz="2000" b="1" dirty="0" err="1" smtClean="0"/>
              <a:t>microleakage</a:t>
            </a:r>
            <a:r>
              <a:rPr lang="en-IN" sz="2000" b="1" dirty="0" smtClean="0"/>
              <a:t> and subsequent corrosion of pin.</a:t>
            </a:r>
            <a:endParaRPr lang="en-IN" sz="20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928914"/>
            <a:ext cx="10972800" cy="5167086"/>
          </a:xfrm>
        </p:spPr>
        <p:txBody>
          <a:bodyPr/>
          <a:lstStyle/>
          <a:p>
            <a:pPr lvl="0"/>
            <a:r>
              <a:rPr lang="en-IN" dirty="0" smtClean="0"/>
              <a:t>A maxillary right central incisor having large defective Class III restoration and a fractured </a:t>
            </a:r>
            <a:r>
              <a:rPr lang="en-IN" dirty="0" err="1" smtClean="0"/>
              <a:t>mesioincisal</a:t>
            </a:r>
            <a:r>
              <a:rPr lang="en-IN" dirty="0" smtClean="0"/>
              <a:t> corner, which upon removal necessitates a Class IV restoration.</a:t>
            </a:r>
          </a:p>
          <a:p>
            <a:pPr lvl="0"/>
            <a:endParaRPr lang="en-IN" dirty="0" smtClean="0"/>
          </a:p>
          <a:p>
            <a:r>
              <a:rPr lang="en-IN" dirty="0" smtClean="0"/>
              <a:t>Class IV </a:t>
            </a:r>
            <a:r>
              <a:rPr lang="en-IN" dirty="0" err="1" smtClean="0"/>
              <a:t>beveled</a:t>
            </a:r>
            <a:r>
              <a:rPr lang="en-IN" dirty="0" smtClean="0"/>
              <a:t> conventional tooth preparations are characterized by an outline form that occurs when the preparation walls are prepared as much as possible perpendicular or parallel to the long axis of the tooth. This results in a design that provides greater resistance to biting forces that could cause fracture of the tooth or restorative material. </a:t>
            </a:r>
          </a:p>
          <a:p>
            <a:pPr lvl="0"/>
            <a:endParaRPr lang="en-IN" dirty="0" smtClean="0"/>
          </a:p>
          <a:p>
            <a:pPr lvl="0"/>
            <a:endParaRPr lang="en-IN" dirty="0" smtClean="0"/>
          </a:p>
          <a:p>
            <a:endParaRPr lang="en-IN"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04041" y="835572"/>
            <a:ext cx="10549759" cy="5341391"/>
          </a:xfrm>
        </p:spPr>
        <p:txBody>
          <a:bodyPr>
            <a:normAutofit/>
          </a:bodyPr>
          <a:lstStyle/>
          <a:p>
            <a:r>
              <a:rPr lang="en-IN" dirty="0" smtClean="0"/>
              <a:t>Using an appropriate size round carbide bur or diamond instrument at high speed with air-water coolant, prepare the outline form. </a:t>
            </a:r>
          </a:p>
          <a:p>
            <a:endParaRPr lang="en-IN" dirty="0" smtClean="0"/>
          </a:p>
          <a:p>
            <a:r>
              <a:rPr lang="en-IN" dirty="0" smtClean="0"/>
              <a:t>Remove all weakened enamel and establish the initial axial wall depth at 0.5 mm into dentin (because groove retention form will likely be utilized).</a:t>
            </a:r>
          </a:p>
          <a:p>
            <a:endParaRPr lang="en-IN" dirty="0" smtClean="0"/>
          </a:p>
          <a:p>
            <a:r>
              <a:rPr lang="en-IN" dirty="0" smtClean="0"/>
              <a:t>Prepare the walls as much as possible parallel and perpendicular to the long axis of the tooth.</a:t>
            </a:r>
            <a:endParaRPr lang="en-IN" dirty="0"/>
          </a:p>
        </p:txBody>
      </p:sp>
    </p:spTree>
    <p:extLst>
      <p:ext uri="{BB962C8B-B14F-4D97-AF65-F5344CB8AC3E}">
        <p14:creationId xmlns="" xmlns:p14="http://schemas.microsoft.com/office/powerpoint/2010/main" val="158011324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45930" y="914399"/>
            <a:ext cx="10407869" cy="5262563"/>
          </a:xfrm>
        </p:spPr>
        <p:txBody>
          <a:bodyPr>
            <a:normAutofit/>
          </a:bodyPr>
          <a:lstStyle/>
          <a:p>
            <a:r>
              <a:rPr lang="en-IN" dirty="0" smtClean="0"/>
              <a:t>Bevel the </a:t>
            </a:r>
            <a:r>
              <a:rPr lang="en-IN" dirty="0" err="1" smtClean="0"/>
              <a:t>cavosurface</a:t>
            </a:r>
            <a:r>
              <a:rPr lang="en-IN" dirty="0" smtClean="0"/>
              <a:t> margin of all accessible enamel margins of the preparation. The bevel is prepared at a 45-degree angle to the external tooth surface with a flame-shaped or round diamond instrument. </a:t>
            </a:r>
          </a:p>
          <a:p>
            <a:endParaRPr lang="en-IN" dirty="0" smtClean="0"/>
          </a:p>
          <a:p>
            <a:r>
              <a:rPr lang="en-IN" dirty="0" smtClean="0"/>
              <a:t>The width of the bevel should be 0.25 to 2 mm, depending on the amount of tooth structure missing and the retention perceived necessary. </a:t>
            </a:r>
          </a:p>
          <a:p>
            <a:endParaRPr lang="en-IN" dirty="0" smtClean="0"/>
          </a:p>
          <a:p>
            <a:r>
              <a:rPr lang="en-IN" dirty="0" smtClean="0"/>
              <a:t>Retention form is provided primarily by the micromechanical bonding of the composite to the enamel and dentin. Additional retention may be obtained by increasing the width of the enamel bevels or placing retention undercuts.</a:t>
            </a:r>
          </a:p>
        </p:txBody>
      </p:sp>
    </p:spTree>
    <p:extLst>
      <p:ext uri="{BB962C8B-B14F-4D97-AF65-F5344CB8AC3E}">
        <p14:creationId xmlns="" xmlns:p14="http://schemas.microsoft.com/office/powerpoint/2010/main" val="225161596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030514"/>
            <a:ext cx="10972800" cy="5065486"/>
          </a:xfrm>
        </p:spPr>
        <p:txBody>
          <a:bodyPr>
            <a:normAutofit/>
          </a:bodyPr>
          <a:lstStyle/>
          <a:p>
            <a:r>
              <a:rPr lang="en-IN" dirty="0" smtClean="0"/>
              <a:t> If retention undercuts are deemed necessary, prepare a gingival retention groove using a No. 1/4 round bur. It is prepared 0.2 mm inside the DEJ at a depth of 0.25mm (half the diameter of the No. 1/4 bur) and at an angle bisecting the junction of the axial wall and gingival wall. </a:t>
            </a:r>
          </a:p>
          <a:p>
            <a:endParaRPr lang="en-IN" dirty="0" smtClean="0"/>
          </a:p>
          <a:p>
            <a:r>
              <a:rPr lang="en-IN" dirty="0" smtClean="0"/>
              <a:t>This groove should extend the length of the gingival floor and slightly up the </a:t>
            </a:r>
            <a:r>
              <a:rPr lang="en-IN" dirty="0" err="1" smtClean="0"/>
              <a:t>facioaxial</a:t>
            </a:r>
            <a:r>
              <a:rPr lang="en-IN" dirty="0" smtClean="0"/>
              <a:t> and </a:t>
            </a:r>
            <a:r>
              <a:rPr lang="en-IN" dirty="0" err="1" smtClean="0"/>
              <a:t>linguoaxial</a:t>
            </a:r>
            <a:r>
              <a:rPr lang="en-IN" dirty="0" smtClean="0"/>
              <a:t> line angles. </a:t>
            </a:r>
          </a:p>
          <a:p>
            <a:endParaRPr lang="en-IN" dirty="0" smtClean="0"/>
          </a:p>
          <a:p>
            <a:r>
              <a:rPr lang="en-IN" dirty="0" smtClean="0"/>
              <a:t>No retentive undercut is usually needed at the </a:t>
            </a:r>
            <a:r>
              <a:rPr lang="en-IN" dirty="0" err="1" smtClean="0"/>
              <a:t>incisal</a:t>
            </a:r>
            <a:r>
              <a:rPr lang="en-IN" dirty="0" smtClean="0"/>
              <a:t> area, where mostly enamel exists. </a:t>
            </a:r>
            <a:endParaRPr lang="en-IN" dirty="0"/>
          </a:p>
        </p:txBody>
      </p:sp>
    </p:spTree>
    <p:extLst>
      <p:ext uri="{BB962C8B-B14F-4D97-AF65-F5344CB8AC3E}">
        <p14:creationId xmlns="" xmlns:p14="http://schemas.microsoft.com/office/powerpoint/2010/main" val="14213570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IN" b="1" dirty="0" smtClean="0"/>
              <a:t>Class IV </a:t>
            </a:r>
            <a:r>
              <a:rPr lang="en-IN" b="1" dirty="0" err="1" smtClean="0"/>
              <a:t>beveled</a:t>
            </a:r>
            <a:r>
              <a:rPr lang="en-IN" b="1" dirty="0" smtClean="0"/>
              <a:t> conventional tooth preparation</a:t>
            </a:r>
            <a:endParaRPr lang="en-IN" dirty="0"/>
          </a:p>
        </p:txBody>
      </p:sp>
      <p:pic>
        <p:nvPicPr>
          <p:cNvPr id="5122" name="Picture 2"/>
          <p:cNvPicPr>
            <a:picLocks noGrp="1" noChangeAspect="1" noChangeArrowheads="1"/>
          </p:cNvPicPr>
          <p:nvPr>
            <p:ph idx="1"/>
          </p:nvPr>
        </p:nvPicPr>
        <p:blipFill>
          <a:blip r:embed="rId2"/>
          <a:srcRect/>
          <a:stretch>
            <a:fillRect/>
          </a:stretch>
        </p:blipFill>
        <p:spPr bwMode="auto">
          <a:xfrm>
            <a:off x="6702879" y="3086554"/>
            <a:ext cx="4415064" cy="3111046"/>
          </a:xfrm>
          <a:prstGeom prst="rect">
            <a:avLst/>
          </a:prstGeom>
          <a:noFill/>
          <a:ln w="9525">
            <a:noFill/>
            <a:miter lim="800000"/>
            <a:headEnd/>
            <a:tailEnd/>
          </a:ln>
          <a:effectLst/>
        </p:spPr>
      </p:pic>
      <p:sp>
        <p:nvSpPr>
          <p:cNvPr id="5" name="Rounded Rectangle 4"/>
          <p:cNvSpPr/>
          <p:nvPr/>
        </p:nvSpPr>
        <p:spPr>
          <a:xfrm>
            <a:off x="1045029" y="4572000"/>
            <a:ext cx="5646057" cy="164011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400" b="1" dirty="0" smtClean="0"/>
              <a:t>A, Large defective Class III restoration with resulting fractured </a:t>
            </a:r>
            <a:r>
              <a:rPr lang="en-IN" sz="2400" b="1" dirty="0" err="1" smtClean="0"/>
              <a:t>incisal</a:t>
            </a:r>
            <a:r>
              <a:rPr lang="en-IN" sz="2400" b="1" dirty="0" smtClean="0"/>
              <a:t> angle.</a:t>
            </a:r>
            <a:endParaRPr lang="en-IN" sz="24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nvGraphicFramePr>
        <p:xfrm>
          <a:off x="609600" y="152400"/>
          <a:ext cx="10972800" cy="1219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146" name="Picture 2"/>
          <p:cNvPicPr>
            <a:picLocks noGrp="1" noChangeAspect="1" noChangeArrowheads="1"/>
          </p:cNvPicPr>
          <p:nvPr>
            <p:ph idx="1"/>
          </p:nvPr>
        </p:nvPicPr>
        <p:blipFill>
          <a:blip r:embed="rId6"/>
          <a:srcRect/>
          <a:stretch>
            <a:fillRect/>
          </a:stretch>
        </p:blipFill>
        <p:spPr bwMode="auto">
          <a:xfrm>
            <a:off x="2336800" y="1799772"/>
            <a:ext cx="6502399" cy="4078514"/>
          </a:xfrm>
          <a:prstGeom prst="rect">
            <a:avLst/>
          </a:prstGeom>
          <a:noFill/>
          <a:ln w="9525">
            <a:no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 xmlns:p14="http://schemas.microsoft.com/office/powerpoint/2010/main" val="4145009265"/>
              </p:ext>
            </p:extLst>
          </p:nvPr>
        </p:nvGraphicFramePr>
        <p:xfrm>
          <a:off x="1981200" y="2143398"/>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title"/>
          </p:nvPr>
        </p:nvSpPr>
        <p:spPr/>
        <p:txBody>
          <a:bodyPr/>
          <a:lstStyle/>
          <a:p>
            <a:r>
              <a:rPr lang="en-IN" b="1" u="sng" dirty="0" smtClean="0"/>
              <a:t>OBJECTIVES</a:t>
            </a:r>
            <a:endParaRPr lang="en-IN" b="1" u="sng" dirty="0"/>
          </a:p>
        </p:txBody>
      </p:sp>
      <p:sp>
        <p:nvSpPr>
          <p:cNvPr id="3" name="Notched Right Arrow 2"/>
          <p:cNvSpPr/>
          <p:nvPr/>
        </p:nvSpPr>
        <p:spPr>
          <a:xfrm>
            <a:off x="3575720" y="1196752"/>
            <a:ext cx="5400600" cy="1728192"/>
          </a:xfrm>
          <a:prstGeom prst="notched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IN" sz="2800" dirty="0"/>
              <a:t>Students must answer</a:t>
            </a:r>
          </a:p>
        </p:txBody>
      </p:sp>
    </p:spTree>
    <p:extLst>
      <p:ext uri="{BB962C8B-B14F-4D97-AF65-F5344CB8AC3E}">
        <p14:creationId xmlns="" xmlns:p14="http://schemas.microsoft.com/office/powerpoint/2010/main" val="176330331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nvGraphicFramePr>
        <p:xfrm>
          <a:off x="609600" y="152400"/>
          <a:ext cx="10972800" cy="1219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170" name="Picture 2"/>
          <p:cNvPicPr>
            <a:picLocks noGrp="1" noChangeAspect="1" noChangeArrowheads="1"/>
          </p:cNvPicPr>
          <p:nvPr>
            <p:ph idx="1"/>
          </p:nvPr>
        </p:nvPicPr>
        <p:blipFill>
          <a:blip r:embed="rId6"/>
          <a:srcRect/>
          <a:stretch>
            <a:fillRect/>
          </a:stretch>
        </p:blipFill>
        <p:spPr bwMode="auto">
          <a:xfrm>
            <a:off x="3889830" y="1523999"/>
            <a:ext cx="4354284" cy="4905829"/>
          </a:xfrm>
          <a:prstGeom prst="rect">
            <a:avLst/>
          </a:prstGeom>
          <a:noFill/>
          <a:ln w="9525">
            <a:noFill/>
            <a:miter lim="800000"/>
            <a:headEnd/>
            <a:tailEnd/>
          </a:ln>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nvGraphicFramePr>
        <p:xfrm>
          <a:off x="609600" y="152400"/>
          <a:ext cx="10972800" cy="1219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194" name="Picture 2"/>
          <p:cNvPicPr>
            <a:picLocks noGrp="1" noChangeAspect="1" noChangeArrowheads="1"/>
          </p:cNvPicPr>
          <p:nvPr>
            <p:ph idx="1"/>
          </p:nvPr>
        </p:nvPicPr>
        <p:blipFill>
          <a:blip r:embed="rId6"/>
          <a:srcRect/>
          <a:stretch>
            <a:fillRect/>
          </a:stretch>
        </p:blipFill>
        <p:spPr bwMode="auto">
          <a:xfrm>
            <a:off x="3802743" y="1872343"/>
            <a:ext cx="4470399" cy="4339771"/>
          </a:xfrm>
          <a:prstGeom prst="rect">
            <a:avLst/>
          </a:prstGeom>
          <a:noFill/>
          <a:ln w="9525">
            <a:noFill/>
            <a:miter lim="800000"/>
            <a:headEnd/>
            <a:tailEnd/>
          </a:ln>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04041" y="1407887"/>
            <a:ext cx="10549759" cy="4920342"/>
          </a:xfrm>
        </p:spPr>
        <p:txBody>
          <a:bodyPr>
            <a:normAutofit fontScale="92500" lnSpcReduction="20000"/>
          </a:bodyPr>
          <a:lstStyle/>
          <a:p>
            <a:pPr>
              <a:buNone/>
            </a:pPr>
            <a:endParaRPr lang="en-IN" dirty="0" smtClean="0"/>
          </a:p>
          <a:p>
            <a:r>
              <a:rPr lang="en-IN" sz="3100" dirty="0" smtClean="0"/>
              <a:t>The modified Class IV preparation for composite is indicated for small or moderate Class IV lesions or traumatic defects. </a:t>
            </a:r>
          </a:p>
          <a:p>
            <a:r>
              <a:rPr lang="en-IN" sz="3100" dirty="0" smtClean="0"/>
              <a:t>The objective of the tooth preparation is to remove as little tooth structure as possible, while removing the fault and providing for appropriate retention and resistance forms. </a:t>
            </a:r>
          </a:p>
          <a:p>
            <a:r>
              <a:rPr lang="en-IN" sz="3100" dirty="0" smtClean="0"/>
              <a:t>Usually little or no initial tooth preparation is indicated for fractured </a:t>
            </a:r>
            <a:r>
              <a:rPr lang="en-IN" sz="3100" dirty="0" err="1" smtClean="0"/>
              <a:t>incisal</a:t>
            </a:r>
            <a:r>
              <a:rPr lang="en-IN" sz="3100" dirty="0" smtClean="0"/>
              <a:t> corners, other than roughening the fractured tooth structure. </a:t>
            </a:r>
          </a:p>
          <a:p>
            <a:r>
              <a:rPr lang="en-IN" sz="3100" dirty="0" smtClean="0"/>
              <a:t>The axial depth is dependent on the extent of the lesion, previous restoration, or fracture, but initially no deeper than 0.2 mm inside the DEJ. </a:t>
            </a:r>
          </a:p>
        </p:txBody>
      </p:sp>
      <p:graphicFrame>
        <p:nvGraphicFramePr>
          <p:cNvPr id="5" name="Diagram 4"/>
          <p:cNvGraphicFramePr/>
          <p:nvPr/>
        </p:nvGraphicFramePr>
        <p:xfrm>
          <a:off x="1103085" y="333828"/>
          <a:ext cx="8926286" cy="10305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1440941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1030514"/>
            <a:ext cx="10972800" cy="5065486"/>
          </a:xfrm>
        </p:spPr>
        <p:txBody>
          <a:bodyPr/>
          <a:lstStyle/>
          <a:p>
            <a:r>
              <a:rPr lang="en-IN" sz="2800" dirty="0" smtClean="0"/>
              <a:t>Usually no groove or cove retention form is indicated. The treatment of teeth with minor traumatic fractures requires less preparation than the </a:t>
            </a:r>
            <a:r>
              <a:rPr lang="en-IN" sz="2800" dirty="0" err="1" smtClean="0"/>
              <a:t>beveled</a:t>
            </a:r>
            <a:r>
              <a:rPr lang="en-IN" sz="2800" dirty="0" smtClean="0"/>
              <a:t> conventional example. </a:t>
            </a:r>
          </a:p>
          <a:p>
            <a:r>
              <a:rPr lang="en-IN" sz="2800" dirty="0" smtClean="0"/>
              <a:t>If the fracture is confined to enamel, adequate retention usually can be attained by </a:t>
            </a:r>
            <a:r>
              <a:rPr lang="en-IN" sz="2800" dirty="0" smtClean="0"/>
              <a:t>simply </a:t>
            </a:r>
            <a:r>
              <a:rPr lang="en-IN" sz="2800" dirty="0" err="1" smtClean="0"/>
              <a:t>beveling</a:t>
            </a:r>
            <a:r>
              <a:rPr lang="en-IN" sz="2800" dirty="0" smtClean="0"/>
              <a:t> </a:t>
            </a:r>
            <a:r>
              <a:rPr lang="en-IN" sz="2800" dirty="0" smtClean="0"/>
              <a:t>sharp cavosurface margins in the fractured area with a flame-shaped diamond instrument followed by bonding.</a:t>
            </a:r>
          </a:p>
          <a:p>
            <a:endParaRPr lang="en-IN" dirty="0" smtClean="0"/>
          </a:p>
          <a:p>
            <a:endParaRPr lang="en-IN"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IN" sz="3600" dirty="0" smtClean="0"/>
              <a:t>Class IV modified tooth </a:t>
            </a:r>
            <a:r>
              <a:rPr lang="en-IN" sz="3800" dirty="0" smtClean="0"/>
              <a:t>preparation</a:t>
            </a:r>
            <a:endParaRPr lang="en-IN" sz="3800" dirty="0"/>
          </a:p>
        </p:txBody>
      </p:sp>
      <p:pic>
        <p:nvPicPr>
          <p:cNvPr id="9218" name="Picture 2"/>
          <p:cNvPicPr>
            <a:picLocks noGrp="1" noChangeAspect="1" noChangeArrowheads="1"/>
          </p:cNvPicPr>
          <p:nvPr>
            <p:ph idx="1"/>
          </p:nvPr>
        </p:nvPicPr>
        <p:blipFill>
          <a:blip r:embed="rId2"/>
          <a:srcRect/>
          <a:stretch>
            <a:fillRect/>
          </a:stretch>
        </p:blipFill>
        <p:spPr bwMode="auto">
          <a:xfrm>
            <a:off x="7707086" y="1654629"/>
            <a:ext cx="4078514" cy="3899354"/>
          </a:xfrm>
          <a:prstGeom prst="rect">
            <a:avLst/>
          </a:prstGeom>
          <a:noFill/>
          <a:ln w="9525">
            <a:noFill/>
            <a:miter lim="800000"/>
            <a:headEnd/>
            <a:tailEnd/>
          </a:ln>
          <a:effectLst/>
        </p:spPr>
      </p:pic>
      <p:sp>
        <p:nvSpPr>
          <p:cNvPr id="5" name="Rounded Rectangle 4"/>
          <p:cNvSpPr/>
          <p:nvPr/>
        </p:nvSpPr>
        <p:spPr>
          <a:xfrm>
            <a:off x="725714" y="4557486"/>
            <a:ext cx="6981372" cy="10450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smtClean="0"/>
              <a:t>A, Minor traumatic fracture.</a:t>
            </a:r>
            <a:endParaRPr lang="en-IN" sz="24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nvGraphicFramePr>
        <p:xfrm>
          <a:off x="609600" y="152400"/>
          <a:ext cx="10972800" cy="1219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42" name="Picture 2"/>
          <p:cNvPicPr>
            <a:picLocks noGrp="1" noChangeAspect="1" noChangeArrowheads="1"/>
          </p:cNvPicPr>
          <p:nvPr>
            <p:ph idx="1"/>
          </p:nvPr>
        </p:nvPicPr>
        <p:blipFill>
          <a:blip r:embed="rId6"/>
          <a:srcRect/>
          <a:stretch>
            <a:fillRect/>
          </a:stretch>
        </p:blipFill>
        <p:spPr bwMode="auto">
          <a:xfrm>
            <a:off x="3309257" y="1843314"/>
            <a:ext cx="5979886" cy="4165599"/>
          </a:xfrm>
          <a:prstGeom prst="rect">
            <a:avLst/>
          </a:prstGeom>
          <a:noFill/>
          <a:ln w="9525">
            <a:noFill/>
            <a:miter lim="800000"/>
            <a:headEnd/>
            <a:tailEnd/>
          </a:ln>
          <a:effec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nvGraphicFramePr>
        <p:xfrm>
          <a:off x="609600" y="152400"/>
          <a:ext cx="10972800" cy="1219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1266" name="Picture 2"/>
          <p:cNvPicPr>
            <a:picLocks noGrp="1" noChangeAspect="1" noChangeArrowheads="1"/>
          </p:cNvPicPr>
          <p:nvPr>
            <p:ph idx="1"/>
          </p:nvPr>
        </p:nvPicPr>
        <p:blipFill>
          <a:blip r:embed="rId6"/>
          <a:srcRect/>
          <a:stretch>
            <a:fillRect/>
          </a:stretch>
        </p:blipFill>
        <p:spPr bwMode="auto">
          <a:xfrm>
            <a:off x="2960914" y="1988458"/>
            <a:ext cx="6502400" cy="3846286"/>
          </a:xfrm>
          <a:prstGeom prst="rect">
            <a:avLst/>
          </a:prstGeom>
          <a:noFill/>
          <a:ln w="9525">
            <a:noFill/>
            <a:miter lim="800000"/>
            <a:headEnd/>
            <a:tailEnd/>
          </a:ln>
          <a:effec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IN" dirty="0"/>
              <a:t>Etching, Priming, and Placing </a:t>
            </a:r>
            <a:r>
              <a:rPr lang="en-IN" dirty="0" smtClean="0"/>
              <a:t>Adhesive</a:t>
            </a:r>
          </a:p>
          <a:p>
            <a:r>
              <a:rPr lang="en-IN" dirty="0"/>
              <a:t>Matrix Application</a:t>
            </a:r>
            <a:endParaRPr lang="en-IN" dirty="0" smtClean="0"/>
          </a:p>
          <a:p>
            <a:r>
              <a:rPr lang="en-IN" dirty="0"/>
              <a:t>Inserting and Curing the Composite </a:t>
            </a:r>
            <a:endParaRPr lang="en-IN" dirty="0" smtClean="0"/>
          </a:p>
          <a:p>
            <a:r>
              <a:rPr lang="en-IN" dirty="0"/>
              <a:t>Contouring and Polishing the </a:t>
            </a:r>
            <a:r>
              <a:rPr lang="en-IN" dirty="0" smtClean="0"/>
              <a:t>Composite</a:t>
            </a:r>
          </a:p>
        </p:txBody>
      </p:sp>
      <p:sp>
        <p:nvSpPr>
          <p:cNvPr id="2" name="Title 1"/>
          <p:cNvSpPr>
            <a:spLocks noGrp="1"/>
          </p:cNvSpPr>
          <p:nvPr>
            <p:ph type="title"/>
          </p:nvPr>
        </p:nvSpPr>
        <p:spPr/>
        <p:txBody>
          <a:bodyPr/>
          <a:lstStyle/>
          <a:p>
            <a:pPr algn="ctr"/>
            <a:r>
              <a:rPr lang="en-IN" dirty="0" smtClean="0"/>
              <a:t>RESTORATIVE TECHNIQUE</a:t>
            </a:r>
            <a:endParaRPr lang="en-IN" dirty="0"/>
          </a:p>
        </p:txBody>
      </p:sp>
      <p:sp>
        <p:nvSpPr>
          <p:cNvPr id="4" name="Oval 3"/>
          <p:cNvSpPr/>
          <p:nvPr/>
        </p:nvSpPr>
        <p:spPr>
          <a:xfrm>
            <a:off x="2438402" y="3976256"/>
            <a:ext cx="6927273" cy="2105891"/>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IN" sz="3200" b="1" dirty="0" smtClean="0">
                <a:latin typeface="Arial Black" panose="020B0A04020102020204" pitchFamily="34" charset="0"/>
              </a:rPr>
              <a:t>SAME AS CLASS III</a:t>
            </a:r>
            <a:endParaRPr lang="en-IN" sz="3200" b="1" dirty="0">
              <a:latin typeface="Arial Black" panose="020B0A04020102020204" pitchFamily="34" charset="0"/>
            </a:endParaRPr>
          </a:p>
        </p:txBody>
      </p:sp>
    </p:spTree>
    <p:extLst>
      <p:ext uri="{BB962C8B-B14F-4D97-AF65-F5344CB8AC3E}">
        <p14:creationId xmlns="" xmlns:p14="http://schemas.microsoft.com/office/powerpoint/2010/main" val="2925491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37500" y="1825625"/>
            <a:ext cx="7654636" cy="4062557"/>
          </a:xfrm>
        </p:spPr>
        <p:txBody>
          <a:bodyPr/>
          <a:lstStyle/>
          <a:p>
            <a:pPr marL="0" indent="0">
              <a:buNone/>
            </a:pPr>
            <a:r>
              <a:rPr lang="en-IN" dirty="0"/>
              <a:t>Keynote points</a:t>
            </a:r>
          </a:p>
          <a:p>
            <a:r>
              <a:rPr lang="en-IN" dirty="0"/>
              <a:t>Definition of class </a:t>
            </a:r>
            <a:r>
              <a:rPr lang="en-IN" dirty="0" smtClean="0"/>
              <a:t>IV </a:t>
            </a:r>
            <a:r>
              <a:rPr lang="en-IN" dirty="0"/>
              <a:t>cavity preparation</a:t>
            </a:r>
          </a:p>
          <a:p>
            <a:r>
              <a:rPr lang="en-IN" dirty="0"/>
              <a:t>Types of cavity preparation</a:t>
            </a:r>
          </a:p>
          <a:p>
            <a:r>
              <a:rPr lang="en-IN" dirty="0"/>
              <a:t>Restoration technique</a:t>
            </a:r>
          </a:p>
          <a:p>
            <a:endParaRPr lang="en-IN" dirty="0"/>
          </a:p>
        </p:txBody>
      </p:sp>
      <p:sp>
        <p:nvSpPr>
          <p:cNvPr id="2" name="Title 1"/>
          <p:cNvSpPr>
            <a:spLocks noGrp="1"/>
          </p:cNvSpPr>
          <p:nvPr>
            <p:ph type="title"/>
          </p:nvPr>
        </p:nvSpPr>
        <p:spPr/>
        <p:txBody>
          <a:bodyPr/>
          <a:lstStyle/>
          <a:p>
            <a:pPr algn="ctr"/>
            <a:r>
              <a:rPr lang="en-IN" b="1" u="sng" dirty="0" smtClean="0"/>
              <a:t>SUMMARY </a:t>
            </a:r>
            <a:endParaRPr lang="en-IN" b="1" u="sng" dirty="0"/>
          </a:p>
        </p:txBody>
      </p:sp>
    </p:spTree>
    <p:extLst>
      <p:ext uri="{BB962C8B-B14F-4D97-AF65-F5344CB8AC3E}">
        <p14:creationId xmlns="" xmlns:p14="http://schemas.microsoft.com/office/powerpoint/2010/main" val="27124000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20982" y="1939634"/>
            <a:ext cx="8790709" cy="3974090"/>
          </a:xfrm>
        </p:spPr>
        <p:txBody>
          <a:bodyPr/>
          <a:lstStyle/>
          <a:p>
            <a:r>
              <a:rPr lang="en-IN" dirty="0" err="1"/>
              <a:t>Sturdevant’s</a:t>
            </a:r>
            <a:r>
              <a:rPr lang="en-IN" dirty="0"/>
              <a:t> Art &amp; Science of Operative Dentistry</a:t>
            </a:r>
          </a:p>
          <a:p>
            <a:pPr>
              <a:buNone/>
            </a:pPr>
            <a:endParaRPr lang="en-IN" dirty="0"/>
          </a:p>
        </p:txBody>
      </p:sp>
      <p:sp>
        <p:nvSpPr>
          <p:cNvPr id="2" name="Title 1"/>
          <p:cNvSpPr>
            <a:spLocks noGrp="1"/>
          </p:cNvSpPr>
          <p:nvPr>
            <p:ph type="title"/>
          </p:nvPr>
        </p:nvSpPr>
        <p:spPr/>
        <p:txBody>
          <a:bodyPr/>
          <a:lstStyle/>
          <a:p>
            <a:pPr algn="ctr"/>
            <a:r>
              <a:rPr lang="en-IN" b="1" u="sng" dirty="0" smtClean="0"/>
              <a:t>REFERENCES </a:t>
            </a:r>
            <a:endParaRPr lang="en-IN" b="1" u="sng" dirty="0"/>
          </a:p>
        </p:txBody>
      </p:sp>
    </p:spTree>
    <p:extLst>
      <p:ext uri="{BB962C8B-B14F-4D97-AF65-F5344CB8AC3E}">
        <p14:creationId xmlns="" xmlns:p14="http://schemas.microsoft.com/office/powerpoint/2010/main" val="33020570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04996" y="1825624"/>
            <a:ext cx="7266709" cy="4824557"/>
          </a:xfrm>
        </p:spPr>
        <p:txBody>
          <a:bodyPr/>
          <a:lstStyle/>
          <a:p>
            <a:r>
              <a:rPr lang="en-IN" dirty="0"/>
              <a:t>Introduction (Definition) </a:t>
            </a:r>
          </a:p>
          <a:p>
            <a:r>
              <a:rPr lang="en-IN" dirty="0"/>
              <a:t>Types of class </a:t>
            </a:r>
            <a:r>
              <a:rPr lang="en-IN" dirty="0" smtClean="0"/>
              <a:t>IV </a:t>
            </a:r>
            <a:r>
              <a:rPr lang="en-IN" dirty="0"/>
              <a:t>tooth preparation</a:t>
            </a:r>
          </a:p>
          <a:p>
            <a:pPr lvl="1"/>
            <a:r>
              <a:rPr lang="en-IN" dirty="0"/>
              <a:t>Conventional</a:t>
            </a:r>
          </a:p>
          <a:p>
            <a:pPr lvl="1"/>
            <a:r>
              <a:rPr lang="en-IN" dirty="0" err="1"/>
              <a:t>Beveled</a:t>
            </a:r>
            <a:r>
              <a:rPr lang="en-IN" dirty="0"/>
              <a:t> conventional</a:t>
            </a:r>
          </a:p>
          <a:p>
            <a:pPr lvl="1"/>
            <a:r>
              <a:rPr lang="en-IN" dirty="0"/>
              <a:t>modified</a:t>
            </a:r>
          </a:p>
          <a:p>
            <a:r>
              <a:rPr lang="en-IN" dirty="0"/>
              <a:t>Technique of restoration</a:t>
            </a:r>
          </a:p>
          <a:p>
            <a:r>
              <a:rPr lang="en-IN" dirty="0"/>
              <a:t>Summary</a:t>
            </a:r>
          </a:p>
          <a:p>
            <a:r>
              <a:rPr lang="en-IN" dirty="0"/>
              <a:t>References</a:t>
            </a:r>
          </a:p>
          <a:p>
            <a:endParaRPr lang="en-IN" dirty="0"/>
          </a:p>
        </p:txBody>
      </p:sp>
      <p:sp>
        <p:nvSpPr>
          <p:cNvPr id="2" name="Title 1"/>
          <p:cNvSpPr>
            <a:spLocks noGrp="1"/>
          </p:cNvSpPr>
          <p:nvPr>
            <p:ph type="title"/>
          </p:nvPr>
        </p:nvSpPr>
        <p:spPr/>
        <p:txBody>
          <a:bodyPr/>
          <a:lstStyle/>
          <a:p>
            <a:pPr algn="ctr"/>
            <a:r>
              <a:rPr lang="en-IN" b="1" u="sng" dirty="0" smtClean="0"/>
              <a:t>CONTENTS</a:t>
            </a:r>
            <a:endParaRPr lang="en-IN" b="1" u="sng" dirty="0"/>
          </a:p>
        </p:txBody>
      </p:sp>
    </p:spTree>
    <p:extLst>
      <p:ext uri="{BB962C8B-B14F-4D97-AF65-F5344CB8AC3E}">
        <p14:creationId xmlns="" xmlns:p14="http://schemas.microsoft.com/office/powerpoint/2010/main" val="21822466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01090" y="2161309"/>
            <a:ext cx="9552709" cy="4015654"/>
          </a:xfrm>
        </p:spPr>
        <p:txBody>
          <a:bodyPr/>
          <a:lstStyle/>
          <a:p>
            <a:pPr marL="0" indent="0">
              <a:buNone/>
            </a:pPr>
            <a:r>
              <a:rPr lang="en-IN" dirty="0" smtClean="0"/>
              <a:t>Restorations </a:t>
            </a:r>
            <a:r>
              <a:rPr lang="en-IN" dirty="0"/>
              <a:t>on the proximal surfaces of anterior teeth that do involve the incisal edge are Class IV. </a:t>
            </a:r>
          </a:p>
        </p:txBody>
      </p:sp>
      <p:graphicFrame>
        <p:nvGraphicFramePr>
          <p:cNvPr id="6" name="Diagram 5"/>
          <p:cNvGraphicFramePr/>
          <p:nvPr/>
        </p:nvGraphicFramePr>
        <p:xfrm>
          <a:off x="609600" y="152399"/>
          <a:ext cx="10972800" cy="18070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7" name="Picture 3"/>
          <p:cNvPicPr>
            <a:picLocks noChangeAspect="1" noChangeArrowheads="1"/>
          </p:cNvPicPr>
          <p:nvPr/>
        </p:nvPicPr>
        <p:blipFill>
          <a:blip r:embed="rId6"/>
          <a:srcRect/>
          <a:stretch>
            <a:fillRect/>
          </a:stretch>
        </p:blipFill>
        <p:spPr bwMode="auto">
          <a:xfrm>
            <a:off x="8781143" y="3106057"/>
            <a:ext cx="2815771" cy="3410858"/>
          </a:xfrm>
          <a:prstGeom prst="rect">
            <a:avLst/>
          </a:prstGeom>
          <a:noFill/>
          <a:ln w="9525">
            <a:noFill/>
            <a:miter lim="800000"/>
            <a:headEnd/>
            <a:tailEnd/>
          </a:ln>
          <a:effectLst/>
        </p:spPr>
      </p:pic>
    </p:spTree>
    <p:extLst>
      <p:ext uri="{BB962C8B-B14F-4D97-AF65-F5344CB8AC3E}">
        <p14:creationId xmlns="" xmlns:p14="http://schemas.microsoft.com/office/powerpoint/2010/main" val="33904788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a:buNone/>
            </a:pPr>
            <a:r>
              <a:rPr lang="en-IN" b="1" dirty="0" smtClean="0"/>
              <a:t>INITIAL CLINICAL PROCEDURES</a:t>
            </a:r>
          </a:p>
          <a:p>
            <a:r>
              <a:rPr lang="en-IN" dirty="0" smtClean="0"/>
              <a:t>The same initial procedure considerations presented earlier for class I, II &amp; III are appropriate for Class IV restorations. </a:t>
            </a:r>
          </a:p>
          <a:p>
            <a:r>
              <a:rPr lang="en-IN" dirty="0" smtClean="0"/>
              <a:t>The preoperative assessment of the occlusion is even more important for Class IV restorations because it may influence the tooth preparation extension (placing margins in noncontact areas) and retention and resistance form features (heavy occlusion requires increased retention and resistance form). Thus, occlusal factors may dictate a more conventional tooth preparation form, with more resistance form features (boxlike, flat floors, and walls and floors parallel to the long axis and perpendicular to the occlusal forces) and secondary retention form features (grooves and wider bevels).</a:t>
            </a:r>
            <a:endParaRPr lang="en-IN" dirty="0"/>
          </a:p>
        </p:txBody>
      </p:sp>
      <p:graphicFrame>
        <p:nvGraphicFramePr>
          <p:cNvPr id="4" name="Diagram 3"/>
          <p:cNvGraphicFramePr/>
          <p:nvPr/>
        </p:nvGraphicFramePr>
        <p:xfrm>
          <a:off x="609600" y="152400"/>
          <a:ext cx="10972800" cy="1219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760164"/>
            <a:ext cx="10972800" cy="5335836"/>
          </a:xfrm>
        </p:spPr>
        <p:txBody>
          <a:bodyPr/>
          <a:lstStyle/>
          <a:p>
            <a:r>
              <a:rPr lang="en-IN" dirty="0" smtClean="0"/>
              <a:t>Also, proper shade selection may be more difficult for large Class IV restorations that do not have normal dentin colorations. Use of separate translucent or opaque shades of composite may be necessary.</a:t>
            </a:r>
          </a:p>
          <a:p>
            <a:r>
              <a:rPr lang="en-IN" dirty="0" smtClean="0"/>
              <a:t>Because it is likely that the proximal contact must be restored, </a:t>
            </a:r>
            <a:r>
              <a:rPr lang="en-IN" dirty="0" err="1" smtClean="0"/>
              <a:t>prewedging</a:t>
            </a:r>
            <a:r>
              <a:rPr lang="en-IN" dirty="0" smtClean="0"/>
              <a:t> before tooth preparation will benefit the effort to restore the contact.</a:t>
            </a:r>
            <a:endParaRPr lang="en-IN"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1770742" y="2104571"/>
          <a:ext cx="8810171" cy="21045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IN" dirty="0" smtClean="0"/>
              <a:t>Any  portion of Class IV restoration that extends onto the root requires a 90-degree cavosurface margin and possible groove retention form, regardless of whether either a </a:t>
            </a:r>
            <a:r>
              <a:rPr lang="en-IN" dirty="0" err="1" smtClean="0"/>
              <a:t>beveled</a:t>
            </a:r>
            <a:r>
              <a:rPr lang="en-IN" dirty="0" smtClean="0"/>
              <a:t> conventional or modified preparation design is used for the portion of the preparation in the crown of the tooth.</a:t>
            </a:r>
            <a:endParaRPr lang="en-IN" dirty="0"/>
          </a:p>
        </p:txBody>
      </p:sp>
      <p:graphicFrame>
        <p:nvGraphicFramePr>
          <p:cNvPr id="4" name="Diagram 3"/>
          <p:cNvGraphicFramePr/>
          <p:nvPr/>
        </p:nvGraphicFramePr>
        <p:xfrm>
          <a:off x="609600" y="152400"/>
          <a:ext cx="10972800" cy="1219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38564247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04041" y="1669143"/>
            <a:ext cx="10549759" cy="4507820"/>
          </a:xfrm>
        </p:spPr>
        <p:txBody>
          <a:bodyPr>
            <a:normAutofit/>
          </a:bodyPr>
          <a:lstStyle/>
          <a:p>
            <a:pPr>
              <a:buNone/>
            </a:pPr>
            <a:r>
              <a:rPr lang="en-IN" dirty="0" smtClean="0"/>
              <a:t>   The </a:t>
            </a:r>
            <a:r>
              <a:rPr lang="en-IN" dirty="0" err="1" smtClean="0"/>
              <a:t>beveled</a:t>
            </a:r>
            <a:r>
              <a:rPr lang="en-IN" dirty="0" smtClean="0"/>
              <a:t> conventional Class IV tooth preparation is  indicated for restoring large proximal areas that also include the </a:t>
            </a:r>
            <a:r>
              <a:rPr lang="en-IN" dirty="0" err="1" smtClean="0"/>
              <a:t>incisal</a:t>
            </a:r>
            <a:r>
              <a:rPr lang="en-IN" dirty="0" smtClean="0"/>
              <a:t> surface of an anterior tooth. </a:t>
            </a:r>
          </a:p>
          <a:p>
            <a:r>
              <a:rPr lang="en-IN" dirty="0" smtClean="0"/>
              <a:t>In addition to the etched enamel margin, retention of the composite restorative material in </a:t>
            </a:r>
            <a:r>
              <a:rPr lang="en-IN" dirty="0" err="1" smtClean="0"/>
              <a:t>beveled</a:t>
            </a:r>
            <a:r>
              <a:rPr lang="en-IN" dirty="0" smtClean="0"/>
              <a:t> conventional Class IV tooth preparations may be obtained by groove or other shaped undercuts, dovetail extensions, threaded pins, or a combination of these. All of these features would be part of the final stage of tooth preparation.</a:t>
            </a:r>
          </a:p>
        </p:txBody>
      </p:sp>
      <p:graphicFrame>
        <p:nvGraphicFramePr>
          <p:cNvPr id="5" name="Diagram 4"/>
          <p:cNvGraphicFramePr/>
          <p:nvPr/>
        </p:nvGraphicFramePr>
        <p:xfrm>
          <a:off x="1123720" y="242370"/>
          <a:ext cx="7536155" cy="12999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47615034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453</TotalTime>
  <Words>1241</Words>
  <Application>Microsoft Office PowerPoint</Application>
  <PresentationFormat>Custom</PresentationFormat>
  <Paragraphs>96</Paragraphs>
  <Slides>29</Slides>
  <Notes>0</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Paper</vt:lpstr>
      <vt:lpstr>       Department of Conservative Dentistry &amp; Endodontics </vt:lpstr>
      <vt:lpstr>OBJECTIVES</vt:lpstr>
      <vt:lpstr>CONTENTS</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Class IV beveled conventional tooth preparation</vt:lpstr>
      <vt:lpstr>Slide 19</vt:lpstr>
      <vt:lpstr>Slide 20</vt:lpstr>
      <vt:lpstr>Slide 21</vt:lpstr>
      <vt:lpstr>Slide 22</vt:lpstr>
      <vt:lpstr>Slide 23</vt:lpstr>
      <vt:lpstr>Class IV modified tooth preparation</vt:lpstr>
      <vt:lpstr>Slide 25</vt:lpstr>
      <vt:lpstr>Slide 26</vt:lpstr>
      <vt:lpstr>RESTORATIVE TECHNIQUE</vt:lpstr>
      <vt:lpstr>SUMMARY </vt:lpstr>
      <vt:lpstr>REFERENCES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Tooth preparation for class iv composite restoration</dc:title>
  <dc:creator>achint juneja</dc:creator>
  <cp:lastModifiedBy>Sony</cp:lastModifiedBy>
  <cp:revision>34</cp:revision>
  <dcterms:created xsi:type="dcterms:W3CDTF">2014-05-07T15:07:56Z</dcterms:created>
  <dcterms:modified xsi:type="dcterms:W3CDTF">2017-01-19T09:43:40Z</dcterms:modified>
</cp:coreProperties>
</file>