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 JULIAN" pitchFamily="2" charset="0"/>
              </a:rPr>
              <a:t>IV) ELECTRONIC APEX LOCATOR</a:t>
            </a:r>
          </a:p>
        </p:txBody>
      </p:sp>
      <p:sp>
        <p:nvSpPr>
          <p:cNvPr id="61444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2413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dirty="0" smtClean="0"/>
          </a:p>
          <a:p>
            <a:pPr marL="0" indent="0" eaLnBrk="1" hangingPunct="1">
              <a:buFont typeface="Arial" charset="0"/>
              <a:buNone/>
            </a:pPr>
            <a:r>
              <a:rPr lang="en-US" dirty="0" smtClean="0"/>
              <a:t>In addition to </a:t>
            </a:r>
            <a:r>
              <a:rPr lang="en-US" dirty="0" err="1" smtClean="0"/>
              <a:t>radiography,tactile</a:t>
            </a:r>
            <a:r>
              <a:rPr lang="en-US" dirty="0" smtClean="0"/>
              <a:t> sensation has been used with questionable success , plus the drawbacks cited about radiographic length determination along with increasing concern about radiation exposure ,the introduction &amp; development of apex locators was received with enthusiasm </a:t>
            </a:r>
          </a:p>
        </p:txBody>
      </p:sp>
      <p:pic>
        <p:nvPicPr>
          <p:cNvPr id="61445" name="Picture 6" descr="http://www.ccendo.net/portals/0/electronicapexloca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5199063"/>
            <a:ext cx="2381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286000"/>
            <a:ext cx="9142413" cy="2819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These devices do not assess the position of the root apex and the name </a:t>
            </a:r>
            <a:r>
              <a:rPr lang="en-US" sz="2800" b="1" i="1" u="sng" dirty="0">
                <a:solidFill>
                  <a:srgbClr val="0DFFC0"/>
                </a:solidFill>
              </a:rPr>
              <a:t>“electronic apex locator” </a:t>
            </a:r>
            <a:r>
              <a:rPr lang="en-US" sz="2800" dirty="0"/>
              <a:t>is not appropriate ; </a:t>
            </a:r>
            <a:r>
              <a:rPr lang="en-US" sz="2800" b="1" i="1" u="sng" dirty="0">
                <a:solidFill>
                  <a:srgbClr val="0DFFC0"/>
                </a:solidFill>
              </a:rPr>
              <a:t>“electronic apical foramen locator”</a:t>
            </a:r>
            <a:r>
              <a:rPr lang="en-US" sz="2800" dirty="0"/>
              <a:t> or </a:t>
            </a:r>
            <a:r>
              <a:rPr lang="en-US" sz="2800" b="1" i="1" u="sng" dirty="0">
                <a:solidFill>
                  <a:srgbClr val="0DFFC0"/>
                </a:solidFill>
              </a:rPr>
              <a:t>“electronic root canal length measurement device” </a:t>
            </a:r>
            <a:r>
              <a:rPr lang="en-US" sz="2800" dirty="0"/>
              <a:t>as a generic name would be more appropriate.</a:t>
            </a:r>
          </a:p>
        </p:txBody>
      </p:sp>
    </p:spTree>
    <p:extLst>
      <p:ext uri="{BB962C8B-B14F-4D97-AF65-F5344CB8AC3E}">
        <p14:creationId xmlns:p14="http://schemas.microsoft.com/office/powerpoint/2010/main" val="54407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2413" cy="6126163"/>
          </a:xfrm>
        </p:spPr>
        <p:txBody>
          <a:bodyPr/>
          <a:lstStyle/>
          <a:p>
            <a:pPr>
              <a:defRPr/>
            </a:pPr>
            <a:r>
              <a:rPr lang="en-US" sz="2800" b="1" i="1" u="sng" dirty="0" smtClean="0"/>
              <a:t>ADVANTAGES 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Easily operated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Digital readout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Audible indication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Detect perforation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Can be used with K-file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b="1" i="1" u="sng" dirty="0" smtClean="0"/>
              <a:t>DISADVANTAGES 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Requires a dry field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Patient sensitivity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Requires calibration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Requires good contact with lip clip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Cannot estimate beyond 2mm</a:t>
            </a:r>
            <a:endParaRPr lang="en-US" sz="2800" dirty="0"/>
          </a:p>
        </p:txBody>
      </p:sp>
      <p:pic>
        <p:nvPicPr>
          <p:cNvPr id="7066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0"/>
            <a:ext cx="40005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9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mtClean="0">
                <a:latin typeface="AR CHRISTY" pitchFamily="2" charset="0"/>
              </a:rPr>
              <a:t>SECOND GENERATION APEX LOCATOR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2413" cy="5865813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Inoue introduced the concept of </a:t>
            </a:r>
            <a:r>
              <a:rPr lang="en-US" sz="2800" b="1" i="1" u="sng" dirty="0" smtClean="0"/>
              <a:t>impedance based AL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PRINCIPLE </a:t>
            </a:r>
            <a:r>
              <a:rPr lang="en-US" sz="2800" dirty="0"/>
              <a:t>:measures opposition to flow of alternating current or </a:t>
            </a:r>
            <a:r>
              <a:rPr lang="en-US" sz="2800" dirty="0" err="1"/>
              <a:t>impedence</a:t>
            </a:r>
            <a:endParaRPr lang="en-US" sz="2800" dirty="0"/>
          </a:p>
          <a:p>
            <a:pPr marL="0" indent="0">
              <a:buFont typeface="Arial" charset="0"/>
              <a:buNone/>
              <a:defRPr/>
            </a:pPr>
            <a:endParaRPr lang="en-US" sz="28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800" dirty="0" err="1" smtClean="0"/>
              <a:t>egs</a:t>
            </a:r>
            <a:r>
              <a:rPr lang="en-US" sz="2800" dirty="0" smtClean="0"/>
              <a:t> :           -</a:t>
            </a:r>
            <a:r>
              <a:rPr lang="en-US" sz="2800" dirty="0" err="1" smtClean="0"/>
              <a:t>Sonoexplorer</a:t>
            </a:r>
            <a:r>
              <a:rPr lang="en-US" sz="2800" dirty="0" smtClean="0"/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               -Apex finder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               -</a:t>
            </a:r>
            <a:r>
              <a:rPr lang="en-US" sz="2800" dirty="0" err="1" smtClean="0"/>
              <a:t>endo</a:t>
            </a:r>
            <a:r>
              <a:rPr lang="en-US" sz="2800" dirty="0" smtClean="0"/>
              <a:t> analyzer   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               -</a:t>
            </a:r>
            <a:r>
              <a:rPr lang="en-US" sz="2800" dirty="0" err="1" smtClean="0"/>
              <a:t>Digipex</a:t>
            </a:r>
            <a:endParaRPr lang="en-US" sz="28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               -</a:t>
            </a:r>
            <a:r>
              <a:rPr lang="en-US" sz="2800" dirty="0" err="1" smtClean="0"/>
              <a:t>Digipex</a:t>
            </a:r>
            <a:r>
              <a:rPr lang="en-US" sz="2800" dirty="0" smtClean="0"/>
              <a:t> II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               -Exact-A-</a:t>
            </a:r>
            <a:r>
              <a:rPr lang="en-US" sz="2800" dirty="0" err="1" smtClean="0"/>
              <a:t>Pex</a:t>
            </a:r>
            <a:endParaRPr lang="en-US" sz="2800" dirty="0" smtClean="0"/>
          </a:p>
        </p:txBody>
      </p:sp>
      <p:sp>
        <p:nvSpPr>
          <p:cNvPr id="71685" name="AutoShape 6" descr="data:image/jpeg;base64,/9j/4AAQSkZJRgABAQAAAQABAAD/2wCEAAkGBxQTEhQUExQUFhUWGBoYGRcVGRodGBwcHBggHB8cHx0cHSggGx0mHh8aITIhJiksLi4vGx8zODMsNygtMS0BCgoKDg0OGhAQGiwkICQsNywtLCwsNywsLCwsLCwsLCwsLCw2LCwsLCwsLCwsLCwsLCwsLCwsLCwsLCwsLDcsLP/AABEIAGkAfQMBIgACEQEDEQH/xAAbAAACAwEBAQAAAAAAAAAAAAADBAIFBgcBAP/EAEMQAAECAwQFCQYDBgYDAAAAAAECEQADIQQSMUEFUWFxgQYTIjKRobHB8EJScpLR4QcUYiNEU7LC8RY0orPS4hckM//EABkBAAMBAQEAAAAAAAAAAAAAAAABAgQDBf/EACYRAAIBBAICAgEFAAAAAAAAAAABAgMREiEEMRNBIlHRFCMyYYH/2gAMAwEAAhEDEQA/AOVJMNaL0bMnruSw5AepYMIUaNd+HEs87OVqlt2n7R1ZzFk8i7X7qPmgiORlq9xPzCNwbSUkAXirFkmvblnFbM0zaApvy0w9O6FBZa67Xj0XFHLAGLdKS9nFciL9Gb/wbavcT8wjwcjbX7g19YRrpWkZ5KR+XUHKXJmGgOJ6rEgAFhjSoNINo7SU5bXpK0Oi911dZy6OklOAYv8AqIDtB45D88foxR5G2v3B8wziE3krakgkynAqWIMdIlWo3QuYlSASxJJYVZy7EA62asPTR+ymOT1czsLQnCUVcca0ZSxscPUmkeJwg9sSyz2/WFz4QIskdseP2RC88TFaDE+MAzxI2feGDZCMSlJ1KLHsyg8gykkp5wXgDfKX4uodVOVGJ15R9IXKZwsBOu4A7B6KU77++IyHYWVZVMSllMPZL92MLkmLkyiz3kKDhr4HcpOB24R5MQgn9oAFfqx7XD9++FmPEo0Rtfw4T/mTRmR/V9oxwEbz8PUDmJx1rA7Ej6xbIfTLaQ5XPxYMBwlgmvH08VYkTTUT1B64A+cW8sALmJwUvpJf2gEJSW3Ed8eytGqAGFNsdaynZYGGlgm8hKRYJx/eVfIP+UWdn0JOV+8n5P8AtBpMgpBJZgHLkRaWKZsBZwSFBqYxwtXO2VL6RXK0StCZqDOK1KlKuki6xYjWYtZVnJkKfKWA+Lsgl9eD1j1azz3OlPRCEpCXDklZpqq4AhxKaLQHPRfUSwbDWK746yv4/l2Kml5NHALcf2qthaAnA+hBNKhp6/i8oXGNYiPRqZMDXDVkTSYv3U0OoqLU9ZwqzD1uh6RNaScwDeU1aME9rKfhBLoa7F5Mu+FS6Xiyk/qKSXTvq/CGrdKHNSiAySADrwwOqruNcKTZTFgcwQoNvChvFeMX9mnpnhdnWwmjAil4it4DOuI2GIemNK6KVC1CWkyyxlkggYMouCR2h/rDyLVNWAZRl4B0rBJSdhGR8uArApcmYXDkOlSD7SdXmD9YYmWDnAFSemk5OLyTmlQOBEDSFsUKmGMb7kIybI5d1rUewt5RgFKpVo6Do6QU2WQkA3iEuxZgouTgdR+0dErySOdSWMGy9NxQYsR67I+liSl2u1DEEnDjAJMkJDJAA1CIzrNLYlSUAMXUQmm2obtjZh/Z5iqLqw/OtCFOSxKsS9SzN62QsiRI5pMpUtK0I6oUUsNVGYcBFP8AkLMtYSDLUWUSAmSdbezQh6fDV6vZ2PR6EBglGOIQB4QlG/sqVS2rFxog2eU5RLTLV7yQCd2zOLFekJZJIckpare879/dGfXJBDEUgliklJVizOnYMGFSSxBNdeoRzq07RbOnHrNzSORaSrOmfGruMBKvWbQS31mTG99XiYEimOIjOuj0D1R9YvWGJfRQDQ9MuDgQUMQeBIgEo5t68oZl9RQ1FJGzEE/y9sDAPYUIWUoci5VlsGRewvYEJJYYUVC9ukrCiopUlV68CxDbQdXjEZE0oWlb9U1x6poruL8BE1zhKK0Xp0qtebqlQfEPQA4sdcT0yi2mSkz0AklyKLGIIyI34jiMYpJujlJJdXNnWV3b239X3htOnZaQ3Oz5g91KEoc7WS5G4gwGdykJPRskshyem5NdtC294lNjdhFYjqk5ATMky710pSSAPaSlISQeKgeEc00PJMy0SUUqtNNgLnuBjqCpjzlBgQEghfxKIKRs6I7o0UtzMvJdqYwkRQ6T06mXaZaSoBKFCp6t/Iqyug66DHKmgAjLaa0HftDMbk1ukMlZ/XtjtyL4aMfEt5NheW+l5KlS5iJ8qbMUy2lVSkFRSpLhxUglnfOlIttBTyU3Sp6OHxbMHjCHJDkDIVMmqnzX5uqATdSSA7qL1alMC2YpFrovR3NqmHF1Mk5ka9VT4Rn46eWjZy8cHfv0PtEJNqdS05IdP+hK/wCqCtCdhs1z83tmFY3KkoP24Rqr/wAGYeKv3Ecrtg6S6+0aZwoU7+EMqUXJ2n0IGUY+f2wjIeqQCSMc4ck9SZ8A/wBxHZAUqFKngRn4mLCxWYqk2hbgBCZYriSuaKJywSpXCEwEbpPqsHmghEteLouKd8UG7/KEQEpYBvVYMkPKfITCNWKftAwFQdlPH1jEArVBmGXhs7YFMPbnh9IYFzyMkBVrQ+QUriB942aJ1znZhU4cG4mpSWAu09olqbtcZbkFKebMUBgg7nJptyjSWdKFyphSSkFayVNUKQpnrQsUjGjCOlHtmXl9JM+0dbkFakgJcKD3ZoWbywV1AJbA6wCWzi4EU2irEjozAqWReKk810UqJASSWPSoKAu0XSRGinlb5GOtjl8QUgyqlNypcs2NceIMfIUtVQpKRqKXOOu8GplH0uwIu3SLww6QBGJyAAOOOJYOTBbPLahRdIpk2QcNgCwxbCGiXa/5FdE6QE1U0BSVc2q6boYDGnWL5aoPYtICbJmrFKTRwQtSPAQhyb0UqQq0AkkKmFQLABmenSL440w2Q5LloRZ55yHPM2BeYoxxqt+PZqoRXl0ckTicmesfKIxp3xY6YtsmbMeTL5sJF00AdT1IA8YrlJcPTV37uMZ1tG5nsrWNb933i6m2tCbEiSguuZMM6Zj0bgKEDU/WVR6ERSBTVGdG1/aPZQwfHE+t0U462SpXehl6ipZjX1xgwU0lQGS0nDWlQhYkEYY+dYkCBJNaqWkdiT9YTKAlt2v+/fHyuyIrLesm/tEEnF+DAHygA2P4eyCUT1DAlCRwBJ8RGgmaOmMsS1ABeSwSlNK3WIIfHGmWMcwlWybKLy1qD9ZIUQ+ouMxDkvlFahgqb87+JiVOUb2JnSjOzbN3o3Qy5QSm7KUUuyhLUMfhLDE0EWo0eSFhSQb7BQF5Ipqr0TtDRzqzcrLT7S543BCvEiD/AONbSnqzLR8iB5mKVeS9HOXGi/ZvzZpqeogHLpzlmjN7SC2+EJdntSUhCRLDYEzlvVN3+E20BmesY8cvrSDVc0vrQnyEMyeXs7+KAdspT9yIP1EvoFxYr2b6yy7S3SRKZusFqUdT1Ql335xHSlm5qxzUh+jKI6RJOGs1OuMSr8QporzqC2qSvzQIUt34hTJ0tUokG8Gupl3SdjtSFOs5K1iocdQldMoDw3w5oWyypi2nTBLlISVzD7RSKXUJ9pZLADa+UKlIu4V1Q1I0XNWApEmYoGnRQojDMgN374GdBG0MVKKXCXNwHrAZPt2xIAu2NGbafvGysfIEoSJ1vnyrHLLFllJmEHY7JxzJ3Q8jlPouxn/0bKqfNDjnptA9cL1c26KQCMzEuf8Ao1Gx9yP5AC0y0zLQZqA6uhduggZuQ7xubToaxybJ+UmlHNMQDMa85Ved6VCqgjBo51/5QtfOFUwJKGIShAYJL0LlyYyukdKzrUoLnzL6sgQGTuAFM9cRaTeyrpC1pSAogVYkDhR+yAtU4wUpyd6+uED4iOxAJGNYKg/2ELZD1lBUdY7jCGHChl6MTLAAhzsz3+tUBGCePgIInPdDEEc4DCu99UEowI1hu184hkN6vKIjqjh4mAZNdRq++7OCIdgWzOexvXGPEY8PKJJy4eMMQOZUMTurth6yaetcmUZEm0zJUpRKimWQFOQH6bXk4DqkZwraP/p2eEBXjwPnCaTBaBzFFRvKKlHEqWSpVdpJNYglXAGD5J+H+owGV7O/zMIDxScu/wBao8mYnCBzM+PlEdfHxgAOdW71qaATHPoQY9YcfGALyhgf/9k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6" name="AutoShape 8" descr="data:image/jpeg;base64,/9j/4AAQSkZJRgABAQAAAQABAAD/2wCEAAkGBxQTEhQUEhQUFBUVFxcXFhQUFBgYFRQYFxQXFxcXFxQYHCggGBolHBYUITEhJSkrLi4uFx8zODMsNygtLiwBCgoKDg0OGhAQGiwkHCQsLCwsLCwsLCwtLCwsLCwsLCwsLCwsLCwsLCwsLCwsLCwsLCwsLCwsLCwsLCwsLCwsLP/AABEIAQMAwgMBIgACEQEDEQH/xAAcAAAABwEBAAAAAAAAAAAAAAAAAQIDBAUGBwj/xABHEAACAQIDBAcEBgcGBwADAAABAgMAEQQSIQUxQVEGEyJhcYGRQqGxwQcjMlLR8BQzQ2JykuFTgpOisvEVFiSDwtLiFzRU/8QAGQEAAwEBAQAAAAAAAAAAAAAAAAECAwQF/8QALhEAAgIBAwIFAgYDAQAAAAAAAAECEQMSITFBUQQTMmFxIrEUUpGh4fBCwdEF/9oADAMBAAIRAxEAPwC1oqFIJqQDY02zUbGmmNAi3ja4B50qo2AkuvhpUmgYi9rdzfE/1qziNVjre47vz8qmYeQ21B9KaEyWaRSOt7j6Uky9x9DTsQ9RU11vj6UOt8fSixj1Cmus/NqPrKLEO3o70z1lHnosB0GjvTOenVQn/cUWAq9C9JKkf7ikZ6djHb0L011lDrBRYh8UqmTIOYo+tHOmA7eipvrBzoUDMzekMaMmkMazAImmmNKY00xoAmbNk1I86sb1RYWXK4Pl61c5qQDua2tAzjmPWmi1NdSvDTePI0ASuvHMetH1w/JqIYF76MwL3/kEfOgCWJh+TSusqEcODvJ91PJoLb/GgZI6yjEvjTF6GakA/wBb40BP3n1qPmo1NAEjrfGj63vNMZqANMRI63vNAS1HvR3oAkdZQ6z82qPehemA/n8PSjz+HpTFHmoGO5/zajpnNRUAVBNNtS6bY0AIY00xpTGmXNIQhzSHxL20dh50TtUd2oGB8VLwmk/y/hVfjtq4hMpE72zAN2UOh0vqvO1SXNQcYmZSvMVL4GtmRpekeLUkdefOOP8A9aZbpdjB+1HnEn4VBxBuFbiRY+I0NQZTXNCUurOlwj2LdunONHtxnxiWkD6QsZziP/b/AK1np6i11Q3RzzSTNev0i4viIT/cP/tTi/SPieKRHyYfOsbUvZ2AaaRY03txO4Abye6qpE0asfSTPxii9WpwfSXN/YR/zt+FRW6DtwmU+MZA/wBVRJuhmIG4xt4MQfeKNJOqPcuB9Jkn/wDOn+If/WpOC+kWSR1QYZbsQB9aeP8AcrITdHMSv7Fj3qQ3wN6kdHME64lDIjqFubspA3aakUnsilTOm/8AG5P7Ff8AE/8AmnINsuWt1QHH9Z/81Wx4leYIp7DspcZeXHxrJNjaRcHGP9wfz/8AzVdtDpKIbZ4m1NuywPC/GpjHSsZ0sk7SWBOu4eBq23QkjSQdK1cXEUlr23rv9ahzfSFh0coyShlNj2QdfG9Q9jRWiW+hPat4/O1qwHST/wDam/i+QpQbfI2jpf8A+QsN92X+UfjQrkwmNCrphsdwJptjQd6hvjV4XPlTJbS5HXNMO1IfE93rTDzHgKKZDyRXUU7Uw5pWVzuUnwBp1cBIfYb0p6GT58SC7VFmartdmNxCD+J1HxNSItjE+1F5G59FBo8ti89dDBzxm7gAnUMLDnv94qN/w+Vt0ch/uH511jD9GmPtn+7DKf8AxA99PL0Wc8JT/cRf9T1n5Cu7NfxMqpROK7R2dLGuZ0ZQdLnd523VV10Tp1Hl+qFwpuDmte4PdpvrL4fCKnAEjiwv6CqdQ2CGTzFZXYHZ0sp+rRm77WX+Y6VteiuwpMO7PJkuygKAcxGtzfS3Kq7BY1s6a+0Bbhqa3ES3kQcyP9Q/CjFLVMnxG2Novj0bO9ZYj3OrofcCKYfo9PwVG/glQ+gNjV4HrISfSFEkjo0T9h2XMpBBysVvbyrXWzN4Y9LJE+ypV+1DKvf1bEfzC4qE8dtCR4HT3GrrB9OMPYEvJGDYXZGAuRcajTdrVpD0mhkAAmje/BireVmp612JeDtIx5wV/YDeABPupoYUKb5Sp8xW7MUD74YSearlPqhFNHZkJ3CVP4JSR6ODRcGLRkXDMdma2jH3GqvE7OdpFcupy3sCpFjbQgi+oroD7DQ7pf8AFgUn+ZCDTE3RtrdkQNyyyOh9HFqNMGO8qMVlkG9Vb+E/jaq3HYOAm80IBPtEWJ/vCtvitgugLNHIABckFJFHfdSNKw/TDEZV6sagi9yLbjy50niVWio5palFohf8Fwf73+IaFZrOeZ9aFYWzqo6ziW09L+F6u9k9F+ujWQNGoa+hDMRYkHiBwqglOh8K3PQua+HYfdkPowVvxraL2OWcU8ivsR06GoN8t/4YgPezGpCdGIRvaU+aj4LUP6RtsT4bDxyYdgpMqo5KhuyyORa+45lHrXO4+mmLZgJMSyg8VRAB45Uvbw18d1O2Pyodjqi7Dw49lj4yP8iKdXZUA/Yp5gt/qJrlmI2uTfNtKTwWOZt+trtkFJwLQP2mnmkB7OaTq0ANxqAZHPHfbgaTspQj2OrNJBH/AGKW/gWm36Q4cft4xbgHB9y1zM4GIm6YaWUn7Vpwqrw17Gl9TvNFOeoUv+ixx37PbxEjk34ZVkF91yCLaa1GuN1e5TaTo6MvS3ClwgmzMxAACSbybDUrbjVuHrgkWMbrFckkhwxPeGBJruhfX886pgcl+kmK0jd0je/X51kWre/SZFrIe9G9VA+VYcR6Coz9CPDf5L3D2at5Y/41+NdDwQvOniPcCaxvR3CB51vfQFhbmLWrbbNX6/na5/y2+dLBy37FeI4S90aWM6g8tfTWuBSSFmLfeJb1JPzrvS246i1iN2h0rO4roNgW+yJ4v4XVh6MPnVoo55szGuVCZMPJl+ys8cd8pNyFmJVhr7Obibbqs4cOrn6zAhdCc8c0oW/AftQLnjuFXk/0bKf1WKHhLEV96E1HPQXGJbqxh5bbikgDb7+1Y8KT1dBOxjEGELZJZYbBT2LSZQNNRnjZr3Psk630pvD7UkH6raUZ/dmSRPe0bL/mqTitm4+I3MOI03NYtbvG/v8AWqrFbVnuRJHE3D66EBx52AvUpz/L+/8AA53qexdS9McRDlDNDKSATlZGB35iHiYgLuAvZt+nPXdFdutjI2coEytl0a99L8hzFcaaF73tfmR/SuqfR7EVwS8C7u3vCD/TWgi821LaF++w9SK5D0ua7t3BR866l0hk+rUc2+Arkm3mzOe9j7tB86tusZj6s69kUdqFP9XQrls7TppatR0Hc5ZBcahTbj2bqfiKzOCw5ka3AbzV50f+rxLACwYMB6K/yreHVHNk2lF/3cmfSLHn2fNzQxyfySKfheuLkMSbXJ7q9BSOLG9iOR1HpTMU4U2AAB3Zf6DSnZVHFcJFirWSF2tuP6N1h14Bih07qvP0HHuOxBiE5HVAPLsiuqNIeZ9aQGqHGLd0GlHOG6M41z+rUC/tyA8b/ePhSsN9Hs97u8K+bN8BXRidKbz0RSiqQ3zZj4OgCgjPKCOIVDr5kg1sxoAN9gB7qbD/ABomemBj/pHjuGPOMH+VjXPYoCVBzHUchXTenK5kU80cfA/Ouc4QdgefxpzVxRhjdTki16IxEYjeCMjCxHhyrV7L1mkI3a2t/EB8qzfRrEpFK8km5IZWHe4XsA+LW87Vf9Hlsp36BRc7+J1ogqTKyO5RX94LxpaPPUWSPNYZc4zC46tJB3HKzAjxW5pzQE9kjxR0/wArk+opUadSUr08slv9qgS4HrACzZAPa7FteBzqfdTmH2S/sSh7g2Ch1N7aagkW8FpWMmLMRuJHgbU4MYx0azD99Q3+oVV4uHEoblARyR1b/WEp5WNteWtMB3EYHDyfrMNCe8LlPqppUMCoAsa5VG5b3sL3temw9PIbb6YFH0nlsB3Kx/PpXMcRqfzx1+db3phiLmTwA9f96wGIwasxOtz3+VVlX0JGGF3lkxHV0VF/w4feajrl0nZqOsbPw2RAOO8+NNLLlxUZvxUHzup+IqY72BPKqraMLo6ObFWUOre1cu+hF91o7+tbY+Tnz+m+1GtmFxa9qjYe66WAF9KWX40l2p0XY+WNjY6208ajpFiCNSijmZTa/gIh8aWJAoJO4D1PAeZtWR2j0ikEpiVetxBuMgUuIxwVUHHmTp40NgbWbZcxW+cImmpR2OoF+1nXS/dTUGEMakFs1ze9rcLczy51lsZt7a0MYkmEwi4h8OhQAfesoyjTfceNL2b0pDkMoCqftx3uLE/rEJ18R8d9A6NOzU2XuOX+9IMoNiDoRcURf50CK7pOt4l7mI9VP4VmNndGiMD18gILNNksQLhYy6313XVu+tTto3hPcV+NvnXPcFtaWJniUjIXkOUgHVkZL+OVmqnvExjSyv3Q7g5sucEZs6lLHdZiL1rdkCyH+L4Af1rK4LDFzpuUZj4CtRs82QeJPvtQvQD3yL4ZPvSmmCgsx0UXNMK1V/SOcphpXHsgN5A3qDYr9qdIruqBC82/qwC4QX0so47tTz41Ih6S7RwpWSRXjTgJYEEZvwDhRYnXcb0Ww4DAltSz2aVxvZmAJueXACtvtLbSphEi7L51u6mxGU6BSO8a+lNILKvC9NFxQLuoV1ADxrqrre3WKd53jTh33qRNbepuDYg8wd1c0nHU4plX7Bsyj917qyk8ePurYbAxJfDxk8LjyBNqALfPTiuaZ030kyWBPIH3CgDMbZjaaVY0+1LIQPAAkn0FZlo7G35NarZ+1OoxQcAE9TKqg7g7gBSe7f61QY6TNI7WAuxNgLAa8BwFXm5ow8N6b7sjiMc6FWqdH5SAdNdaFZUzos183aYJ5moO2sE945M/ZjUoVI9ksSLHuLH1NWOBW92PH8/hTmOTNE4/dPqBcfCtYR6mWXdND2DkLRx88qj0FvlSyar9jzXiHcSPn86fL60nyODuKZE6SYkrh83BWUnwFz8RVBsL6qNTvkls8jcWLdoAnkL2tWkxmHWWN423MLeHI+tqpdg4Y5hBLpNGALf2iAWWRL/aFgt7bje/CpLNft7pAP0fDoja5btY7rErY+hrlu08sOIVk0SbNdQLZWuA1rbgQ4Nud66Z002WEENlsBEAbd1yb+u+ubdUcVil6vtRxXs3ss9xcg8VFl18abBcm16PMTh0vvFwPAE8amh6ZhXq1C8gNRx5n1oZtaQBY/WF/C/oQa5jtBsuJbx+Irp8sl42XhZreYrnO1k+v8VFWvSzCW2VfBb7Ck7Mx/dUerirvDtZF8Pjc1ndi6JJ3lP/ACPyq961EA62TqxoA1r62pS2iOO+R/BKWSxvxFCWMOjI4urhlI7iLGnMZhBGQBIsgN+0tuB5DdTIaoNid0Nw6zsuHlKiWIAMCbGRF0EqA/bVha9tx0NK6ToOtk0yqCbHcFA0FzwFgKrJ4FkAzre2oOoZTzVhqp8DUTEbEjk/WNPIPuyYiV181ZjenYGZCviMUHjUtEtoww3Na5JBO8XO/uNbjDRCNFRdyj37yfW9Fh4lQZUUKBoANNOVLosB9XvScU9o28LUgd1M7QeyHvIHz+VVBXJGeV1Bsy8jf9QDyIFPbEwPWzm/2VJZvXQetV7S2cMfvX99a3ojF9Tn4yEt5bh8/Wql9UicS0wRdWoUqhTosOJLADlS7UFFKApiZR7INg6/dPwuD/pqYWqGq5cRIOdz62b5mpUeUvZpQhy5spsAwAOlzvueXKs57MWD012DRtaGLwySIOsVWAOl94P3lO9T3i1NrKoewIvyvvFvwpxt1SakPF7MjlFpWmkXdlknlZfAqWsakQxqgCxqEUCwAFuGlGWpLvuoAcY028ltwLdwtfnxNLDVE2j1nVt1FjJYZQeNjuvQA9FISTdSvjb5Vh9uraVDzBFarZb4gl2xOUEkWy7r+0VFhZd2njWb6TJZ17nI99XDhmGbaUWK2VuYeHwI+dX0s2XtCFJiAwVZNyMVyq+U6G2p1vwqh2Rx8RV0GvRPhDxeuT+BGCwCxxBFL2GtybG9gPZ4ad9TVemjQUiszcfzUvPTINKLUAOB6XG16j3rN9INqTZjHBpkAMjcTcBgBpyNAGsVjporDiVYG3eQdah7Yey+RPyrLdEekcss4SQ5jZrNYC+hNjbfurQdIp81++w/GtcS+o5/EP6a7syWJw2dwB9o2UWPE/1NdRwcAjREG5VCjyFYfovhusxIPBLufgPeR6VvrU13LDoUVCmMeAoxRihQSUm1BlxCH7yj1uV/CoG1YM4IWNGL9WGdvtKqSKxCkns3AG7lVn0kXSNuTEfP/wAajg61M1wLE6ckPJ2QAOAA9BRZ6aLUM1ZmwvNS+FM3pStQAsNSQ9JvSL0AOvJesx0pXQnkwPurQyVS7fW6nwH4VcOTDxG0U/cibH3X/e+AqzE443HiDb1qu2It0XvJ/Cpq4ZDqjm5+6RvueHK96MnQeDfU/cl5wdL6+PypYqM0Jt7La+0Nd3PxtTLMUF2BUC32Wv3bj+dayOmMW3SLC9AmmIcWh0uwJtYEc/Cn1saYONB5qyPSRyZ3jVSWkRLZbaC3aJHgO6r/AGztEQJe2Z20RBvZvDlqPyapIsG6AoTmxOI1lf7i/dHIAfndTQqFdDcAt2lsbjsry1Gp8eHnVhtiX5n0GlWeGw4jQKu5R69586otrNwG/QDxJ/pWuPhs5M284xL/AKDYS0TyHe7WHgv9SfStLamNm4Xqoo0+6oB8ba++9SKaNQvWhR0KBj1CjFHagkr9vR3hb90qffb4E1TrMAoJO8CtJjIs0ci81b1sbVlYAWQAMVsd4t6e+lLgiO2T5Q71413nyPHlzojNoOy3pTQw+urt4X56cfzc028cZvdr8T2r6Wt42tWZuPibWx7OnEjw3XpaYgG9mGm/UacRULNEbWsfJiBrbwtqfWlo65eyhI0Fgmu7TQ8PhSGSRiV17Q07xRCYEkA3/P8AWozYwLvXLfgSoO4bl3n+hpYx8Z33BtqLNp7qlyS5OjF4fJkVxVokyHSq3ay3Hl86mHaMdtD/AJTUPH4tWUZbnfuU+XCnDJG+ReI8DmcHUHfwwuiuAMkcl3ymOVkHZuLZVbn+9VnLslxwjf3Hdbu5njxqF0a2kkKSCQOGeQtYISLZEUajnlv51cQ7fgZwl2UniykLuvqx0B7q1WSL2tHPLwWWCtxkv1Ko4coblJF8CSvmKhY+YiNyHDC1rFbHeBvFbVCCLqQRzBuPUVU9KYQcLKbC4A1tr9teNKcVpZXhdXnQt2rX3KLZmJLI3Zvla1lIJswDWtwtm91OTTRoCzKU3+yVJ7gdxOo9ap9h3OMWK9llQMbDW4Q2IJ/hqfNgWxWLeBHzQ4axctuaU/s9OQvfwNTGKcUPPJxzSVbWxl3XTEscx/ZjeGJ4jkBqB5k7wBN2ThCt3fWR9T3DgKaaCRsYUdUYRKCqx30vxawsPCrRmA+0GX+IVWhmPnRXOwjEv2ardn4frcVEvAMZG8I7W95FTsW4IFtd5qT0RwurzHiOrXvAYlyO7NYf3DWiVRowtSy2uiNKaSRSjRAUGyEWo6VQoGOUYorUoUhCqybYKVcydXmUk620I7jetVRMKZEo27syo2ZIf2Sjxt8zzp2PZEv7i+nyFaK1ALSpBpfdlENjyHfIB4A/0rKbaxEpxH6LhWzvudwLBTxAJJtl4nhuromKfIjsN6ozeikj4VlPo9wAAnmOrtK0YJ35VIJ8ySL+FDoaguRzZvQmJAGdmeXjIGN7/uk3Iqd/y0g3Szj/ALn9KtNobQhgXNPIkY4ZmAJ7lG8+VZyXpRNiLrs+Bm4dfMuWMd4HHjvPlUyjF8o6MXiM2JVCTS+STi9jxRLnkxMsaj2nlAHqazM+1UZurwX6ZiWGmbOVjHuuR5AVeYXoX1jdbj5WxD/duRGvcBy8LVo4UihUKuSNeQsvu41Plx7Gv47xH52YvA9GsfJYyzdT3Z2Zv8p+dWn/ACYxB/6zEZjqb2ZSeZU7/Wh0i6X9Q+SJYm7IOeWXILknTJbMbW99ZbH9KsRiFaMyqAdCmEhkZ2HLOTu89aemK4REs2abuUn+ozNtA4acxiZGYftYDYX5Mu6/Ma1azdIMTMrRSrEqaK72bObm4IW9l+zr4VRYbYE5UrHDPHEw+sadUiSwIIOu4DU8eFOYR3+sSQ5zGyqW1BKx9kGzC97Eb9edY5bjHY9DwGjPlUcnK3T6/D7/AHHBjepkWdb5ol0vqpsDvGnM1d9CdrxxYeTrNJSXna/7UsAdDz3C1ZTbFurbvIFvPj5XosO0qqFmUlDkaNjwWzCw5qVX/JRhb02T/wCrCEc9RVbW/k6Z0TwRWIyyfrJz1jnuP2R5CrvLRxKLC26wt4W0pZFdKPJZDlwEbb0U89LXv4U/DGFACgKo0AAsAOFhThFFanYqDAoqVRUDBfvoUVFQMeAoyKIUdAgWoWoxQJpCCApJBpdHagCHjyvVSZmCrke7E2CgqRck1zjYu1MWVMGFCoskzt+kMR2RJlICgmwsCNTWpRv+ISSAj/pYnyDX9c6/a0+7fS/LdvJEHa0J2filxSL/ANNKBHMqjSMk6NYcL6jxYcRUstAwXRuNXJZHxMtyGnxH1q3HFBmClb+NbXBFVQBlZjbmsa+SoGt60mGUMqspDKwBDDcQdxBpdqdCsSd+5Ry7OYj/ABC3wqNHsuIEnICTr2td+u46DyqaFrO9L8e4EeGgP12JJUG/6uP25PTT140Ug5K/aWGhxsuRVTq4bh5sq9ke0qtzOtuAF24pVfgp5MVn/Rn/AEHAQ3XrUAWSTLvObgOPpe5Ok7peq4LZhii3vliB4sX1kY24lVb1rH43asZWPCkuMPAFvFHpJiZN5LtuQZieduRO5FLcn7PwMmKdxDNiBhU+1NiJTc21uBoAbjTQ5d+/Sqb9LiSZlVkyhAmZfsyZWJzFvaY6dqwvbcK0mH2Hi8cqrKBhcKtskCjS38O9z3tTe3diYeGcxIgKpgZpGzaksTlRjyN7WtUyjqVG2DM8WRTXKM5ttbx3ANibg8LgE/A1FTaEjmKJ75QUC5uCsWta/snOTWg2jsN4MGjE51KpJu1VSBcEfu57d4burJMCe0TcJlQXO5TfKAN9tDu3VEFSo6PGZPNmsndL+f3PQaJYActPShWZ6BbZ6+DIxu8Vhc72X2T4jcfAVqK3Ts857CbUVKoiKYgqFGaI0DBloUdCgBxaMCiFKoAK1C1A0dqBAtUXajlYZWXeI3I8QhIqWKS6ggg7iLEcwdDSAougsQXAYbLxjDH+IklvferqeFXVlcBlYEMpFwQd4I5VmegkhiE+Cf7eGkbLf2onOZGHdr7xWroKZjhsXFYIk4FhLCTc4WU2K8+rkPz99PjpqiaYnD4nDkb80ZdPJ13+lakihRQWZj/n7Bey7seSwuT8KzybeaTaEs0GFmnbqUjiQjqyi3uzMG3An410YLWT6Y4WWCQbQw1i8aZJkY6PENQfEfhypMEzJ7VxWJxuMjwmJKR2cXjis3VHKScza5nC99q3+xOjGGw1jGl2++/ab+nlXP8AoBkfaETAkv1Mjys2haZnbNbnow99dZAoQ5AIrm+2ZDLPj2HtPh8EneQc0noVHrXQto40QwyTNujVnPkLgeZsPOuSbKmlnSCDC5jMHknmlOirJI28N+6oGvM6UpBE1vSPayGSPBxr1gGkpXXIgQowHeAST4Ac7c52ns5g0igXMABciw7OcR5gOPaYa8iK7B0a6PR4RDbtyN9uQjU9w5L8axm2MIkePlhIN8TC8SbsuVlzR9+YOiL5Umt7NoyTxuPbf/v+is6MYpsLNDIdEkXXvRrg/C/ihrrxrj+EIm2dEbHPBJJH4hl65Pgy+ZrpnRjGdbhYWOpy5T4oSvyB86cTGRaWor0o0m9WQEtERS1NFTGJoqVQpAOAUoUQo6ADFFR3oUxB0LUV6FqQGU6X4doJY9oQi5iGSdR7cBOp7yv4cq0uCxayoskZzI4DKeYPzp6RARY6gixB3EHQgjlWIwsh2XiepY3wWIYmJj+wkJ1jP7v+/A0iuTcWoGgDQpiE2qNtLBrNFJE98siMhI3jMCLjvFS6IikBw7HbFxEOK6jKzypEDGcNYEqp7LsLXOl78d2ulafCdMcZhkC42FtR2JJEOp5NqL+ZB8asukb9RtXCzHRXi6snlZyD7nU+VazapiETmfKYgLyZwCtu8HeeVJIuzmm15MRjWw0b4lGGJcjqYCckUa2Z3k/eABsDfcda1PQnAx5p54kCRu3VxKPuJvOvEm3oaxUOyxNMv6AWjZ8xCa5UjIIbM9yQNcvG/a4EVqtmY3H4RFjlwyui6Axk7uYZAw/mApLkH2NuorDfSXhbGCddJIz2T3owZb92pqwbpui/agnzfdUK/wADWZ6W7bmxhjiXDvArHstLo75jlFltoL+PGiXBpgVT3Vqn9ik6PzuzlAoCS4hZCo1C5Tlax+7ZyPSugfRwScDHf7zfEVATYKYDCszENK1rtwAT61lXu+r1PG9XvQ3BdTg4EO/LmN+bEt8CKaW5lJ2i6pNHQtVkAFJajNFQMK9Cjv8Am9CgB0UYolpVABUdACgKADoXoqF6QAqHtjZkeJheGUXVxw3qfZYd4OtTb0DQBkuhu0nR3wGJP10P6tj+1j9kjy93hWtrK9O9lMyJioLjEYbtC29473Ze+28eY41cdH9sJioElTiO0B7LDePwpFMszRUDRA0xFP0n2GMVGFuFdDmRiLi9rEEciKzc/QzFYgImJxYMSWyxqpO7cSTbMe83reXpBNKgIGx9jRYZCsQsTbMx1Zrbrn5VPFZ7afTfBw3HWdaw9mLta8s1wvvrLbT+kHEMLwQrCn9pJ2m8gbC/kaeyHpbOlSYjKCzNZVBJJOgA3k1j9lA4vGtiCD1cWiX4kfYHiASx7yKp9j7SlxsTDEYlUiiN5XbKpN725A7ja+7vqdJtJsSv6Js1SsI7MmIIIFj9qx3knj7R7hrUep+x1XHFjaTuUufZdvl9ew/j5Rj8T1Cawx26xxuIDBiL8c7KqjuRj7VbECoOxNkJhohHH4sx+07cz+HCp9WcjCNC9HagN9MQVFag1EaACtQo6FMBwUo0KFIYQNHwoUKQgr0YoUKAFXouFChQMF9a550VPVbVxUEfZizN9WPs6LmFhw1JoUKXUpHQqKhQpkhrWC+lPHyIkUaOyrJnzhTbNY6Anfbu3UKFHQqPJiMcgiiRowAxUEtYE3twJvbyqqWQvq5LHvJNFQrPoWXvQzAxzYpUlXMm/KSQCRzsda7Jh8OkYCRqqKugVQAB4AUKFVEylyP0ht9ChWgg70H3ihQpACiYUKFMAr0KFCmM/9k=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687" name="Picture 9" descr="C:\Users\4570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02025"/>
            <a:ext cx="2513013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29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2413" cy="6856413"/>
          </a:xfrm>
        </p:spPr>
        <p:txBody>
          <a:bodyPr/>
          <a:lstStyle/>
          <a:p>
            <a:pPr>
              <a:defRPr/>
            </a:pPr>
            <a:r>
              <a:rPr lang="en-US" b="1" i="1" u="sng" dirty="0" smtClean="0"/>
              <a:t>ADVANTAGES 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Does not require lip clip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No patient </a:t>
            </a:r>
            <a:r>
              <a:rPr lang="en-US" dirty="0" err="1" smtClean="0"/>
              <a:t>sensitvity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Analog meter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Detects perforations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i="1" u="sng" dirty="0" smtClean="0"/>
              <a:t>DISADVANTAGES 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No digital readout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Difficult to operate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Requires coated probes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72708" name="Picture 3" descr="http://www.iztacala.unam.mx/~rrivas/endoanalyz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3200400"/>
            <a:ext cx="37973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4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2413" cy="762000"/>
          </a:xfrm>
        </p:spPr>
        <p:txBody>
          <a:bodyPr/>
          <a:lstStyle/>
          <a:p>
            <a:r>
              <a:rPr lang="en-US" smtClean="0">
                <a:latin typeface="AR CHRISTY" pitchFamily="2" charset="0"/>
              </a:rPr>
              <a:t>THIRD GENERATION APEX LOCATORS</a:t>
            </a:r>
          </a:p>
        </p:txBody>
      </p:sp>
      <p:sp>
        <p:nvSpPr>
          <p:cNvPr id="73732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4413"/>
          </a:xfrm>
        </p:spPr>
        <p:txBody>
          <a:bodyPr/>
          <a:lstStyle/>
          <a:p>
            <a:r>
              <a:rPr lang="en-US" sz="2800" smtClean="0"/>
              <a:t>Based on the fact that different sites in the canal give difference in impedance b/w high (8 KHz) &amp; low(400 Hz) frequencies </a:t>
            </a:r>
          </a:p>
          <a:p>
            <a:endParaRPr lang="en-US" sz="2800" smtClean="0"/>
          </a:p>
          <a:p>
            <a:r>
              <a:rPr lang="en-US" sz="2800" smtClean="0"/>
              <a:t>Difference in impedance is least in the CORONAL part &amp; greatest at the CDJ</a:t>
            </a:r>
          </a:p>
          <a:p>
            <a:endParaRPr lang="en-US" sz="2800" smtClean="0"/>
          </a:p>
          <a:p>
            <a:r>
              <a:rPr lang="en-US" sz="2800" smtClean="0"/>
              <a:t>As impedance is influenced by frequency of current flow these are also known as frequency dependent</a:t>
            </a:r>
          </a:p>
          <a:p>
            <a:endParaRPr lang="en-US" sz="2800" smtClean="0"/>
          </a:p>
          <a:p>
            <a:r>
              <a:rPr lang="en-US" sz="2800" smtClean="0"/>
              <a:t>They should be called </a:t>
            </a:r>
            <a:r>
              <a:rPr lang="en-US" sz="2800" b="1" i="1" u="sng" smtClean="0"/>
              <a:t>comparative impedance </a:t>
            </a:r>
            <a:r>
              <a:rPr lang="en-US" sz="2800" smtClean="0"/>
              <a:t>because they measure magnitudes of impedance which is converted to length information</a:t>
            </a:r>
          </a:p>
        </p:txBody>
      </p:sp>
    </p:spTree>
    <p:extLst>
      <p:ext uri="{BB962C8B-B14F-4D97-AF65-F5344CB8AC3E}">
        <p14:creationId xmlns:p14="http://schemas.microsoft.com/office/powerpoint/2010/main" val="29005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2413" cy="5637213"/>
          </a:xfrm>
        </p:spPr>
        <p:txBody>
          <a:bodyPr/>
          <a:lstStyle/>
          <a:p>
            <a:r>
              <a:rPr lang="en-US" sz="2400" smtClean="0"/>
              <a:t>Egs :</a:t>
            </a:r>
          </a:p>
          <a:p>
            <a:r>
              <a:rPr lang="en-US" sz="2400" smtClean="0"/>
              <a:t>Endex (original 3</a:t>
            </a:r>
            <a:r>
              <a:rPr lang="en-US" sz="2400" baseline="30000" smtClean="0"/>
              <a:t>rd</a:t>
            </a:r>
            <a:r>
              <a:rPr lang="en-US" sz="2400" smtClean="0"/>
              <a:t> gen AL)</a:t>
            </a:r>
          </a:p>
          <a:p>
            <a:r>
              <a:rPr lang="en-US" sz="2400" smtClean="0"/>
              <a:t>Root ZX (shaping &amp; cleaning of canals with simultaneous monitoring of WL)</a:t>
            </a:r>
          </a:p>
          <a:p>
            <a:r>
              <a:rPr lang="en-US" sz="2400" smtClean="0"/>
              <a:t>Mark V plus</a:t>
            </a:r>
          </a:p>
          <a:p>
            <a:r>
              <a:rPr lang="en-US" sz="2400" smtClean="0"/>
              <a:t>Co-pilot</a:t>
            </a:r>
          </a:p>
          <a:p>
            <a:r>
              <a:rPr lang="en-US" sz="2400" smtClean="0"/>
              <a:t>Endo analyser 8005</a:t>
            </a:r>
          </a:p>
        </p:txBody>
      </p:sp>
      <p:pic>
        <p:nvPicPr>
          <p:cNvPr id="74756" name="Picture 4" descr="http://www.osadausa.com/images/endex-pgi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4614863"/>
            <a:ext cx="2617788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6" descr="https://www.proclinic.es/media/catalog/product/cache/1/image/9df78eab33525d08d6e5fb8d27136e95/8/6/864653bb2727c3d0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33913"/>
            <a:ext cx="33528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1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925"/>
            <a:ext cx="9142413" cy="6126163"/>
          </a:xfrm>
        </p:spPr>
        <p:txBody>
          <a:bodyPr/>
          <a:lstStyle/>
          <a:p>
            <a:pPr>
              <a:defRPr/>
            </a:pPr>
            <a:r>
              <a:rPr lang="en-US" sz="2800" b="1" i="1" u="sng" dirty="0" smtClean="0"/>
              <a:t>ADVANTAGES 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Easy to operate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Audible indication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Can operate in presence of fluids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Analogue readout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Uses K-file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b="1" i="1" u="sng" dirty="0" smtClean="0"/>
              <a:t>DISADVANTAGES 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Requires lip clip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Chances of short circuit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Needs fully charged battery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Must calibrate each canal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75780" name="AutoShape 6" descr="https://www.allfordentist.com/images/products/3885cfe6cf8883de4e6c3571503613c6mini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781" name="Picture 7" descr="C:\Users\4570\Desktop\3885cfe6cf8883de4e6c3571503613c6mi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4565650"/>
            <a:ext cx="41624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1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3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2413" cy="990600"/>
          </a:xfrm>
        </p:spPr>
        <p:txBody>
          <a:bodyPr/>
          <a:lstStyle/>
          <a:p>
            <a:r>
              <a:rPr lang="en-US" smtClean="0">
                <a:latin typeface="AR CHRISTY" pitchFamily="2" charset="0"/>
              </a:rPr>
              <a:t>FOURTH GENERATION APEX LOCATORS</a:t>
            </a:r>
          </a:p>
        </p:txBody>
      </p:sp>
      <p:sp>
        <p:nvSpPr>
          <p:cNvPr id="75780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Measures </a:t>
            </a:r>
            <a:r>
              <a:rPr lang="en-US" b="1" i="1" u="sng" dirty="0" smtClean="0"/>
              <a:t>resistance &amp; capacitance </a:t>
            </a:r>
            <a:r>
              <a:rPr lang="en-US" dirty="0" smtClean="0"/>
              <a:t>separately</a:t>
            </a:r>
          </a:p>
          <a:p>
            <a:pPr>
              <a:defRPr/>
            </a:pPr>
            <a:r>
              <a:rPr lang="en-US" dirty="0" smtClean="0"/>
              <a:t> </a:t>
            </a:r>
            <a:r>
              <a:rPr lang="en-US" dirty="0"/>
              <a:t>There can be different combination of values of capacitance and resistance that provides the same foraminal reading</a:t>
            </a:r>
          </a:p>
          <a:p>
            <a:pPr>
              <a:defRPr/>
            </a:pPr>
            <a:r>
              <a:rPr lang="en-US" dirty="0"/>
              <a:t>This is broken down into primary components and </a:t>
            </a:r>
            <a:r>
              <a:rPr lang="en-US" dirty="0" smtClean="0"/>
              <a:t>measured </a:t>
            </a:r>
            <a:r>
              <a:rPr lang="en-US" dirty="0"/>
              <a:t>separately for better accuracy and thus less chances of occurrence of </a:t>
            </a:r>
            <a:r>
              <a:rPr lang="en-US" dirty="0" smtClean="0"/>
              <a:t>errors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err="1" smtClean="0"/>
              <a:t>Eg</a:t>
            </a:r>
            <a:r>
              <a:rPr lang="en-US" dirty="0" smtClean="0"/>
              <a:t> :</a:t>
            </a:r>
            <a:r>
              <a:rPr lang="en-US" dirty="0" err="1" smtClean="0"/>
              <a:t>neosono</a:t>
            </a:r>
            <a:r>
              <a:rPr lang="en-US" dirty="0" smtClean="0"/>
              <a:t> </a:t>
            </a:r>
            <a:r>
              <a:rPr lang="en-US" dirty="0" err="1" smtClean="0"/>
              <a:t>ultima</a:t>
            </a:r>
            <a:r>
              <a:rPr lang="en-US" dirty="0" smtClean="0"/>
              <a:t> ZX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 err="1" smtClean="0"/>
              <a:t>sybronendo</a:t>
            </a:r>
            <a:endParaRPr lang="en-US" dirty="0" smtClean="0"/>
          </a:p>
        </p:txBody>
      </p:sp>
      <p:sp>
        <p:nvSpPr>
          <p:cNvPr id="76805" name="AutoShape 7" descr="http://www.sybronendo.com/pix/SybronEndo/Products/EDU/Elements-diagnostic-unit-1000x100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806" name="Picture 8" descr="http://www.tokodental.com/image-product/img225-12796891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83125"/>
            <a:ext cx="2360613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8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2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2413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AR CHRISTY" pitchFamily="2" charset="0"/>
              </a:rPr>
              <a:t>FIFTH GENERATION APEX LOCATORS</a:t>
            </a:r>
            <a:endParaRPr lang="en-US" smtClean="0">
              <a:latin typeface="AR JULIAN" pitchFamily="2" charset="0"/>
            </a:endParaRPr>
          </a:p>
        </p:txBody>
      </p:sp>
      <p:sp>
        <p:nvSpPr>
          <p:cNvPr id="63492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2413" cy="5713413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It uses multiple frequencies rather than the dual frequencies of the third and fourth generations of apex locators, so it works in dry or wet canals and requires no </a:t>
            </a:r>
            <a:r>
              <a:rPr lang="en-US" sz="2800" dirty="0" smtClean="0"/>
              <a:t>calibration.    </a:t>
            </a:r>
            <a:r>
              <a:rPr lang="en-US" sz="2800" dirty="0" err="1" smtClean="0"/>
              <a:t>Eg</a:t>
            </a:r>
            <a:r>
              <a:rPr lang="en-US" sz="2800" dirty="0" smtClean="0"/>
              <a:t> :RAYPEX</a:t>
            </a:r>
            <a:endParaRPr lang="en-US" sz="2800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pic>
        <p:nvPicPr>
          <p:cNvPr id="778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2979738"/>
            <a:ext cx="3325812" cy="38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3087688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4664075"/>
            <a:ext cx="275590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1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1" name="Title 1"/>
          <p:cNvSpPr>
            <a:spLocks noGrp="1"/>
          </p:cNvSpPr>
          <p:nvPr>
            <p:ph type="title"/>
          </p:nvPr>
        </p:nvSpPr>
        <p:spPr>
          <a:xfrm>
            <a:off x="14288" y="0"/>
            <a:ext cx="9142412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AR CHRISTY" pitchFamily="2" charset="0"/>
              </a:rPr>
              <a:t>SIXTH GENERATION APEX LOCATORS</a:t>
            </a:r>
            <a:endParaRPr lang="en-US" smtClean="0">
              <a:latin typeface="AR JULIAN" pitchFamily="2" charset="0"/>
            </a:endParaRPr>
          </a:p>
        </p:txBody>
      </p:sp>
      <p:sp>
        <p:nvSpPr>
          <p:cNvPr id="63492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2413" cy="54848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Also called </a:t>
            </a:r>
            <a:r>
              <a:rPr lang="en-US" b="1" i="1" u="sng" dirty="0" smtClean="0"/>
              <a:t>adaptive apex locators</a:t>
            </a:r>
          </a:p>
          <a:p>
            <a:pPr>
              <a:defRPr/>
            </a:pPr>
            <a:r>
              <a:rPr lang="en-US" dirty="0" smtClean="0"/>
              <a:t>Multi-frequency </a:t>
            </a:r>
            <a:r>
              <a:rPr lang="en-US" dirty="0"/>
              <a:t>Operating System</a:t>
            </a:r>
          </a:p>
          <a:p>
            <a:pPr>
              <a:defRPr/>
            </a:pPr>
            <a:r>
              <a:rPr lang="en-US" dirty="0"/>
              <a:t>Sound operated switching device can produce different kinds of sound to indicate the different positions of file in the root </a:t>
            </a:r>
            <a:r>
              <a:rPr lang="en-US" dirty="0" smtClean="0"/>
              <a:t>canal.</a:t>
            </a:r>
            <a:r>
              <a:rPr lang="en-US" dirty="0"/>
              <a:t> Dry and wet condition are also available for accurate reading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pic>
        <p:nvPicPr>
          <p:cNvPr id="788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0588"/>
            <a:ext cx="2971800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08525"/>
            <a:ext cx="3192463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2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2484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sz="4400" u="sng" dirty="0">
                <a:latin typeface="AR JULIAN" pitchFamily="2" charset="0"/>
                <a:ea typeface="+mj-ea"/>
                <a:cs typeface="+mj-cs"/>
              </a:rPr>
              <a:t>COMBINATION OF A.L &amp; ENDODONTIC HANDPIECES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Tri auto ZX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Safy</a:t>
            </a:r>
            <a:r>
              <a:rPr lang="en-US" dirty="0" smtClean="0"/>
              <a:t> ZX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Endy</a:t>
            </a:r>
            <a:r>
              <a:rPr lang="en-US" dirty="0" smtClean="0"/>
              <a:t> 7000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 eaLnBrk="1" hangingPunct="1"/>
            <a:r>
              <a:rPr lang="en-US" smtClean="0"/>
              <a:t>The ability to distinguish between minor &amp; major diameter of apical terminus is the most important for creation of APICAL CONTROL ZONE.</a:t>
            </a:r>
          </a:p>
          <a:p>
            <a:pPr eaLnBrk="1" hangingPunct="1"/>
            <a:r>
              <a:rPr lang="en-US" smtClean="0"/>
              <a:t>The apical control zone is the mechanical alteration of the apical terminus of root canal space that provides resistance &amp; retension form to the obturating material against the condensation pressure of obturation</a:t>
            </a:r>
          </a:p>
        </p:txBody>
      </p:sp>
      <p:pic>
        <p:nvPicPr>
          <p:cNvPr id="62468" name="Picture 5" descr="C:\Users\4570\Desktop\c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86288"/>
            <a:ext cx="3124200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08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2" name="Content Placeholder 2"/>
          <p:cNvSpPr>
            <a:spLocks noGrp="1"/>
          </p:cNvSpPr>
          <p:nvPr>
            <p:ph idx="1"/>
          </p:nvPr>
        </p:nvSpPr>
        <p:spPr>
          <a:xfrm>
            <a:off x="296863" y="0"/>
            <a:ext cx="8845550" cy="64770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TRIAUTO ZX</a:t>
            </a:r>
          </a:p>
          <a:p>
            <a:pPr marL="457200" lvl="1" indent="-457200" eaLnBrk="1" hangingPunct="1">
              <a:defRPr/>
            </a:pPr>
            <a:r>
              <a:rPr lang="en-US" dirty="0"/>
              <a:t>Is cordless electric endodontic </a:t>
            </a:r>
            <a:r>
              <a:rPr lang="en-US" dirty="0" err="1"/>
              <a:t>handpiece</a:t>
            </a:r>
            <a:r>
              <a:rPr lang="en-US" dirty="0"/>
              <a:t> with built in </a:t>
            </a:r>
            <a:r>
              <a:rPr lang="en-US" dirty="0" err="1"/>
              <a:t>RootZx</a:t>
            </a:r>
            <a:r>
              <a:rPr lang="en-US" dirty="0"/>
              <a:t> apex locator. The </a:t>
            </a:r>
            <a:r>
              <a:rPr lang="en-US" dirty="0" err="1"/>
              <a:t>handpiece</a:t>
            </a:r>
            <a:r>
              <a:rPr lang="en-US" dirty="0"/>
              <a:t> uses Ni-Ti rotary instruments that rotate at  280±50 rpm.  </a:t>
            </a:r>
            <a:endParaRPr lang="en-US" dirty="0" smtClean="0"/>
          </a:p>
          <a:p>
            <a:pPr marL="457200" lvl="1" indent="-457200" eaLnBrk="1" hangingPunct="1">
              <a:defRPr/>
            </a:pPr>
            <a:endParaRPr lang="en-US" dirty="0"/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en-US" i="1" dirty="0" smtClean="0"/>
              <a:t>Auto start-stop mechanism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en-US" i="1" dirty="0" smtClean="0"/>
              <a:t>Auto torque reverse mechanism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en-US" i="1" dirty="0" err="1" smtClean="0"/>
              <a:t>Autoapical</a:t>
            </a:r>
            <a:r>
              <a:rPr lang="en-US" i="1" dirty="0" smtClean="0"/>
              <a:t> reverse mechanism</a:t>
            </a:r>
          </a:p>
        </p:txBody>
      </p:sp>
      <p:sp>
        <p:nvSpPr>
          <p:cNvPr id="80900" name="AutoShape 6" descr="data:image/jpeg;base64,/9j/4AAQSkZJRgABAQAAAQABAAD/2wCEAAkGBxAREBAREBAQFQ8ODRQPEA8PDxAOEA8NFBIiFhQSFRQYKCggGBolHBUUITEhJSkrLi4uFx8zODMsNygtLisBCgoKDg0OGhAQGiwlIB8wLCwwLCwsMCwsLCwsNywsLCwsLCwsNywsLCwrLCwsKywsLCssKywsLDcsKywrLCwrLP/AABEIAMkAkAMBIgACEQEDEQH/xAAcAAEBAAMBAQEBAAAAAAAAAAAAAgMEBQEGBwj/xAA5EAACAQIDBAcGBQMFAAAAAAAAAQIDEQQysSExUXISE0FScYGRBQYiQqHBByNhYoIUM9EkNKLh8P/EABgBAQADAQAAAAAAAAAAAAAAAAABAwQC/8QAHxEBAAICAwADAQAAAAAAAAAAAAECAxExMkESISJR/9oADAMBAAIRAxEAPwD9IqVJdJ7Xvfa+JPWS70vVipmlzPUk1Mausl3perHWS70vVkgkV1ku9L1Y6yXel6skAV1ku9L1Y6yXel6skNAV1ku9L1Y6yXel6swuUlvV1xW/0CxEb2vtte3bYj6NSzdZLvS9WOsl3perMcKkXuaZRIrrJd6Xqx1ku9L1ZIArrJd6Xqx1ku9L1ZIArrJd6XqyqdSXSj8TzLtfExlU80eZagKmaXM9SSqmaXM9SQAACAAAAAAPh/xH9pvD9RKNToSlVTve14xTWrR9wfiX4wYiUq8+lJuMakaVGHZGMYKVR/r8TRXl6rMXZ+v4bHqdOnGnKMoOhCTq7JSnN730vE3Y7l4Hx34UYVQ9m0n2ynKT8b2Z9kMcagyW3IACxWAAAVTzR5lqSVTzR5lqElTNLmepJVTNLmepIAABAAAAAA0/a+Pjh6FStLdCN0uMnsivNtH89e/eNdTFdBu/UxUZPferL46j9ZW8j9w9+PZVfFYXqcPbrJVoSSb6N1CXS3+R+L4j3D9qOu4Sw7dSU27ucXfbvuUZZ+9NGKPrb9S/B6q37Mim9sK9SPle/wBz7c+V/Dr2JWwWFnQxCSqqvKbin0rKW7afVFtOqm/MgAOnIAABVPNHmWpJVPNHmWoSVM0uZ6klVM0uZ6kgAAEAAAAADJhV+bT8W/8Aic2v/vb/ALjo4R/mx8G/ocucv9Xf9xTflfj6ulXX5tT+L+h4MQ/zpfrCILKcKr9gAHTkAAAqnmjzLUkqnmjzLUJKmaXM9SSqmaXM9SQAACAAAAABsYOmtsu1KyfiaLwcXV6d5XvfedLB5ZeJq/P5mS8/qWzHH5hkxFNZvmext8DCbWKy/wAvsapfi6s+WP0AAsVgAAFU80eZaklU80eZahJUzS5nqSVUzS5nqSAAAQAAAAAN3CxfQ2O2171dGqqMulvjv4M3cFk/kRNWkY79pbKdYViKDUZJu9rSVla6saB26y2x4ShbzRxqsbSa4Muwz4qzR6kAFygAAAqnmjzLUkqnmjzLUJKmaXM9SSqmaXM9SQAACAAAAAB0MDk82TiFtLwOTzZ5izHftLZTrDaqZIPhb/Bz/aEPiT4o3qL6VJeFjBjFeF+1WZ1jnVkZI3VzgAamQAAAqnmjzLUkqnmjzLUJKmaXM9SSqmaXM9SQAACAApRb3JvwQEgyrDz7r9Dx0Jr5X6EfKE6luYJ/Av1bGLPcLH4I7Pm+4xRkv2lsp1hjwmIUYyT3JmNY2Erwi03Z9u1I0sf/AGqvgc33efxPkkTWPUWnx1gAa2MAAAqnmjzLUkqnmjzLUJKmaXM9SSqmaXM9SQPUbtD2bKW2Xwr1Zj9n578E35nXjiF2opyXmJ1C3HSJjcsVLAU49l3xltNhJLcvoeqpF9p7YomZlfERHCSWuDa8C5RMbkQ6a2M+GO9trbwZqTleMXt8y8VUclOMlZqTS7bw7GR0bQiuCHiPXN9of2qvgc73eXxS5Jf+sdLHO1Oo+G00vdqXSrWa3xba7LM7jhzbl0QdDF+zWtsNq7vajns1VtE8MtqzHIACXIVTzR5lqSVTzR5lqElTNLmepJVTNLmepIGzgM/8Wbxo4HP/ABZvGbL2aMXV6exqNdpJ4VrG5Srp7GZegjnGalXa37gPPaGAVWNrtPskt8WaKhKMYxqZlsv8stu9M7MZp7jyaXbuIS+Xx7tTnw3ml7u1V/UOVnl4bPBH0+IwtKSacE0962pGreNPZClZLtil6nccOZ5diMjVxeEhPgpcePiacKtVv9t+Ftlv1Nlxk9z8rfcRuCdS5lfDyg7SXn2MxH0HRTVp2twZxcVTUZtLd2eBfS/y+pZ70+P2wlU80eZaklU80eZaljgqZpcz1JKqZpcz1JA2MC/i8mbxzsPUUZXe61jajVg9zs/GxnyxO1+KY0zghN8U/EdPinqVLVglTT3HtwKhNo2oYhPeahFXcwNycIS3PyuyVRjHt0RxcPN9Leb6YG05QX6njxHA1j1BDJKbfac/GZ/JG25pf4NPF5vJFuLs4y9WEqnmjzLUkqnmjzLU0M5UzS5nqSVUzS5nqSADVwAh4rrLJr6r6lxxVRb0peDs/QkHM0iXUXmGZY+DzJxf7l9zZpzTXwy+tzQaMTw8d6vF8Ytx0K5xfxZGX+uv0pcE/Bk1ais77NnbsOdCpVjun0lwkvujOsW2rSi/J3RXOO0LIyVlr0Ki6T2o31VXZd+CObSqWk3Z+hsvEy7I+rIikymbRHra6UuCXi76Eyklml9bGpKcnvl6bCVFf9vazuMU+uJyx42v6pfKvsjBUnd3ZILq0iqq15sFU80eZaklU80eZanTkq5pcz1JudSe9+LJOdp05txc6QGzTm3FzpAbNObcXOkBs05txc6QGzTm3FzpAbNObcXOkBs05txc6QGzTm3Kp5lzLU6BUN65lqNmn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1" name="AutoShape 8" descr="data:image/jpeg;base64,/9j/4AAQSkZJRgABAQAAAQABAAD/2wCEAAkGBxAREBAREBAQFQ8ODRQPEA8PDxAOEA8NFBIiFhQSFRQYKCggGBolHBUUITEhJSkrLi4uFx8zODMsNygtLisBCgoKDg0OGhAQGiwlIB8wLCwwLCwsMCwsLCwsNywsLCwsLCwsNywsLCwrLCwsKywsLCssKywsLDcsKywrLCwrLP/AABEIAMkAkAMBIgACEQEDEQH/xAAcAAEBAAMBAQEBAAAAAAAAAAAAAgMEBQEGBwj/xAA5EAACAQIDBAcGBQMFAAAAAAAAAQIDEQQysSExUXISE0FScYGRBQYiQqHBByNhYoIUM9EkNKLh8P/EABgBAQADAQAAAAAAAAAAAAAAAAABAwQC/8QAHxEBAAICAwADAQAAAAAAAAAAAAECAxExMkESISJR/9oADAMBAAIRAxEAPwD9IqVJdJ7Xvfa+JPWS70vVipmlzPUk1Mausl3perHWS70vVkgkV1ku9L1Y6yXel6skAV1ku9L1Y6yXel6skNAV1ku9L1Y6yXel6swuUlvV1xW/0CxEb2vtte3bYj6NSzdZLvS9WOsl3perMcKkXuaZRIrrJd6Xqx1ku9L1ZIArrJd6Xqx1ku9L1ZIArrJd6XqyqdSXSj8TzLtfExlU80eZagKmaXM9SSqmaXM9SQAACAAAAAAPh/xH9pvD9RKNToSlVTve14xTWrR9wfiX4wYiUq8+lJuMakaVGHZGMYKVR/r8TRXl6rMXZ+v4bHqdOnGnKMoOhCTq7JSnN730vE3Y7l4Hx34UYVQ9m0n2ynKT8b2Z9kMcagyW3IACxWAAAVTzR5lqSVTzR5lqElTNLmepJVTNLmepIAABAAAAAA0/a+Pjh6FStLdCN0uMnsivNtH89e/eNdTFdBu/UxUZPferL46j9ZW8j9w9+PZVfFYXqcPbrJVoSSb6N1CXS3+R+L4j3D9qOu4Sw7dSU27ucXfbvuUZZ+9NGKPrb9S/B6q37Mim9sK9SPle/wBz7c+V/Dr2JWwWFnQxCSqqvKbin0rKW7afVFtOqm/MgAOnIAABVPNHmWpJVPNHmWoSVM0uZ6klVM0uZ6kgAAEAAAAADJhV+bT8W/8Aic2v/vb/ALjo4R/mx8G/ocucv9Xf9xTflfj6ulXX5tT+L+h4MQ/zpfrCILKcKr9gAHTkAAAqnmjzLUkqnmjzLUJKmaXM9SSqmaXM9SQAACAAAAABsYOmtsu1KyfiaLwcXV6d5XvfedLB5ZeJq/P5mS8/qWzHH5hkxFNZvmext8DCbWKy/wAvsapfi6s+WP0AAsVgAAFU80eZaklU80eZahJUzS5nqSVUzS5nqSAAAQAAAAAN3CxfQ2O2171dGqqMulvjv4M3cFk/kRNWkY79pbKdYViKDUZJu9rSVla6saB26y2x4ShbzRxqsbSa4Muwz4qzR6kAFygAAAqnmjzLUkqnmjzLUJKmaXM9SSqmaXM9SQAACAAAAAB0MDk82TiFtLwOTzZ5izHftLZTrDaqZIPhb/Bz/aEPiT4o3qL6VJeFjBjFeF+1WZ1jnVkZI3VzgAamQAAAqnmjzLUkqnmjzLUJKmaXM9SSqmaXM9SQAACAApRb3JvwQEgyrDz7r9Dx0Jr5X6EfKE6luYJ/Av1bGLPcLH4I7Pm+4xRkv2lsp1hjwmIUYyT3JmNY2Erwi03Z9u1I0sf/AGqvgc33efxPkkTWPUWnx1gAa2MAAAqnmjzLUkqnmjzLUJKmaXM9SSqmaXM9SQPUbtD2bKW2Xwr1Zj9n578E35nXjiF2opyXmJ1C3HSJjcsVLAU49l3xltNhJLcvoeqpF9p7YomZlfERHCSWuDa8C5RMbkQ6a2M+GO9trbwZqTleMXt8y8VUclOMlZqTS7bw7GR0bQiuCHiPXN9of2qvgc73eXxS5Jf+sdLHO1Oo+G00vdqXSrWa3xba7LM7jhzbl0QdDF+zWtsNq7vajns1VtE8MtqzHIACXIVTzR5lqSVTzR5lqElTNLmepJVTNLmepIGzgM/8Wbxo4HP/ABZvGbL2aMXV6exqNdpJ4VrG5Srp7GZegjnGalXa37gPPaGAVWNrtPskt8WaKhKMYxqZlsv8stu9M7MZp7jyaXbuIS+Xx7tTnw3ml7u1V/UOVnl4bPBH0+IwtKSacE0962pGreNPZClZLtil6nccOZ5diMjVxeEhPgpcePiacKtVv9t+Ftlv1Nlxk9z8rfcRuCdS5lfDyg7SXn2MxH0HRTVp2twZxcVTUZtLd2eBfS/y+pZ70+P2wlU80eZaklU80eZaljgqZpcz1JKqZpcz1JA2MC/i8mbxzsPUUZXe61jajVg9zs/GxnyxO1+KY0zghN8U/EdPinqVLVglTT3HtwKhNo2oYhPeahFXcwNycIS3PyuyVRjHt0RxcPN9Leb6YG05QX6njxHA1j1BDJKbfac/GZ/JG25pf4NPF5vJFuLs4y9WEqnmjzLUkqnmjzLU0M5UzS5nqSVUzS5nqSADVwAh4rrLJr6r6lxxVRb0peDs/QkHM0iXUXmGZY+DzJxf7l9zZpzTXwy+tzQaMTw8d6vF8Ytx0K5xfxZGX+uv0pcE/Bk1ais77NnbsOdCpVjun0lwkvujOsW2rSi/J3RXOO0LIyVlr0Ki6T2o31VXZd+CObSqWk3Z+hsvEy7I+rIikymbRHra6UuCXi76Eyklml9bGpKcnvl6bCVFf9vazuMU+uJyx42v6pfKvsjBUnd3ZILq0iqq15sFU80eZaklU80eZanTkq5pcz1JudSe9+LJOdp05txc6QGzTm3FzpAbNObcXOkBs05txc6QGzTm3FzpAbNObcXOkBs05txc6QGzTm3Kp5lzLU6BUN65lqNmn//Z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902" name="Picture 9" descr="C:\Users\4570\Desktop\693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1676400"/>
            <a:ext cx="2008188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572000"/>
            <a:ext cx="9136063" cy="22780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The Root ZX is not capable of detecting the '0.5 mm from the foramen' position and thus, should</a:t>
            </a:r>
          </a:p>
          <a:p>
            <a:pPr>
              <a:defRPr/>
            </a:pPr>
            <a:r>
              <a:rPr lang="en-US" dirty="0"/>
              <a:t>only be used to detect the major diameter. </a:t>
            </a:r>
            <a:r>
              <a:rPr lang="en-US" i="1" dirty="0"/>
              <a:t>(i.e. Contrary to manufacturer claims,</a:t>
            </a:r>
          </a:p>
          <a:p>
            <a:pPr>
              <a:defRPr/>
            </a:pPr>
            <a:r>
              <a:rPr lang="en-US" i="1" dirty="0"/>
              <a:t>Apex Locators can only reliably determine when the file is actually touching the PDL at the</a:t>
            </a:r>
          </a:p>
          <a:p>
            <a:pPr>
              <a:defRPr/>
            </a:pPr>
            <a:r>
              <a:rPr lang="en-US" i="1" dirty="0"/>
              <a:t>apex. Set your working length 1 to 1.5 mm back from this length to avoid over-instrumentation).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 err="1"/>
              <a:t>Ounsi</a:t>
            </a:r>
            <a:r>
              <a:rPr lang="en-US" b="1" dirty="0"/>
              <a:t> HF, </a:t>
            </a:r>
            <a:r>
              <a:rPr lang="en-US" b="1" dirty="0" err="1"/>
              <a:t>Naaman</a:t>
            </a:r>
            <a:r>
              <a:rPr lang="en-US" b="1" dirty="0"/>
              <a:t> A. In vitro evaluation of the reliability of the Root ZX electronic apex</a:t>
            </a:r>
          </a:p>
          <a:p>
            <a:pPr>
              <a:defRPr/>
            </a:pPr>
            <a:r>
              <a:rPr lang="en-US" b="1" dirty="0"/>
              <a:t>locator. </a:t>
            </a:r>
            <a:r>
              <a:rPr lang="en-US" b="1" dirty="0" err="1"/>
              <a:t>Int</a:t>
            </a:r>
            <a:r>
              <a:rPr lang="en-US" b="1" dirty="0"/>
              <a:t> </a:t>
            </a:r>
            <a:r>
              <a:rPr lang="en-US" b="1" dirty="0" err="1"/>
              <a:t>Endod</a:t>
            </a:r>
            <a:r>
              <a:rPr lang="en-US" b="1" dirty="0"/>
              <a:t> J 1999;32:120-23.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8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248400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ENDY 7000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Endodontic </a:t>
            </a:r>
            <a:r>
              <a:rPr lang="en-US" dirty="0" err="1" smtClean="0"/>
              <a:t>handpiece</a:t>
            </a:r>
            <a:r>
              <a:rPr lang="en-US" dirty="0" smtClean="0"/>
              <a:t> connected to an </a:t>
            </a:r>
            <a:r>
              <a:rPr lang="en-US" dirty="0" err="1" smtClean="0"/>
              <a:t>endy</a:t>
            </a:r>
            <a:r>
              <a:rPr lang="en-US" dirty="0" smtClean="0"/>
              <a:t> apex locator</a:t>
            </a:r>
          </a:p>
          <a:p>
            <a:pPr>
              <a:defRPr/>
            </a:pPr>
            <a:r>
              <a:rPr lang="en-US" dirty="0" smtClean="0"/>
              <a:t>Reverses the rotation of the instrument when it reaches a point in the apical region preset by the clinician</a:t>
            </a:r>
            <a:endParaRPr lang="en-US" dirty="0"/>
          </a:p>
        </p:txBody>
      </p:sp>
      <p:pic>
        <p:nvPicPr>
          <p:cNvPr id="81924" name="Picture 2" descr="http://www.ionyx.eu/UserFiles/Fichiers/Endy%206200%20H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83038"/>
            <a:ext cx="2909888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33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248400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SAFY ZX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New development of ultrasonic systems</a:t>
            </a:r>
          </a:p>
          <a:p>
            <a:pPr>
              <a:defRPr/>
            </a:pPr>
            <a:r>
              <a:rPr lang="en-US" dirty="0" err="1" smtClean="0"/>
              <a:t>Handpiece</a:t>
            </a:r>
            <a:r>
              <a:rPr lang="en-US" dirty="0" smtClean="0"/>
              <a:t> + apex locator</a:t>
            </a:r>
          </a:p>
          <a:p>
            <a:pPr>
              <a:defRPr/>
            </a:pPr>
            <a:r>
              <a:rPr lang="en-US" dirty="0" smtClean="0"/>
              <a:t>Uses Root ZX to monitor location of file during instrumentation</a:t>
            </a:r>
          </a:p>
          <a:p>
            <a:pPr>
              <a:defRPr/>
            </a:pPr>
            <a:r>
              <a:rPr lang="en-US" dirty="0" smtClean="0"/>
              <a:t>Minimizes danger of over instrumentation</a:t>
            </a:r>
          </a:p>
        </p:txBody>
      </p:sp>
      <p:pic>
        <p:nvPicPr>
          <p:cNvPr id="82948" name="Picture 2" descr="http://ecx.images-amazon.com/images/I/41xud6UKVDL._SY3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91000"/>
            <a:ext cx="2665413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4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 JULIAN" pitchFamily="2" charset="0"/>
              </a:rPr>
              <a:t>How does it work??</a:t>
            </a:r>
          </a:p>
        </p:txBody>
      </p:sp>
      <p:sp>
        <p:nvSpPr>
          <p:cNvPr id="63492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2413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634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1438275"/>
            <a:ext cx="4338637" cy="540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75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smtClean="0"/>
              <a:t>PARTS OF APEX LOCATOR :</a:t>
            </a:r>
          </a:p>
        </p:txBody>
      </p:sp>
      <p:sp>
        <p:nvSpPr>
          <p:cNvPr id="6451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29300" cy="5256213"/>
          </a:xfrm>
        </p:spPr>
        <p:txBody>
          <a:bodyPr/>
          <a:lstStyle/>
          <a:p>
            <a:pPr lvl="1"/>
            <a:r>
              <a:rPr lang="en-US" smtClean="0"/>
              <a:t>has four parts :-</a:t>
            </a:r>
            <a:endParaRPr lang="en-US" sz="3200" smtClean="0"/>
          </a:p>
          <a:p>
            <a:pPr lvl="1">
              <a:buFont typeface="Wingdings" pitchFamily="2" charset="2"/>
              <a:buChar char="v"/>
            </a:pPr>
            <a:r>
              <a:rPr lang="en-US" smtClean="0"/>
              <a:t>the lip clip</a:t>
            </a:r>
            <a:endParaRPr lang="en-US" sz="3200" smtClean="0"/>
          </a:p>
          <a:p>
            <a:pPr lvl="1">
              <a:buFont typeface="Wingdings" pitchFamily="2" charset="2"/>
              <a:buChar char="v"/>
            </a:pPr>
            <a:r>
              <a:rPr lang="en-US" smtClean="0"/>
              <a:t>the file clip</a:t>
            </a:r>
            <a:endParaRPr lang="en-US" sz="3200" smtClean="0"/>
          </a:p>
          <a:p>
            <a:pPr lvl="1">
              <a:buFont typeface="Wingdings" pitchFamily="2" charset="2"/>
              <a:buChar char="v"/>
            </a:pPr>
            <a:r>
              <a:rPr lang="en-US" smtClean="0"/>
              <a:t>Electronic device</a:t>
            </a:r>
          </a:p>
          <a:p>
            <a:pPr lvl="1">
              <a:buFont typeface="Wingdings" pitchFamily="2" charset="2"/>
              <a:buChar char="v"/>
            </a:pPr>
            <a:r>
              <a:rPr lang="en-US" smtClean="0"/>
              <a:t>Cord which connects the above three parts</a:t>
            </a:r>
          </a:p>
          <a:p>
            <a:endParaRPr lang="en-US" smtClean="0"/>
          </a:p>
        </p:txBody>
      </p:sp>
      <p:pic>
        <p:nvPicPr>
          <p:cNvPr id="64517" name="Picture 2" descr="http://www.servi-dent.com/wp-content/uploads/2013/09/NSK-iP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62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0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3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i="1" u="sng" smtClean="0"/>
              <a:t>USES OF APEX LOCATORS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2413" cy="548481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/>
              <a:t>Provide objective information with high degree of accuracy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/>
              <a:t>Used when apical portion of canal is constricted :</a:t>
            </a:r>
          </a:p>
          <a:p>
            <a:pPr algn="ctr">
              <a:defRPr/>
            </a:pPr>
            <a:r>
              <a:rPr lang="en-US" sz="2400" dirty="0" smtClean="0"/>
              <a:t>Impacted teeth</a:t>
            </a:r>
          </a:p>
          <a:p>
            <a:pPr algn="ctr">
              <a:defRPr/>
            </a:pPr>
            <a:r>
              <a:rPr lang="en-US" sz="2400" dirty="0" err="1" smtClean="0"/>
              <a:t>Zygomatic</a:t>
            </a:r>
            <a:r>
              <a:rPr lang="en-US" sz="2400" dirty="0" smtClean="0"/>
              <a:t> arch</a:t>
            </a:r>
          </a:p>
          <a:p>
            <a:pPr algn="ctr">
              <a:defRPr/>
            </a:pPr>
            <a:r>
              <a:rPr lang="en-US" sz="2400" dirty="0" smtClean="0"/>
              <a:t>Overlapping roots</a:t>
            </a:r>
          </a:p>
          <a:p>
            <a:pPr algn="ctr">
              <a:defRPr/>
            </a:pPr>
            <a:r>
              <a:rPr lang="en-US" sz="2400" dirty="0" smtClean="0"/>
              <a:t>Excessive bone density</a:t>
            </a:r>
          </a:p>
          <a:p>
            <a:pPr marL="457200" indent="-457200">
              <a:buFont typeface="Arial" charset="0"/>
              <a:buAutoNum type="arabicPeriod" startAt="3"/>
              <a:defRPr/>
            </a:pPr>
            <a:r>
              <a:rPr lang="en-US" sz="2400" dirty="0" smtClean="0"/>
              <a:t>Used in patients with gag </a:t>
            </a:r>
            <a:r>
              <a:rPr lang="en-US" sz="2400" dirty="0" err="1" smtClean="0"/>
              <a:t>refles</a:t>
            </a:r>
            <a:r>
              <a:rPr lang="en-US" sz="2400" dirty="0" smtClean="0"/>
              <a:t> and cannot tolerate x-ray films</a:t>
            </a:r>
          </a:p>
          <a:p>
            <a:pPr marL="457200" indent="-457200">
              <a:buFont typeface="Arial" charset="0"/>
              <a:buAutoNum type="arabicPeriod" startAt="3"/>
              <a:defRPr/>
            </a:pPr>
            <a:endParaRPr lang="en-US" sz="2400" dirty="0" smtClean="0"/>
          </a:p>
          <a:p>
            <a:pPr marL="457200" indent="-457200">
              <a:buFont typeface="Arial" charset="0"/>
              <a:buAutoNum type="arabicPeriod" startAt="3"/>
              <a:defRPr/>
            </a:pPr>
            <a:r>
              <a:rPr lang="en-US" sz="2400" dirty="0" smtClean="0"/>
              <a:t>In pregnant ladies to reduce radiation exposure</a:t>
            </a:r>
          </a:p>
          <a:p>
            <a:pPr marL="457200" indent="-457200">
              <a:buFont typeface="Arial" charset="0"/>
              <a:buAutoNum type="arabicPeriod" startAt="3"/>
              <a:defRPr/>
            </a:pPr>
            <a:endParaRPr lang="en-US" sz="2400" dirty="0" smtClean="0"/>
          </a:p>
          <a:p>
            <a:pPr marL="457200" indent="-457200">
              <a:buFont typeface="Arial" charset="0"/>
              <a:buAutoNum type="arabicPeriod" startAt="3"/>
              <a:defRPr/>
            </a:pPr>
            <a:r>
              <a:rPr lang="en-US" sz="2400" dirty="0" smtClean="0"/>
              <a:t>Useful in </a:t>
            </a:r>
            <a:r>
              <a:rPr lang="en-US" sz="2400" dirty="0" err="1" smtClean="0"/>
              <a:t>children,disabled</a:t>
            </a:r>
            <a:r>
              <a:rPr lang="en-US" sz="2400" dirty="0" smtClean="0"/>
              <a:t> </a:t>
            </a:r>
            <a:r>
              <a:rPr lang="en-US" sz="2400" dirty="0" err="1" smtClean="0"/>
              <a:t>patients,heavily</a:t>
            </a:r>
            <a:r>
              <a:rPr lang="en-US" sz="2400" dirty="0" smtClean="0"/>
              <a:t> sedated </a:t>
            </a:r>
            <a:r>
              <a:rPr lang="en-US" sz="2400" dirty="0" err="1" smtClean="0"/>
              <a:t>patients,etc</a:t>
            </a:r>
            <a:endParaRPr lang="en-US" sz="2400" dirty="0" smtClean="0"/>
          </a:p>
          <a:p>
            <a:pPr marL="457200" indent="-457200">
              <a:buFont typeface="Arial" charset="0"/>
              <a:buAutoNum type="arabicPeriod" startAt="3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488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061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800" dirty="0"/>
              <a:t>6</a:t>
            </a:r>
            <a:r>
              <a:rPr lang="en-US" sz="2800" dirty="0" smtClean="0"/>
              <a:t>. Can be used in teeth with incomplete root formation ,requiring </a:t>
            </a:r>
            <a:r>
              <a:rPr lang="en-US" sz="2800" dirty="0" err="1" smtClean="0"/>
              <a:t>apexification</a:t>
            </a:r>
            <a:r>
              <a:rPr lang="en-US" sz="2800" dirty="0" smtClean="0"/>
              <a:t> &amp; to determine WL in primary teeth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/>
              <a:t> 7. Valuable tool for :</a:t>
            </a:r>
          </a:p>
          <a:p>
            <a:pPr marL="514350" indent="-514350">
              <a:buFont typeface="+mj-lt"/>
              <a:buAutoNum type="romanLcPeriod"/>
              <a:defRPr/>
            </a:pPr>
            <a:r>
              <a:rPr lang="en-US" sz="2400" dirty="0" smtClean="0"/>
              <a:t>Detecting site of root perforations</a:t>
            </a:r>
          </a:p>
          <a:p>
            <a:pPr marL="514350" indent="-514350">
              <a:buFont typeface="+mj-lt"/>
              <a:buAutoNum type="romanLcPeriod"/>
              <a:defRPr/>
            </a:pPr>
            <a:r>
              <a:rPr lang="en-US" sz="2400" dirty="0" smtClean="0"/>
              <a:t>Testing pulp vitality</a:t>
            </a:r>
          </a:p>
          <a:p>
            <a:pPr marL="514350" indent="-514350">
              <a:buFont typeface="+mj-lt"/>
              <a:buAutoNum type="romanLcPeriod"/>
              <a:defRPr/>
            </a:pPr>
            <a:r>
              <a:rPr lang="en-US" sz="2400" dirty="0" smtClean="0"/>
              <a:t>Determination of perforations caused during post preparation</a:t>
            </a:r>
          </a:p>
          <a:p>
            <a:pPr marL="514350" indent="-514350">
              <a:buFont typeface="+mj-lt"/>
              <a:buAutoNum type="romanLcPeriod"/>
              <a:defRPr/>
            </a:pPr>
            <a:r>
              <a:rPr lang="en-US" sz="2400" dirty="0" smtClean="0"/>
              <a:t>Detecting horizontal or vertical root fractures</a:t>
            </a:r>
          </a:p>
          <a:p>
            <a:pPr marL="514350" indent="-514350">
              <a:buFont typeface="+mj-lt"/>
              <a:buAutoNum type="romanLcPeriod"/>
              <a:defRPr/>
            </a:pPr>
            <a:r>
              <a:rPr lang="en-US" sz="2400" dirty="0"/>
              <a:t>Detecting internal or external </a:t>
            </a:r>
            <a:r>
              <a:rPr lang="en-US" sz="2400" dirty="0" err="1"/>
              <a:t>resorption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75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latin typeface="AR JULIAN" pitchFamily="2" charset="0"/>
              </a:rPr>
              <a:t>Basic conditions for accuracy of eal</a:t>
            </a:r>
            <a:r>
              <a:rPr lang="en-US" sz="3600" smtClean="0">
                <a:latin typeface="AR JULIAN" pitchFamily="2" charset="0"/>
              </a:rPr>
              <a:t>s :</a:t>
            </a:r>
          </a:p>
        </p:txBody>
      </p:sp>
      <p:sp>
        <p:nvSpPr>
          <p:cNvPr id="67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Canal should be relatively dry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Canal should be free from debris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No cervical leakage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No blockage or calcification of canals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Proper contact of file with canal walls &amp; periapex</a:t>
            </a:r>
          </a:p>
        </p:txBody>
      </p:sp>
    </p:spTree>
    <p:extLst>
      <p:ext uri="{BB962C8B-B14F-4D97-AF65-F5344CB8AC3E}">
        <p14:creationId xmlns:p14="http://schemas.microsoft.com/office/powerpoint/2010/main" val="858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i="1" u="sng" smtClean="0"/>
              <a:t>CLASSIFICATION :</a:t>
            </a:r>
          </a:p>
        </p:txBody>
      </p:sp>
      <p:sp>
        <p:nvSpPr>
          <p:cNvPr id="68612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2413" cy="5789613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2284413" y="838200"/>
            <a:ext cx="4572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TYPES OF APEX LOCATORS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868488"/>
            <a:ext cx="2895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BASED ON DIRECT CURRENT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5340350" y="1868488"/>
            <a:ext cx="3576638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BASED ON ALTERNATING CURRENT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855913"/>
            <a:ext cx="2284413" cy="1143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ORIGINAL OHM METER USED BY SUZUKI &amp; SUNANDA</a:t>
            </a:r>
          </a:p>
        </p:txBody>
      </p:sp>
      <p:sp>
        <p:nvSpPr>
          <p:cNvPr id="9" name="Rectangle 8"/>
          <p:cNvSpPr/>
          <p:nvPr/>
        </p:nvSpPr>
        <p:spPr>
          <a:xfrm>
            <a:off x="2971800" y="2933700"/>
            <a:ext cx="1905000" cy="14668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RESISTANCE TYPE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en-US" dirty="0"/>
              <a:t>Root canal meter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en-US" dirty="0" err="1"/>
              <a:t>Endometric</a:t>
            </a:r>
            <a:r>
              <a:rPr lang="en-US" dirty="0"/>
              <a:t> meter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99075" y="2933700"/>
            <a:ext cx="1828800" cy="1371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IMPEDENCE TYPE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en-US" dirty="0" err="1"/>
              <a:t>sonoexplorer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3613" y="2933700"/>
            <a:ext cx="1828800" cy="1371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FREQUENCY TYPE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0913" y="4724400"/>
            <a:ext cx="2667000" cy="1295400"/>
          </a:xfrm>
          <a:prstGeom prst="rect">
            <a:avLst/>
          </a:prstGeom>
          <a:solidFill>
            <a:srgbClr val="0DFF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SUBTRACTION TYPE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chemeClr val="tx1"/>
                </a:solidFill>
              </a:rPr>
              <a:t>Endex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chemeClr val="tx1"/>
                </a:solidFill>
              </a:rPr>
              <a:t>Neosono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ultima</a:t>
            </a:r>
            <a:r>
              <a:rPr lang="en-US" dirty="0">
                <a:solidFill>
                  <a:schemeClr val="tx1"/>
                </a:solidFill>
              </a:rPr>
              <a:t> EZ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02350" y="4724400"/>
            <a:ext cx="3041650" cy="533400"/>
          </a:xfrm>
          <a:prstGeom prst="rect">
            <a:avLst/>
          </a:prstGeom>
          <a:solidFill>
            <a:srgbClr val="0DFF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RATIO TYPE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71938" y="5638800"/>
            <a:ext cx="2057400" cy="12525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2 FREQUENCIES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Root ZX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05600" y="5638800"/>
            <a:ext cx="2438400" cy="12176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5 FREQUENCIES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AFA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Apex finder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50913" y="1143000"/>
            <a:ext cx="13335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50913" y="1143000"/>
            <a:ext cx="0" cy="7254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50913" y="2325688"/>
            <a:ext cx="0" cy="53022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856413" y="1143000"/>
            <a:ext cx="915987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772400" y="1143000"/>
            <a:ext cx="0" cy="7254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</p:cNvCxnSpPr>
          <p:nvPr/>
        </p:nvCxnSpPr>
        <p:spPr>
          <a:xfrm flipH="1">
            <a:off x="7127875" y="2325688"/>
            <a:ext cx="0" cy="26511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810000" y="2590800"/>
            <a:ext cx="331787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810000" y="2590800"/>
            <a:ext cx="0" cy="3429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0" idx="0"/>
          </p:cNvCxnSpPr>
          <p:nvPr/>
        </p:nvCxnSpPr>
        <p:spPr>
          <a:xfrm>
            <a:off x="6213475" y="2590800"/>
            <a:ext cx="0" cy="3429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127875" y="2590800"/>
            <a:ext cx="1482725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610600" y="2590800"/>
            <a:ext cx="0" cy="3429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1" idx="2"/>
          </p:cNvCxnSpPr>
          <p:nvPr/>
        </p:nvCxnSpPr>
        <p:spPr>
          <a:xfrm>
            <a:off x="8228013" y="4305300"/>
            <a:ext cx="0" cy="1905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514600" y="4495800"/>
            <a:ext cx="5713413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514600" y="4495800"/>
            <a:ext cx="0" cy="2286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228013" y="4495800"/>
            <a:ext cx="0" cy="2286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5" idx="0"/>
          </p:cNvCxnSpPr>
          <p:nvPr/>
        </p:nvCxnSpPr>
        <p:spPr>
          <a:xfrm>
            <a:off x="7924800" y="5257800"/>
            <a:ext cx="0" cy="3810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299075" y="5448300"/>
            <a:ext cx="2625725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370513" y="5448300"/>
            <a:ext cx="0" cy="1905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8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2413" cy="1066800"/>
          </a:xfrm>
        </p:spPr>
        <p:txBody>
          <a:bodyPr/>
          <a:lstStyle/>
          <a:p>
            <a:r>
              <a:rPr lang="en-US" smtClean="0">
                <a:latin typeface="AR CHRISTY" pitchFamily="2" charset="0"/>
              </a:rPr>
              <a:t>FIRST GENERATION APEX LOCATOR</a:t>
            </a:r>
          </a:p>
        </p:txBody>
      </p:sp>
      <p:sp>
        <p:nvSpPr>
          <p:cNvPr id="67588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2413" cy="5257800"/>
          </a:xfrm>
        </p:spPr>
        <p:txBody>
          <a:bodyPr/>
          <a:lstStyle/>
          <a:p>
            <a:pPr>
              <a:defRPr/>
            </a:pPr>
            <a:r>
              <a:rPr lang="en-US" b="1" i="1" u="sng" dirty="0" smtClean="0"/>
              <a:t>Resistance apex locators</a:t>
            </a:r>
          </a:p>
          <a:p>
            <a:pPr>
              <a:defRPr/>
            </a:pPr>
            <a:r>
              <a:rPr lang="en-US" dirty="0" smtClean="0"/>
              <a:t>Measures opposition to flow of direct current (</a:t>
            </a:r>
            <a:r>
              <a:rPr lang="en-US" dirty="0" err="1" smtClean="0"/>
              <a:t>ie</a:t>
            </a:r>
            <a:r>
              <a:rPr lang="en-US" dirty="0" smtClean="0"/>
              <a:t> resistance)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Eg</a:t>
            </a:r>
            <a:r>
              <a:rPr lang="en-US" dirty="0" smtClean="0"/>
              <a:t> : - root canal meter (</a:t>
            </a:r>
            <a:r>
              <a:rPr lang="en-US" dirty="0" err="1"/>
              <a:t>O</a:t>
            </a:r>
            <a:r>
              <a:rPr lang="en-US" dirty="0" err="1" smtClean="0"/>
              <a:t>nuki</a:t>
            </a:r>
            <a:r>
              <a:rPr lang="en-US" dirty="0" smtClean="0"/>
              <a:t> Medical </a:t>
            </a:r>
            <a:r>
              <a:rPr lang="en-US" dirty="0" err="1" smtClean="0"/>
              <a:t>co.,japan</a:t>
            </a:r>
            <a:r>
              <a:rPr lang="en-US" dirty="0" smtClean="0"/>
              <a:t>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- </a:t>
            </a:r>
            <a:r>
              <a:rPr lang="en-US" dirty="0" err="1" smtClean="0"/>
              <a:t>endometric</a:t>
            </a:r>
            <a:r>
              <a:rPr lang="en-US" dirty="0" smtClean="0"/>
              <a:t> meter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- </a:t>
            </a:r>
            <a:r>
              <a:rPr lang="en-US" dirty="0" err="1" smtClean="0"/>
              <a:t>endometric</a:t>
            </a:r>
            <a:r>
              <a:rPr lang="en-US" dirty="0" smtClean="0"/>
              <a:t> meter S II (</a:t>
            </a:r>
            <a:r>
              <a:rPr lang="en-US" dirty="0" err="1" smtClean="0"/>
              <a:t>Onuki</a:t>
            </a:r>
            <a:r>
              <a:rPr lang="en-US" dirty="0" smtClean="0"/>
              <a:t> Medical Co.)</a:t>
            </a:r>
          </a:p>
        </p:txBody>
      </p:sp>
    </p:spTree>
    <p:extLst>
      <p:ext uri="{BB962C8B-B14F-4D97-AF65-F5344CB8AC3E}">
        <p14:creationId xmlns:p14="http://schemas.microsoft.com/office/powerpoint/2010/main" val="37301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0</TotalTime>
  <Words>991</Words>
  <Application>Microsoft Office PowerPoint</Application>
  <PresentationFormat>On-screen Show (4:3)</PresentationFormat>
  <Paragraphs>170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IV) ELECTRONIC APEX LOCATOR</vt:lpstr>
      <vt:lpstr>PowerPoint Presentation</vt:lpstr>
      <vt:lpstr>How does it work??</vt:lpstr>
      <vt:lpstr>PARTS OF APEX LOCATOR :</vt:lpstr>
      <vt:lpstr>USES OF APEX LOCATORS :</vt:lpstr>
      <vt:lpstr>PowerPoint Presentation</vt:lpstr>
      <vt:lpstr>Basic conditions for accuracy of eals :</vt:lpstr>
      <vt:lpstr>CLASSIFICATION :</vt:lpstr>
      <vt:lpstr>FIRST GENERATION APEX LOCATOR</vt:lpstr>
      <vt:lpstr>PowerPoint Presentation</vt:lpstr>
      <vt:lpstr>SECOND GENERATION APEX LOCATOR</vt:lpstr>
      <vt:lpstr>PowerPoint Presentation</vt:lpstr>
      <vt:lpstr>THIRD GENERATION APEX LOCATORS</vt:lpstr>
      <vt:lpstr>PowerPoint Presentation</vt:lpstr>
      <vt:lpstr>PowerPoint Presentation</vt:lpstr>
      <vt:lpstr>FOURTH GENERATION APEX LOCATORS</vt:lpstr>
      <vt:lpstr>FIFTH GENERATION APEX LOCATORS</vt:lpstr>
      <vt:lpstr>SIXTH GENERATION APEX LOCATORS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IV) ELECTRONIC APEX LOCATOR</dc:title>
  <dc:creator>Sonal</dc:creator>
  <cp:lastModifiedBy>Sonal</cp:lastModifiedBy>
  <cp:revision>1</cp:revision>
  <dcterms:created xsi:type="dcterms:W3CDTF">2006-08-16T00:00:00Z</dcterms:created>
  <dcterms:modified xsi:type="dcterms:W3CDTF">2017-02-14T02:30:15Z</dcterms:modified>
</cp:coreProperties>
</file>