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76" r:id="rId24"/>
    <p:sldId id="279" r:id="rId25"/>
    <p:sldId id="281" r:id="rId26"/>
    <p:sldId id="271" r:id="rId27"/>
    <p:sldId id="284" r:id="rId28"/>
    <p:sldId id="263" r:id="rId29"/>
    <p:sldId id="313" r:id="rId30"/>
    <p:sldId id="265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432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SUBJECT : GENERAL PATHOLOGY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SESSION TOPIC : ACUTE INFLAMMATION- OUTCOMES,  MORPHOLOGIC FEATURES</a:t>
            </a:r>
          </a:p>
          <a:p>
            <a:pPr>
              <a:buNone/>
            </a:pP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PROGRAM, YEAR: BDS, SECOND YEAR</a:t>
            </a:r>
          </a:p>
          <a:p>
            <a:pPr>
              <a:buNone/>
            </a:pPr>
            <a:endParaRPr lang="en-US" b="1" dirty="0"/>
          </a:p>
          <a:p>
            <a:pPr eaLnBrk="1" hangingPunct="1">
              <a:buFont typeface="Arial" charset="0"/>
              <a:buNone/>
            </a:pPr>
            <a:r>
              <a:rPr lang="en-US" b="1" dirty="0"/>
              <a:t>FACULTY : Dr VERTIKA GUPTA (PROFESSOR &amp; HOD)</a:t>
            </a:r>
          </a:p>
          <a:p>
            <a:pPr eaLnBrk="1" hangingPunct="1">
              <a:buFont typeface="Arial" charset="0"/>
              <a:buNone/>
            </a:pPr>
            <a:r>
              <a:rPr lang="en-US" b="1" dirty="0"/>
              <a:t>   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09CD-239E-436B-89EC-01E240C3EA4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LYMPHOCYTE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20-45% of circulating leucocytes. </a:t>
            </a:r>
          </a:p>
          <a:p>
            <a:r>
              <a:rPr lang="en-US" b="1" dirty="0">
                <a:solidFill>
                  <a:srgbClr val="FF0000"/>
                </a:solidFill>
              </a:rPr>
              <a:t>ROLE</a:t>
            </a:r>
          </a:p>
          <a:p>
            <a:pPr>
              <a:buNone/>
            </a:pPr>
            <a:r>
              <a:rPr lang="en-US" dirty="0"/>
              <a:t>- Mediate </a:t>
            </a:r>
            <a:r>
              <a:rPr lang="en-US" dirty="0" err="1"/>
              <a:t>humoral</a:t>
            </a:r>
            <a:r>
              <a:rPr lang="en-US" dirty="0"/>
              <a:t> &amp; cell mediated immune </a:t>
            </a:r>
            <a:r>
              <a:rPr lang="en-US" dirty="0" err="1"/>
              <a:t>rxn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 </a:t>
            </a:r>
            <a:r>
              <a:rPr lang="en-US" dirty="0" err="1"/>
              <a:t>ts</a:t>
            </a:r>
            <a:r>
              <a:rPr lang="en-US" dirty="0">
                <a:latin typeface="Calibri"/>
                <a:cs typeface="Calibri"/>
              </a:rPr>
              <a:t>→</a:t>
            </a:r>
            <a:r>
              <a:rPr lang="en-US" u="sng" dirty="0">
                <a:latin typeface="Calibri"/>
                <a:cs typeface="Calibri"/>
              </a:rPr>
              <a:t> dominant cell in chronic inflammation </a:t>
            </a:r>
            <a:r>
              <a:rPr lang="en-US" dirty="0">
                <a:latin typeface="Calibri"/>
                <a:cs typeface="Calibri"/>
              </a:rPr>
              <a:t>&amp; in  late stages of acute inflammation</a:t>
            </a:r>
          </a:p>
          <a:p>
            <a:pPr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In </a:t>
            </a:r>
            <a:r>
              <a:rPr lang="en-US" dirty="0" err="1">
                <a:latin typeface="Calibri"/>
                <a:cs typeface="Calibri"/>
              </a:rPr>
              <a:t>bld</a:t>
            </a:r>
            <a:r>
              <a:rPr lang="en-US" dirty="0">
                <a:latin typeface="Calibri"/>
                <a:cs typeface="Calibri"/>
              </a:rPr>
              <a:t> → number is ↑ in </a:t>
            </a:r>
            <a:r>
              <a:rPr lang="en-US" dirty="0" err="1">
                <a:latin typeface="Calibri"/>
                <a:cs typeface="Calibri"/>
              </a:rPr>
              <a:t>chr</a:t>
            </a:r>
            <a:r>
              <a:rPr lang="en-US" dirty="0">
                <a:latin typeface="Calibri"/>
                <a:cs typeface="Calibri"/>
              </a:rPr>
              <a:t> infections </a:t>
            </a:r>
            <a:r>
              <a:rPr lang="en-US" dirty="0" err="1">
                <a:latin typeface="Calibri"/>
                <a:cs typeface="Calibri"/>
              </a:rPr>
              <a:t>eg</a:t>
            </a:r>
            <a:r>
              <a:rPr lang="en-US" dirty="0">
                <a:latin typeface="Calibri"/>
                <a:cs typeface="Calibri"/>
              </a:rPr>
              <a:t> TB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inf pic\i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315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1249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MONONUCLEAR-PHAGOCYTE SYSTEM (RES)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48000"/>
          </a:xfrm>
        </p:spPr>
        <p:txBody>
          <a:bodyPr>
            <a:normAutofit/>
          </a:bodyPr>
          <a:lstStyle/>
          <a:p>
            <a:r>
              <a:rPr lang="en-US" b="1" u="sng" dirty="0" err="1"/>
              <a:t>Bld</a:t>
            </a:r>
            <a:r>
              <a:rPr lang="en-US" b="1" u="sng" dirty="0"/>
              <a:t> </a:t>
            </a:r>
            <a:r>
              <a:rPr lang="en-US" b="1" u="sng" dirty="0" err="1"/>
              <a:t>monocytes</a:t>
            </a:r>
            <a:r>
              <a:rPr lang="en-US" b="1" u="sng" dirty="0"/>
              <a:t> </a:t>
            </a:r>
            <a:r>
              <a:rPr lang="en-US" dirty="0"/>
              <a:t>– 2-10% of circulating </a:t>
            </a:r>
            <a:r>
              <a:rPr lang="en-US" dirty="0" err="1"/>
              <a:t>leuc</a:t>
            </a:r>
            <a:endParaRPr lang="en-US" dirty="0"/>
          </a:p>
          <a:p>
            <a:pPr>
              <a:buNone/>
            </a:pPr>
            <a:r>
              <a:rPr lang="en-US" dirty="0"/>
              <a:t>				  </a:t>
            </a:r>
          </a:p>
          <a:p>
            <a:r>
              <a:rPr lang="en-US" b="1" u="sng" dirty="0"/>
              <a:t>Ts macrophages </a:t>
            </a:r>
            <a:r>
              <a:rPr lang="en-US" dirty="0"/>
              <a:t>– ½ life several </a:t>
            </a:r>
            <a:r>
              <a:rPr lang="en-US" dirty="0" err="1"/>
              <a:t>mths</a:t>
            </a:r>
            <a:r>
              <a:rPr lang="en-US" dirty="0"/>
              <a:t> or yrs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inf pic\i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858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PLASMA CELL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/>
              <a:t>Cells are larger than lymphocytes with more abundant cytoplasm &amp; an eccentric nucleus which has cart-wheel pattern of chromatin</a:t>
            </a:r>
          </a:p>
          <a:p>
            <a:r>
              <a:rPr lang="en-US" b="1" dirty="0">
                <a:solidFill>
                  <a:srgbClr val="FF0000"/>
                </a:solidFill>
              </a:rPr>
              <a:t>No is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increased in</a:t>
            </a:r>
          </a:p>
          <a:p>
            <a:pPr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Prolonged </a:t>
            </a:r>
            <a:r>
              <a:rPr lang="en-US" dirty="0" err="1">
                <a:latin typeface="Calibri"/>
                <a:cs typeface="Calibri"/>
              </a:rPr>
              <a:t>inf</a:t>
            </a:r>
            <a:r>
              <a:rPr lang="en-US" dirty="0">
                <a:latin typeface="Calibri"/>
                <a:cs typeface="Calibri"/>
              </a:rPr>
              <a:t> with immunological responses </a:t>
            </a:r>
            <a:r>
              <a:rPr lang="en-US" dirty="0" err="1">
                <a:latin typeface="Calibri"/>
                <a:cs typeface="Calibri"/>
              </a:rPr>
              <a:t>eg</a:t>
            </a:r>
            <a:r>
              <a:rPr lang="en-US" dirty="0">
                <a:latin typeface="Calibri"/>
                <a:cs typeface="Calibri"/>
              </a:rPr>
              <a:t> syphilis , Rheumatoid arthritis , TB</a:t>
            </a:r>
          </a:p>
          <a:p>
            <a:pPr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Hypersensitivity states</a:t>
            </a:r>
          </a:p>
          <a:p>
            <a:pPr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Multiple myeloma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inf pic\in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GIANT CELLS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Few examples of giant cells (GC) exists in normal </a:t>
            </a:r>
            <a:r>
              <a:rPr lang="en-US" dirty="0" err="1"/>
              <a:t>ts</a:t>
            </a:r>
            <a:r>
              <a:rPr lang="en-US" dirty="0"/>
              <a:t> 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osteoclast</a:t>
            </a:r>
            <a:r>
              <a:rPr lang="en-US" dirty="0"/>
              <a:t> in bone, </a:t>
            </a:r>
            <a:r>
              <a:rPr lang="en-US" dirty="0" err="1"/>
              <a:t>megakaryocytes</a:t>
            </a:r>
            <a:r>
              <a:rPr lang="en-US" dirty="0"/>
              <a:t> in bone marrow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By fusion of macrophages – inflammatory GC</a:t>
            </a:r>
          </a:p>
          <a:p>
            <a:pPr>
              <a:buFontTx/>
              <a:buChar char="-"/>
            </a:pPr>
            <a:r>
              <a:rPr lang="en-US" dirty="0"/>
              <a:t>By nuclear division without </a:t>
            </a:r>
            <a:r>
              <a:rPr lang="en-US" dirty="0" err="1"/>
              <a:t>cytoplasmic</a:t>
            </a:r>
            <a:r>
              <a:rPr lang="en-US" dirty="0"/>
              <a:t> divisions – Tumor GC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A) GIANT CELLS IN INFLAMMATION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181600" cy="43434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500" b="1" dirty="0">
                <a:solidFill>
                  <a:srgbClr val="FF0000"/>
                </a:solidFill>
              </a:rPr>
              <a:t>FOREIGN BODY GC</a:t>
            </a:r>
          </a:p>
          <a:p>
            <a:pPr marL="514350" indent="-514350">
              <a:buNone/>
            </a:pPr>
            <a:r>
              <a:rPr lang="en-US" dirty="0"/>
              <a:t>-</a:t>
            </a:r>
            <a:r>
              <a:rPr lang="en-US" sz="3200" dirty="0"/>
              <a:t>numerous nuclei (</a:t>
            </a:r>
            <a:r>
              <a:rPr lang="en-US" sz="3200" dirty="0" err="1"/>
              <a:t>upto</a:t>
            </a:r>
            <a:r>
              <a:rPr lang="en-US" sz="3200" dirty="0"/>
              <a:t> 100)</a:t>
            </a:r>
          </a:p>
          <a:p>
            <a:pPr>
              <a:buNone/>
            </a:pPr>
            <a:r>
              <a:rPr lang="en-US" sz="3200" dirty="0"/>
              <a:t>- Uniform in size &amp; shape &amp; scattered throughout the cytoplasm </a:t>
            </a:r>
            <a:r>
              <a:rPr lang="en-US" sz="3200" dirty="0" err="1"/>
              <a:t>eg</a:t>
            </a:r>
            <a:r>
              <a:rPr lang="en-US" sz="3200" dirty="0"/>
              <a:t> chronic infective </a:t>
            </a:r>
            <a:r>
              <a:rPr lang="en-US" sz="3200" dirty="0" err="1"/>
              <a:t>granulomas</a:t>
            </a:r>
            <a:r>
              <a:rPr lang="en-US" sz="3200" dirty="0"/>
              <a:t> , leprosy </a:t>
            </a:r>
          </a:p>
          <a:p>
            <a:pPr>
              <a:buNone/>
            </a:pPr>
            <a:r>
              <a:rPr lang="en-US" sz="3200" dirty="0"/>
              <a:t> </a:t>
            </a:r>
            <a:endParaRPr lang="en-IN" sz="3200" dirty="0"/>
          </a:p>
          <a:p>
            <a:endParaRPr lang="en-US" dirty="0"/>
          </a:p>
        </p:txBody>
      </p:sp>
      <p:sp>
        <p:nvSpPr>
          <p:cNvPr id="5124" name="AutoShape 4" descr="data:image/jpeg;base64,/9j/4AAQSkZJRgABAQAAAQABAAD/2wCEAAkGBhQSERQTExQWFRUWGBwaGRgYGBsYGxogGhsYGxocGxwcHyceHBwlHxgYHy8gIycpLC0sGh4xNTAqNSYrLCkBCQoKDgwOGg8PGi8kHyQsLCwvMCwqLCwsLCwsLCk0LC0vLCwvLCwsLCwsLCwsLCwsLCwsKiwsLCwsLCwsLCwsLP/AABEIAMIBAwMBIgACEQEDEQH/xAAbAAACAwEBAQAAAAAAAAAAAAAEBQIDBgABB//EAD0QAAEDAgQDBgUDAgYCAgMAAAECAxEAIQQSMUEFUWEGEyJxgZEyobHR8BRCwSPhBxUzUmLxctKCsiRUov/EABoBAAMBAQEBAAAAAAAAAAAAAAECAwAEBQb/xAAvEQACAgEDAgQFBAIDAAAAAAAAAQIRIQMSMTJBEyJRYUJScYGxBDORwaHwU2Jy/9oADAMBAAIRAxEAPwDS9o3W28KpUwtVhzvbag+A8BSGUlaglUzCjHWIpV2rdSUhAUCQqff6UdgJKUKWMwsADua6tjjprPJ9goNRwx7jcIMxKlpgjfSsNxTgpWsw80oTp3hT7xWnd4baVNkhWic0VSnAYQeFbBaPrH2oac9nH9AWFzZnkdhnnE5gWxe5SZmfK50rxPZhAEuu5QnmDPyrXcMLWHlaXMrekKPzE2q/ivDWn4UT4VCcyY+e1N487zwJvqVNGKb4XhCo/wBdxR0SMvyzEW2rZ4ThTTaE5CSSNVEqIPKDtaKVYbhTKCe5QpxQkhU5ummg9qGe4o8ytJDByzBOYHlM0Zt6nD/ljtXwzQ8THfMhPiB0KhAE7yayeG7CNJWFKcdVKv2wmdwZ1PyrVrxIWDlERBAPpMDnevELOWIN9cx05xGu1RjKUVSJqOKoW8b4e5lJadcQtNwlsJIM7FN9t6QcB4ZjA/3jiytE+JCkiVCbgCRB/INbVDgzJRdRiwBAn861PE4dtUkKKSP2mduW9MtVpbQWryBP4czmCSgTCUEzPMztU4iLlKhqBBj+aBx/e5JbWkAAypeYx1ta16D7OYVKjnS+XSk+JQSQkT57dKO3y22VNBi284ucwEXAifOJoc8MDihCgEgFKRIJnWBVaeLpaeLaXApYE5YjW8jY2mg+KYMvLzNuFlcTb4T5jbzoKLXsCO5ccAjnZ1yR3JUlMnMM1woxe3086dZ1t5A4Bpcm88qWYX9WhYzhDjatVaKmOsU9DZM5hfYmD/a1Gcn3dhcvUGfwffEDxJjRW33qOGcWlag8lC0geFVjPoaNzKUn4zyj7mqFAJUAtVpiQkW9KRPsJd4Za3hUBBUhCQo7JA86RPMuplRIIJ5kc6I4jikNErbVmVBg3ET00qhGEWopU6pRsCE/22qsFWSkYjDC9mE5Qskf7iDvQnFOFhaQstnwkWSYnrfbpWicfmJEAaJ8hQPFWw6JJiCIi3oanGcrtkoTleTM8T7KNvr8JKDY2gjlcemxFV4HseWFZkvGx8QSCLf+JUQa3jnD0oZJsVRcivj/ABTE4pGOGR1SpUMqL5QCbJjTT92tW09WUsJmWqpeaKvNH0RxgJcJmxj4vLpVmcQUkSee3/dQbflKQBFrg63/AA+9STI9+c1Nl/qTaUTaOkTP4a9blKk5TG2n1qb75UmFAAz8QtPtUUYhISCZ2vz69aUTNcE8UtQPMkX2oZ1jvGv6ywAPhEXPIEimakBwEhRIt0navl/bNjFvYvu0B3IISgAnLoJJIsIM68qaFN1wReptjhZNj/lLQtf3/tXUWlBAAEWAFxe1dT7pep12/UzD/BCYAKlK/cT5dNta0+FwUIzZssAR96sxsfuBTJ5Rr9aHSQkBsqPiEiBJvsaSU3NIDbksFvFkLSxmaGZQIVGs9eWtB8J48t9hfftgrRoQIm+kXhVe9oeMPM4aWW1CLLULkR02FZnsrxlaVPPOuGAhSoUTeIiJ1Mmmhp7oX7/cgvcn25x2TDpSkEFaxrf4QTvVv+HeIxAaX4QpvN4ArfnkGhA+9OsI63imA6ptJAnwqEgEayDvJpgnDJGXKgRtFo9NhWlOo7KC4tytvHoFfpEIJXBbJGwt1kb/ADqOcFwQnMkqEECNuR61BeJUIvYA63H96ipSTCiszPhMx6Ectb7VGmDa+4U60VJExmAOaI9p60oxbqWBnsZJABOpGojoLzTXEvtFQmxItJ0PWuxGDSpBSpNiq4sQPK1jWi65FjKuQHA4pCkd53RzTyuOmg86D7S9642FMEkyZTMEiNlbnpXY/HPYTFFQaLjS0yQP2nQ+kAXofC8KQMzrRcSlaSAhSyoAq3AMRFWiknuGS3Owzsc08lCkPjNBlIUZUAQQqTy0PvVWE45hQvuWpbudB4Cd4obiXF1MhpjDGQ0kAqICsx3F9QKowXZwYhQebPdrChnQU2nctnYG/hOlM4rMp9zba8z4C+1fYha30vNK8KgMxkyCLEjnamTOEUktpQQoI8JCtwDz3F5pthnVrZCEHxJsrURHz6Ug7S4Z9KW1YcFOaZ/dfqT0qMZSlUGxNOT6XyNsY9KssEA6ACw9dKg3iiBCB8wfMgUPwN5zu8j5vzywY1EkQJqTeFKlhWfLl/ZsZ3NpkedDalgdJJUwj/MktkFwQJtVjnFErSS0pBMgkKsQN6q40hL6AhQUmJggTeLEVjsVwBwG3ivZQBg+lPCEJc4YIwUsvDNc7kMnIgf8gCSPKN6i0QFIyZiqb7zbS+lKeCNYlKsuqTsdR1A9K0OReq5ielCSUcWM/Lj+zsTiQsgTBAsAZ96DxCVCQrzFGrwq8wCPDI6fzXnG+HKKAf3J3ix6GkTSaQkZxi0ivD4hQSTBg2MHTqOXlQWKZCjn7tA0gkCTpodaWYnji2jkdaKFW8QVmSodRFvc0bg+OLdOltZG1V8NrzFlFrKLlN5iBMWudflQvGOKfpykZQ4FHYRFEZwFCRJ89Km64FAApSobg3PtFZYeRnZThOKN5wUkxuCNBXJxYJIsRymCN9K9GAanMhI1v0otjh6ArNaTy39KLcRW0skEPBA8JJEzEXgcttYq39YpSZAg3klMT0tVSmUk3Gl9o+VDfqDIymR5adaWkzbU8ljboga11XJaQLGK6ia0c+ySnMVZouTsfIVzMKuBcCxAnrptSzHO4pDmVpKcuUa3ubnoPWvcJhsQSCpxJJ3EfYUNuLsascjBZdS4IIE6zYfzS3i3CkqbUciZJ8JTvBk2jSmbqHDYmSkWn+2orxomJmOitPShGTWUDsU9n2S3h9R8VxzB+lX5VFfgEqFwlUxHvevEt5VSpJlXSZq5OCX+1zMkmYBEgRpBpW8tiNpEMXiAhPjSU6kiNfLyvIqvB4JpGZaDmChrM/LyqX6nvIQqNQD5jerUcKSk5UK8ATJ6308q10qA3WGI+MNr76BmJgQQKp4mzj/1LREIYFypMEWuUrBvO3KtAtxKsoEggwCTodIq5huG1hW5Np3GnzFP4jSWBZu0hZ2kxTimm1tHxFWTLytIn0+tX4ZYeZCUkpdAAUmN4uQYvP0qngy1EqU62UZSTl57T59apSXEK8ESrTaOpPKjWNvoPWKXYvw/CEtJ8RSVmxk6R50QOKNQlByLWkzAkgRpBG+9Uq4WlzVUqJkgG2l46TvV7XBUIyxlQpU3Anz13pW0+XkDcX1MYNcXuohOkGNzP15V66wQTF0mTG9LmkXIsSg66T1HOpY1TpSQ2vIqbEiYnWp7VeCfhpPyk3kEHxJgdAQTVjSlyPCcptBE/OKynE+BYtxQKsWsgbE5Yn/xMH2qz9Dj2/CHVKBiCFA6bQq1X2Ra6kUptUzZJezSlSSIsOZpfxvGPoEsJBvdChII6Cbmg8BjMUDDoAAvmMTM6WoniDyinvDlITcn+1SUNsuxNadPNUJUdr21KCXG1NKG1zHMCnOBxqVQptWa8yfF5Dobm9LcVw7v0BwpBSTGZJ36wa7hvBEt5oWrMrQAE6T96vJQr0ZfbGhsrFqWVZDlMR1noDQAXiCFJL5VGgEEDzP8U0wiMyQLKVcSRl97616lwiQCNTtAMbW0qKdYJYT4KHglaUocAkD41CfSB/NKeN8STgUZxK0nQQB5bfOnxOdNoEbT85pfjcGCCh2FIVYpiZoxechj6f4F/Z7jbeNSShJbcTqhRzgjmDH8UyQwBfSdvXY0PwXg7GEczpzAEcr+vPeiOOY1AhSZy+8e1O2nKo8DRbvb/kgpskmTlINEsNrTmIEgD2qhh3vEJWkghXoT5TrRDTxTI+HzvPSld8Bk21grKyoERc+VtPlVPaLFfpsMtyUlUcrmL7etErw6yqQRe8ASaS9oMKt0HMqQNgIHrajFW0BK3hnzt3triVKJBSJOgBt866tAzwcJEdy2q5uUJJNz0rq66fqiHga//Ib5DamwAowo2BnXXSa9w+YZfDKUm/8Ac723r3Cp8BSozEgEj2v66UuxKnLqGoBIA3NcCV4OlLddjd4oUkqSLzpPvQiHyqUAQYtN7j+CK8Ti1OsoVlhSgN4vua4MhZKkqQVoT40g+IciRyoJUKkkshXekBIUoARbeFCxE9RNqqS4W0wjxXm0fWPlXgPhhyAkwQoRNqswz6kqBKQUgQmTBINp0rULXJ2IUPiSkHP4gQII0+I1Y8SGwoAFZ0PmatS82ZQARqQY8I6UCHAUFQnNKQJvJJt9aCEWexTxHFxCilOcwDltqYE9bGiMe3nbBQvIIMzt+GgsVw8oeUvMSVACDpy+9djULU2WkkyoRaDH8CqpLFFdqxTLuzrSmwvvDnsSDe0/xVil5rRJ0FgBbmTSNnGOsgAErtlP023p2yXlMjTK3qSb7Vpxp2wShTs8dC0XSLzsQdh8qsdxRWCVgCdDMT1pbjsaEhSycsRBJ9yR1periClJzpUlQm5Nh86aOm3kpHTvLHbb28kkkUYMskKWTCZsLX+dZnCcaRI/qozHYKBozE8VCTdSUnS5E/OtLSlYZabbwNMiFKSlKQCdzPqb0bioQvIMp0N9aXYbjYCYcQFAXkWNDq7ZYRbiQFKzaQRN+hqfhzb4IShPdxgaqWVrMJyq3ChqOnM9KXcdwfeYVSEryqNvD9tqL/WZrSFg/D09efnVmNSpDPfJJzJ10IOgM0FcWgLytJi7stw9WEwwQojxSoz7D1pTie1CO/S23mJzQVcidY5jaRWpxuGGJw+YKCUkC4FxzgfxWE7HYVt3FughWZGbJmv+4gmNjG1X06lulLkMJLLPoToTkKhvEbzpr5zQT9hBkE7aCP5JqGHf7o5CDAEXki+lcHQqCHFG/wC4Rry6WqKVGjGmeutzl8RBIsNJj6VSklMyCo8ydLRf82otzDZjnCpUPTW1ppfxDCrS0q5nQ84+2tMs4Hi08E2cahcCbwZPrtPpXszmBAUI6VnMBiAFhSpkbbdfzpWlaTMGLG4Bqk4bSrjtKmsMEwEiLaA6dasdUAMoT/U0JvYVBWGMGfc79JoHinFm8KgLUCQohNrkT69KVLcxXXI5wC1oIIVY6jnXuOOZQUAIuNaCw5C5IV4daZr4aSgKbgGxufrSSpPJOVRlbBhgjzT8vtXVaniSUjKppUixtNdQuQtz9PwUtuXVIibxsfsaiothJhREenp1qwIUkkKUCNAZixFvWhy006crqj/xI1HrQRX3/B4yDIUCYJNvy3qKxvHcWvB45OKblTajChpqPEhXnEj+1bfD4UNIyZwpIVKVzpPPnSTFY0snu3UB5lRvaRE/UVbTeXWTNb06G/BOKtPhORQUBMgxKZ2P3q/iK1ZwlSiUbRBAPL6WpVwZjDtqKmYS2o3KTm0/be41NMnX890/Eb9PnvepySUsA21KyLmLyuxJCSNNp03+lKeK8ZOGazujxZjlRzOx8hrNM3MAl1ICgAoHckTPX3ofHdnUrWHHhKUAeGTCjbncj600XFPIbSwdwnFFbLbrhKVKm5mOh/tTFjGJ8SSpKl2vvJ2B3FDYrjHdt5ktjpIsJOscyaEw7qsUfCkJiCojzM9KzjeXwBxvLwiSeFKCjCtTJO3kOg1o1eLShruUZjJ8SufQGpOpHdnJZKbXvN6XPHPkBNk6f9Vl5uRkt/PYx/aXHlb/AHaQSEwI18W/ny96JQpJQcOFoki4KpObeNpHLzpm9hmmne8ynOredZ1PIUiZ7KoddWO/FpOl7nnvG9d0Wtv0LO0sBuE7HZErXbvMvgH7QedZlWDQlZ714EzonxGeXLpWn45h1ow7bKSooiCuYNgYHltHlSHC9n2W1kvOQMpKSDB6WIvrp0qmm3V2SlF2qQVxPFLDau7fC0kAKAFxAGv3pLhWCAp1CgVIvl3jcxuBV/BEZXZQC4oTaYEReSdoqzAttd+lRPd5TKhOYa3APK8VVRpGvdTf5GvB+KqyZ0yCnUST005Tb1p612/7plKHW8wVqJiBSNXGGcO93bbae7XErJJjNExNrTSHizZDhnUmP/UjzqUtOM+pGm01nNH2nA41vI2WfEgt5gDt773ofAMtoWXG0DOomSU/zSPs9KGG0mQoJgg7dKOkpNiQa86WnTaQngrI0xylTM69PWudw6lJj2JM+YPKhGeKKB8Vx0FNcFiU6J0Oo/mptOJKalBcGZc7POqJhU2OhMjyrzCjFMoShQLqQf3fFBmxPLetJ+qCHVjmLK6mp4V5taSBmm8md6fxZVlYM9SXLWBCO7UTLWVWsR9D/aiSqVQfh+Q9atf4aT4kEnpzqCxlkFOsi+okdPQ1rTLKSfAZ+lJBEzm0I1HrWW7cYFTiGW5MlxMmNkzM9afcOeUlYSo9BOw2/DV2LZS4CJzKSReLCRfTzoRe2VkqqVPgDwDMJSCIBHh5kc/Kr+CcRSpxaI+BWVW14n1EEVk8RxB3/NWkDN3aAhKrahIJPubetafg3DA0txap8as5FuQAHlAp5xSVvuGT3J2PSU7kiupct5RJOUGurm2sj4XuDOrkkG6V7naR+e1DtMCw0zaH3ipzHkD9K5EJIJ8UnK2OpuY9Jqh28LAv4ehxCSlxsqUFmx0INgRROMxYC221MHu3iUm3+mRuI3JNGPulzTW49bD71RiQtLaQTcH26U263bB1VYHg+DnDqeaggK8SVXgxFj1imXGcR3CWE2KlqCZ5dSKFHEW3D3KnkB4iUoKoUQNNd9arxjBxAbzG7Z+KNb/Xzo5buQmZPnjkdOskwAfFudvSq1tkjxmZME6E9BNSbwBJORwG14OvWBcVBtMZ84CrbfObelSJp+jBcRg86VIVKSfhJ1Eb8iKI4RgykKaSoZt1f7jtVnCWg9bRKTYG5iOt+VCcdwZQpKU2hVlDUTz+VNdvYHdufh3k8dzJDiTF7kciDegGhKgIn25U94izmSSYUSBJHTWkKE7yNfW9PB2i+lK4gvaHhC1yUZSoaDa/5NZDGo7jDyFhTijlOUg5QRcGNzEeh51rePBSEL1HhIMawRYj61lOy2DV36UwHG12MiU2v6Ededd2i3stmdhCG3k4Zt1SsqcpsbzewA2sK9w2I/UhRcZkJQfhsoRp5zRfEOMguhvKO5bSoBJHIRv1iheyuIc7xZnKggyYgb5YHn9KrnbbHWANjiKC0tltnu1ODKVgknWb9OdK8Pw1bKwtaTlG40J5Hzp6vHusKdcWnMmYAUBBzExeJ2Nes9qP1OVl1tMLIBKLESYEaxrTZ5RFxi2r5K20IfQFBu5JBF4tcX8q94Zh04h5JURCEiUm8x8MdJi33qB4t+kV3aADlUfCbwRa5/NKJHGW2Vod7mFOolRkxdRHhHIxNaV1gpuXf7msUMtpjp1otlQKTO2pvbr5UtwPEA62HQAMxIjWIMGPWmvCk5lFM63jnEzXnTVcjTflsjiMObxcdK8w+JyReDpvfzojDuBTgHehOohRifKvcQoOKUgJkp1n86fKk9mS3fCzxYVJXAJNxO2uvzoyVJAAhsRokSr1NKOIrU2wVp/YLp5wfpBqK+0bZYcxElKUgFQGoPLrQ2tqxJLFvgat46BIJt0/JqOIcBhQOtum1KuzvHGsYgLSCIVkOaxCoBGloNOMNhyQpGqgq+8cvSg1tETh1ICeJTmIkkD89qBwPF/6HeKUlIyyokxzmiseFoKgpIzRYc+VK+OcCC8IpsDKrKFKy85B086oqrJfmOMhfBeMMYsqLKpUkQq0Hp1jrTAYgAFCpzHQjSBWZ7C8JGDYeeWtIW4AmVWCUpMyJ3JO/KnLam3igpWFgAhWQ5hM6SDretKOfYnDc8amGPG2pAOeLD6V1Dh6LFQEbSLV1RpibGC4lzKRKZn+a7GcIJcaXJyoBMA2BP1qRaCrovFyPrFXBtYkJKinr52NG64LS7EMPZVhJAn7fnSrVLSDlKU6c9z6RVTbICFHqAdfwiq8SYGloFjY/wDX2oVbNVsznEex6cXiw6VqZWnLOUAg5dCP9qtL3FqfvNBSVNtL8aBe9zGqupq9toKUlalbaCfzlWL/AMR8AtGIYew5UlwBRGXmiCSPS8dDVI+aVEZNadygs8j7sv2eW0V/1FLUTMTsdIrQvYRwIV4JgXvc+lZ3sjxVzEModSMi1ZgqLDwm8chF/WtD+oESlaSdCSf5/ik1HJythk26ceAbDv8AhJSckGTNr6cooo4lTiYcKQpO/OenKolYggoTB+KR7VWtsmCDGtx0sQRS8maTyTdZINiDAvy0Jke1KMVh4M7EUz7sNkwbKRBk7zqJpZi8OQYOhMgzOvL7U8CulyCcc4yhGGh0A39VG9h6UgwqkYZpTyJHe/Ck6pG/1pj2h4MrEISMwGUz52A9KS8VfZQ0jDLKlrTfvAPhJ/4nURXbpJVS+5TpI4B0Z85+FWp5Tb8FQfxqO8ytk5TIzGLxqfXT160RxBhGGwiUKUFqWsFKhNraK5WoHgwIUO8aCm1CZI0E6zyrqVPId3YbcRxBxHeI7uU5Rli5BE3ttQHC8MGEqUUysEFI1v12HlUcHj1MOqcQM4GYEA/CIOgOwt7Uu4Ww68tQSST53vM+dFRrHYVtXxkMLAeeK1NkAnMoEkzzPSru1uLSXEyi2QZSJHhvFtOe1V4wqZQlm4dVdcRYbA+lzQmJxH6gAKICkAJHUXt59aNdzS4pcjLh2KhtDbilIOYKbtIUk6RHUb863/BVf1Uq/wBoUT5QL1muEYRzI2laU5UJsSJ9jzrScJWA6ZAykZT7f9Vwa7sM0/Da9hJjMOtbykjWTqY3NaPCkwSqM5Bz2iIEA+wq3i2GCwISBlGsac6tw/FkZBKZITlJNzpHrXPKblFUiM9RyiqQMjFJVmT4VJWDHKRe451nOIPMp7xjENZWnIGYGAdCDpYg064S0lDnxDKToef3q7F4dtxSmnUhSDmgcrWjkfvRTSddgulcaxQBguF4ZhgNMZgic6lfESSAAZ3tWt7PuIKTkJPOReba1kcBgu5QEIMoJgA7cr9KbNcX7lxSEDOBEgbGNKTUjuVIlraNw2QFvEOOd5jFgJjKShJ/8DCpta9T4ooApSVZc4urz0TU8W0jvFuJABVdUgAgxWaW4rFunLORoxOgJ3J/NjVoRTqsJI6IRSUaHHE+Dh/DLZEIlPhVrBsRIH5ek3YPs69h+8CykKXACQZAibzzitQEZUgSZ+vKs5icQs4oBJjIAfv/AAK0E3aF8JSnv7mnLbKbKPiGs11LVsZiSrU63rqXb7lPD/7B+Gdjxi0THLrNelQuSYH/ABM686raxGdpKkSUqjaLcq8OII0SACIkesSOlSoFW7CWXRMpUTBhQgX/AI9atew8mwVpZJi/WKFw7qfijfxSY50Q7i5UkiSRz5elK7sk01LBUjDjNYEETKefUc/Ks12jxC3cQ03Cm3EmWnAPDO6Vef4CK0HFGlKHgJSVCx69NqFTj0iEO/6oEZtieo9r1bTdZ5GSvLFWD7Td2oMPMFopjKWo7sncgDSb2rUreSUpUUZQTe1oH/dC4dKQCSQFC438weRpnh31AQUyFc9/K1JqNPhCSxwejFpIWVJSmbCBcgaExprXuOwoSlJSmCBKovBi+tCHDmZSCgA/ntV2MxJFxMGPOQPpUqzgltytpMrAQlQvmiARz2rxpkPIMmI0mBHQf3pW+olqDmOWTlHnc/W1S4HiAkL3TnkGPl70+2laHcGla5EPattxnxJkFEHXUUoaw2HxZDi1FLmWSgEXg9Rca6V9I46lt1oqTExBB1jevj/abg68M6laZyn4Ty1tXZ+nnujXDKLVvT3NfUu4gw6VuNESiZiNtUkdItQGKDjpbQATlGUZNNbW2N62XAuMfqmClwwQhSVKHKPi/wCt6zfEl4hOUMuAgXHdnXn1rrjN5TQZJbbLeKcJU33S4XmPhMHcbjcWi29cOKuMulbaW05hsPe/PpTRzga8RhmcUtwIdOYKBEZ8pgHzIHrSDF8VKFISWxLaj/8AIkzfpYW6U0ZKSGUlV8BPEeKKUFJkLUAc2ZIMc8p1tV3ZXBMrcCl5jAskxE/U160swl9ESqSqRMKuCB6Ud2ccddcUSuw2PqLRQm6i6K7byzTK6aC0e1G4HBWzEeQ005mgsuk2Noo9oAgg7wN/cCvMkxNRusFPDsW4p1SHIBJOgiNYBvcxVmJwWVQyxYyDtVymEtqmE5iYJA3j9w5xV7SmyuHFITIskmDyMDWJ/mlcu6IOdeZcCzD8ILigpa/CDNo+otReIA7wqBESJ9I3rP8AbDiRaAbbVBJsJ2/OdM+zjJOBSlQhRMnpy+/rTuL27mM2+phzeESltCDOdSpHQHlFZLEYt1oYh2MpS6fiAMp2IkXrUsqUkFNvDMK1128qzPbx0/p0spGZx5wabAEX9VQPejpdVeptzineRs3i+/w6VaFabxz3jpNVcMwzbAyBWYlWdQ9hTHAYZDbLLQI8CR5qjU9BNJe0zWUBxIIMmY0/saMWm3FcDxd4E2D45jf8yU2oK7orUClSfCECcqgecRed6fYfDEuOOwQfhHUC+lVdneLvqStDqs6ARClDxaCQDuJrSNYdKUKcVtsRp18zRm9mBIJ6Kd5tiFzibaSQoCRzNdUV8LaWSooJJMzJFe0y2HUNWVEJCQnKBp0jS1c0QL5s06iLfLSsnj+1eKwuJlaO8ZJ0jaBvFq1a+Jt4lAeQNU6J1HM85rnlBx54Zzbrlto5SkNmVZRIJKpsAOdeFtMIcaWHEG+ZBCh10oLiHC/1LDjJV8aSEkC+3W/kaWdieBuYLvAtYV3igMoBAsFSb/uNgR0FzQrAspTU0ksdzTqaPdjKZyk35ih8ZgUOAKMBQNj5X9qIYXCYIBVGxuIsPOo5AUxGhExG/KlToZFDmUjPornsrzpbie2mHJyvOQqYhE2tF4vWjawuZnxZYSbcxtesJxXsAlbwUlYbDhnMo2ncVTT2y6hG3Lp7f7g0yUBvI4wsuMujmTCttbg0v4/xUqIQlU6HL1ta1N/8jGFaZbQorSJKjO53jlS08Mh4KQQtB8VxBnXL1vvTQcbseDTSZel5bS2gVSTqPPX605wKUklVgJm/0igwlJVcXEEfWpO5VuQlR8KZAGl/wVOWQTyNsK+04tYUUpMQBbQ7ik+M4Mh1BbXChfW4PkRcedWnDIyoWoXJIFtSJ3qOCXnzpnKSPCOcfyKReXKJxjttp4Pm2N4c9w92UjOgzl1II6xvHpS/H4NOVDqFKShZIyxdJGo6i9ulfZ1tJWmIGYJkgjlrFJXuCIcSRCYP7SNx9POu2H6n1Q0XGSaZncHjUYnCtsypK2k2mDMkyaEHY9Kv9RxSvrT9HZ4NDME2FpBmP5rli9Hxfl4OqMYtUV8G4UltPdoEg7m80ywzbbU58rQEkqIAFhJ9IofhzsLSrabinXaLgjeKaKCsJ7xBGYXAIuKhObumR1puLr1BsNjGMSmcO6HUogqCblPWDfY16y4E/ESINvw2pDwngx4Qw64hYeddIQSBCUASRaZJJJvPKmXBOLN4nwPJKVifEmcptp0OlLtdWuCGk5uFzQ04fjw6tw5bGBG8kET8hWX4n2acfxgjxJQQNZnLc/MmnbGGLN0kzOvTb1pn3yUpnQnnY1lLY7iO/K7j3M232YJfLr5SpY/00AyBykdOVN2HwAqCZzeGNCRr87VFnKsrWSREj+4ohlo/tAjlrPM/nStKTfIzfqeFCikGbfzS3iTraEpWtIUoE5SRcazB2mmOITljYq2GlufzvVHEOFleHXBzK5HTl96EWk8hi0uRZwrjJeWMwTa9hBi9MsUlJJEa6pOk+VB8D4YGE/D4iZn+PWmOKRlIU4QNpkAdaebW7yjtpSwV4vCCLftjTTyFUtYsqSoZwtKSJggwevW/yoteUpISrwKm83EivnfC+Dq4ctbriwtKkwlKTGcEi6p009zWgt2Ce6VpVf8AQy472wcbxDiG0DIkgC/QT85rqsVgsK7/AFI+K+pGvrXV0KGmllF/CRqVMB/DDMhGcJCVFPw5oBkTeKXcBKVZk4dTZUkHOlJBjpailKCAWkmErSQog6WgE7zWf7D9jnMG+t5byMoSUjIZKpOpG2mnWuRYgzlnKcGoxVpgvYzEOJxz7C1KESqfUe1lCtsyrMcqzKRoQNOtY3OtjiSnYlGIISDFohN9LQU6cjWoYWoqICsoKYBBjl9vrT6qt36jQi9rsmlXxAgSkwCLTH3pgpIDcgAzc9OX0oNnFeEAxn0ka+c1aSFCwvbNyIFRYZJlzLhyrjQ67/8AVIe1PAFYjD5UgDKqQqTIP26U8fSgiCVZVQJ5SYny60ia4TiGHc2YKQJkoUVZhBjMIEbc6bTw7TEVO16hXZxlScMhp1SXFjcTYcjRrw8KlAmE7DbqKkMQFDLGUybbQPz512GfIURIE62n60HzYyVLBzikLb8C0lSZ+HUE7Ea1TwvAnLmUUpIOh1MaVjOCdl8Y3j3MQsFCUqMqEAOpVIAEHSMvlblW7xDYjOlMptM/MdKLxhMlpzcovtlkDxVJPdH4pKkbBUap6GKX8SeDRacG0yORMWP3orEpQspIRvImJB5jpUMbhUuICVWj1BF96MaTLKKQ1ccJSCyAc4m40BEnzEVmELUlweMwf2iRuQYrRYd0gykgQkAXt6HXnVrJJcA1MgpMC3OTSxltsnF7LKMaJzDQhIkTrzmlCsPeP+q0GLvmJIF/+4+dAPtjLYeU1oSKaM6Qo7ibgaG1PsBiSEFMZkjfob0rZaMmN6Nw71wBMgQeR6edNPKH1vMqAOK8WbQ5KvhUB4CAfO3LrUsCptyFtFHxEZYyxzEb6/Op8Y4G2+gBSsqhYx86B4Fw9LJLfiMmQfK2mtOtuzHII1WBlxHigQLg5v8AaNovSfEY5Tu8lRAAvHzp3jGkrIKkgmZM3/DUf0CUHOEJCtARBifpvQi4pe5otJe5HAJKAUqSJOv/ABPSi14ooBAjT2FLOP8AGm8GkKc8c/t/N69HH2W2k4kqlpQImJJNrRStN5oRuLGSHAUkm6tvKqizlSDJmDadB96u4TxjD4ls92sEDQRBHmNaGxqznzDQ2/t50Fd0CDt0C4PiSXFKShQKkm5PTy3rsTh+9sqAJ9h9967hXBWkOrcSSla9byPKDQnahZRlJEAg6WE9fSqqnKolodVdxsnCBiIujLMkzP5alHavhLOICXi93SQjxgidLgpv51BjHFeECDMhZg9NY8rzSfG8eb7z9G6g5SQkrmBJg6chIFNGMlK7yCUduZPPAsa7UYZACQlZAsCSL11aNrsYyBAakc9a6r+JAN6nzL/fuaLFYFSD45JiJF5nc9aFxOJbZN0gACJM3I1NqJxeICrkmNL62/NaU8X4etxvIJKgnwmdZ1+tcUFb8xo3WQr9Yxif9JXeAAeC6cvMwdRVjzwQCpyEEAROlp+VBdjexxYlx1wJWdEgg23najO1XZ1LuRJcUADJKIJjkelG4b9t4JLU+HuU9neOoxCU5wnNmIIB2E2nehOK4HFYZansOkvMn4m/3pHNH21pW3wdzh6g8yFPoM50wSY/aqAJ5+KLb2NtFwLtA3iwSlSgRZSDHh6/8vSmktr3R4EtvHDLODcUbxTZU0SFCApKwQQrdJ2Ipm7iQmdEmACnaRpAI+lL3sYlpBWYypPigekxreo8N48y+qUKSpSQZTfN6gwY6xUnHv2GarkOw2Uwsjp0PlV3EEiUZFCQL9NKphMHKRIOgM+fpUsYpJg5tBFL3B8SZAYkK1MEc9BttVxwKlJlK0uQIIEpPyNAfqUTJT5gHUVenLctqVMSRBFt4nWJotBkq4IjB5bpBJNoIIj+Kqb4qlxamUicmvON6IYxAgpWuyjIVy6+RrL8VwjjOLLqJGYaDfY+8VSEdzaYytumalx7PmCRMRKeYGumh3oVXFw0fGoydJ1jaa7BY0uIKiIVGo6bGhOMYcLbC1GVD6cjQUVdMKiuGPULKt5m4qJbBm+g+9I+zz6znTM5SCncgb07delISUSZMqHymllHa6ElFxdIBaj4RpvfTyqS1JSpRQDAG0n80q8JtAj2/mkHF+KqwpSoJzp/deN9Iporc6RTk0CXkmJBg6moBeRydUka0FwntEw6gBspvqhRylPyn2ojEtSJzoyjQJJknlQpp0xFych0gmEwDudamhcJJiTsAQT51ENyhMx/yO5/LV4tIKZAv0rD4YD2k7OtY1CS4so7u9tSDrFDK4bg3W2sNCsjcwEqIJk3k7mmru1hOnnXIayAKAEjcDT8vTqVIXw4rPqJuC9lkYZ5SmVrMiIVFhIPIXtWZ432ifxD+RBMBZSEpkEkbki+3l/G/UTAKSATpN5/vQbGBZYdJCE51fEdSZufK+tUjPNyyw7OyM3xbH45kMLZlWVMKITOYjnuZ51usjeJbT3yEpC0grHXp1FVh8icsRHwq/ge9KcU+UNlZgISZO3IQPznSt7+MMHh3Jyuj15LLADQJIkxb6nfavVdmMKtz9QUqK0kEg6GNCNvereCut4pvMgAEGCCdJ5c6Zs4xtvN3riEhIIAJgkRqZ2oSk4/UOpLGexe1i0EAhQ+VdWWf7XcOCjC1RP7SY6x615U9q9yG7T+b8D5CM2ZZiCII6zVDOFWFBaCCkbHprXYDGSgpGo+K14tS3H8W7nLGYkzCdldSdBOlFRbdI6qeUMXXlKmUxyynWrOHYcrIC1ZSSYM3tY2pF2V4liHnHhiVEN+KJABmbBuLx5zoKfJxRbJSqTEEH0sfPpWmnG4iKTcaSoY43hikAEOTscwv6EfSl7OD7slQAPMgQfzSisZilONgiCRppa2pE/KgXuLoSf6qoMbDfqP5qcd1UJp79uQvEqCkDMm3UflqVYrsUy6QWk5Fm4UmEgHcnYz70zYxqHEkBRhN7G48qrSSAfGYG4iT0NtaaMpR4wGnwVYPALw6UqUsuBM+KNt6m25nBVYJOk8qKQsuNZScwPhJm4/BSriqC2y5kTJSDEmLgG3yrJ7nnkMXfPJcjhaDcOSZtmED06dKvOF6ELmJnlPp69aQdg+0LuLbU3iIyCyVQBfWtD+mSAMqove5/mi206YsZ7lZMYYBFrmJnkLje1RQGiYcSMsTMxlOh9Da1eoAACSd9r6ihcayCnKAQOooLkarwxorhaEJlrSLyaVvtSCkiSRBEGNdas4NipbyqJBRZQ5xpHSKYrYSttZSAkn50LcXkRScHUsmd4cgoUpJN7BKhtz01EU7wl7EjLzO1BOMKQ2Zg8oiR9JqGGUcybykHeAfanl5slZeZYDQ0AlUGDMEaW6UJiuHtrTlcAI1k0ashRiIMxcX9flXuKUmBrm0nb23pE2hFJiPB9n2kqlMJidbe1OUJQn4dRrz666ivMyFKAExqTFhG17+tSWsFWUJmdOvnTSk5cjNtgzZJJiYOnKP4r1D4CYCCSdSNKB7TtYhLYQzbeQrL5zzqzhzyghKVbxO9+U01YsK8ysVcU46pt4ISAFAZio3HQAdTWgwvEszBsQSZVy+dKF8MBdLixmkSFDQX/ilX+IyHmg001nyu+JUbnQDoN6o1GVRXIuq1FW8moYAUkkFKugg/hrsQ2EJkQTHrekfZHgJbZJWrKsmVHQXsIjenrGIaK5fcPIem9qSSp4yNuaVv8AgR8UxrynAwgGTcrNgAdp5Uf2g4YX8O2ylYEHxqOhNoNheheOcZaQCoqypBiYk9AOZi9Cntg01hUYgArGfuwk2KiBMjkAL+1UzSaXAJyjFXJ8ZJcH4WMN4FLuTre8xRPHezDWICh3jja1ADNAUgxrbXzE0ThcQjH4fv8ADmCmy0KPiSeXkRuKtwLmZP8AUELFgVb/AGoOTee4d0dWNr6GJH+Gg/8A2CeobgH0Kprq3QQrn7Curb37EV+j0PlJ8OV4T5j/AO1KO0Y/pjyV9U11dSaX7h0/Exu40Bh0kAAwm4FVPuGBc/Dzrq6kFiWtGHLch9KD7RoGQGBN66uptPrRu6FHZ9RzKv8AtPyKYra4lseCwui9ta6ura3WJqcoW8KPjcG06VbibsvTeyvpXtdSvq/g0uf4Mz2EQO4bsPjV9a1PFfg/+Uf/ANGvK6m1P3AfJ9CnECAmLafQ0Qm6lTe32rq6kGfApZ/1F+tOcGo5dd//AGrq6jqG1eCloznm9t/Sq2bOE8o+orq6gbswlZ/qHy+1R1FdXUqEXYs4ckQLaz/FQxwgmOYrq6t8RvjB8crQbZtPapo+FfkPrXV1N2KLpQOn4ANsx+la7FMpLSSQCRESJrq6k1eUcn6vqj9WZd8XUNpNvesnx7VPn/NdXV16PJ3R4Mf2hdJaTJJ/qK1PQUwwbYPBXSQCUvAidjESOVeV1Wl1P7HlS/dn/wCTU/4Sp/8Ax3DzJnrTZ0f1gNuVdXVGX7j+h3/pelfRfgJWL11dXVM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QTExQWFRUWGBwaGRgYGBsYGxogGhsYGxocGxwcHyceHBwlHxgYHy8gIycpLC0sGh4xNTAqNSYrLCkBCQoKDgwOGg8PGi8kHyQsLCwvMCwqLCwsLCwsLCk0LC0vLCwvLCwsLCwsLCwsLCwsLCwsKiwsLCwsLCwsLCwsLP/AABEIAMIBAwMBIgACEQEDEQH/xAAbAAACAwEBAQAAAAAAAAAAAAAEBQIDBgABB//EAD0QAAEDAgQDBgUDAgYCAgMAAAECAxEAIQQSMUEFUWEGEyJxgZEyobHR8BRCwSPhBxUzUmLxctKCsiRUov/EABoBAAMBAQEBAAAAAAAAAAAAAAECAwAEBQb/xAAvEQACAgEDAgQFBAIDAAAAAAAAAQIRIQMSMTJBEyJRYUJScYGxBDORwaHwU2Jy/9oADAMBAAIRAxEAPwDS9o3W28KpUwtVhzvbag+A8BSGUlaglUzCjHWIpV2rdSUhAUCQqff6UdgJKUKWMwsADua6tjjprPJ9goNRwx7jcIMxKlpgjfSsNxTgpWsw80oTp3hT7xWnd4baVNkhWic0VSnAYQeFbBaPrH2oac9nH9AWFzZnkdhnnE5gWxe5SZmfK50rxPZhAEuu5QnmDPyrXcMLWHlaXMrekKPzE2q/ivDWn4UT4VCcyY+e1N487zwJvqVNGKb4XhCo/wBdxR0SMvyzEW2rZ4ThTTaE5CSSNVEqIPKDtaKVYbhTKCe5QpxQkhU5ummg9qGe4o8ytJDByzBOYHlM0Zt6nD/ljtXwzQ8THfMhPiB0KhAE7yayeG7CNJWFKcdVKv2wmdwZ1PyrVrxIWDlERBAPpMDnevELOWIN9cx05xGu1RjKUVSJqOKoW8b4e5lJadcQtNwlsJIM7FN9t6QcB4ZjA/3jiytE+JCkiVCbgCRB/INbVDgzJRdRiwBAn861PE4dtUkKKSP2mduW9MtVpbQWryBP4czmCSgTCUEzPMztU4iLlKhqBBj+aBx/e5JbWkAAypeYx1ta16D7OYVKjnS+XSk+JQSQkT57dKO3y22VNBi284ucwEXAifOJoc8MDihCgEgFKRIJnWBVaeLpaeLaXApYE5YjW8jY2mg+KYMvLzNuFlcTb4T5jbzoKLXsCO5ccAjnZ1yR3JUlMnMM1woxe3086dZ1t5A4Bpcm88qWYX9WhYzhDjatVaKmOsU9DZM5hfYmD/a1Gcn3dhcvUGfwffEDxJjRW33qOGcWlag8lC0geFVjPoaNzKUn4zyj7mqFAJUAtVpiQkW9KRPsJd4Za3hUBBUhCQo7JA86RPMuplRIIJ5kc6I4jikNErbVmVBg3ET00qhGEWopU6pRsCE/22qsFWSkYjDC9mE5Qskf7iDvQnFOFhaQstnwkWSYnrfbpWicfmJEAaJ8hQPFWw6JJiCIi3oanGcrtkoTleTM8T7KNvr8JKDY2gjlcemxFV4HseWFZkvGx8QSCLf+JUQa3jnD0oZJsVRcivj/ABTE4pGOGR1SpUMqL5QCbJjTT92tW09WUsJmWqpeaKvNH0RxgJcJmxj4vLpVmcQUkSee3/dQbflKQBFrg63/AA+9STI9+c1Nl/qTaUTaOkTP4a9blKk5TG2n1qb75UmFAAz8QtPtUUYhISCZ2vz69aUTNcE8UtQPMkX2oZ1jvGv6ywAPhEXPIEimakBwEhRIt0navl/bNjFvYvu0B3IISgAnLoJJIsIM68qaFN1wReptjhZNj/lLQtf3/tXUWlBAAEWAFxe1dT7pep12/UzD/BCYAKlK/cT5dNta0+FwUIzZssAR96sxsfuBTJ5Rr9aHSQkBsqPiEiBJvsaSU3NIDbksFvFkLSxmaGZQIVGs9eWtB8J48t9hfftgrRoQIm+kXhVe9oeMPM4aWW1CLLULkR02FZnsrxlaVPPOuGAhSoUTeIiJ1Mmmhp7oX7/cgvcn25x2TDpSkEFaxrf4QTvVv+HeIxAaX4QpvN4ArfnkGhA+9OsI63imA6ptJAnwqEgEayDvJpgnDJGXKgRtFo9NhWlOo7KC4tytvHoFfpEIJXBbJGwt1kb/ADqOcFwQnMkqEECNuR61BeJUIvYA63H96ipSTCiszPhMx6Ectb7VGmDa+4U60VJExmAOaI9p60oxbqWBnsZJABOpGojoLzTXEvtFQmxItJ0PWuxGDSpBSpNiq4sQPK1jWi65FjKuQHA4pCkd53RzTyuOmg86D7S9642FMEkyZTMEiNlbnpXY/HPYTFFQaLjS0yQP2nQ+kAXofC8KQMzrRcSlaSAhSyoAq3AMRFWiknuGS3Owzsc08lCkPjNBlIUZUAQQqTy0PvVWE45hQvuWpbudB4Cd4obiXF1MhpjDGQ0kAqICsx3F9QKowXZwYhQebPdrChnQU2nctnYG/hOlM4rMp9zba8z4C+1fYha30vNK8KgMxkyCLEjnamTOEUktpQQoI8JCtwDz3F5pthnVrZCEHxJsrURHz6Ug7S4Z9KW1YcFOaZ/dfqT0qMZSlUGxNOT6XyNsY9KssEA6ACw9dKg3iiBCB8wfMgUPwN5zu8j5vzywY1EkQJqTeFKlhWfLl/ZsZ3NpkedDalgdJJUwj/MktkFwQJtVjnFErSS0pBMgkKsQN6q40hL6AhQUmJggTeLEVjsVwBwG3ivZQBg+lPCEJc4YIwUsvDNc7kMnIgf8gCSPKN6i0QFIyZiqb7zbS+lKeCNYlKsuqTsdR1A9K0OReq5ielCSUcWM/Lj+zsTiQsgTBAsAZ96DxCVCQrzFGrwq8wCPDI6fzXnG+HKKAf3J3ix6GkTSaQkZxi0ivD4hQSTBg2MHTqOXlQWKZCjn7tA0gkCTpodaWYnji2jkdaKFW8QVmSodRFvc0bg+OLdOltZG1V8NrzFlFrKLlN5iBMWudflQvGOKfpykZQ4FHYRFEZwFCRJ89Km64FAApSobg3PtFZYeRnZThOKN5wUkxuCNBXJxYJIsRymCN9K9GAanMhI1v0otjh6ArNaTy39KLcRW0skEPBA8JJEzEXgcttYq39YpSZAg3klMT0tVSmUk3Gl9o+VDfqDIymR5adaWkzbU8ljboga11XJaQLGK6ia0c+ySnMVZouTsfIVzMKuBcCxAnrptSzHO4pDmVpKcuUa3ubnoPWvcJhsQSCpxJJ3EfYUNuLsascjBZdS4IIE6zYfzS3i3CkqbUciZJ8JTvBk2jSmbqHDYmSkWn+2orxomJmOitPShGTWUDsU9n2S3h9R8VxzB+lX5VFfgEqFwlUxHvevEt5VSpJlXSZq5OCX+1zMkmYBEgRpBpW8tiNpEMXiAhPjSU6kiNfLyvIqvB4JpGZaDmChrM/LyqX6nvIQqNQD5jerUcKSk5UK8ATJ6308q10qA3WGI+MNr76BmJgQQKp4mzj/1LREIYFypMEWuUrBvO3KtAtxKsoEggwCTodIq5huG1hW5Np3GnzFP4jSWBZu0hZ2kxTimm1tHxFWTLytIn0+tX4ZYeZCUkpdAAUmN4uQYvP0qngy1EqU62UZSTl57T59apSXEK8ESrTaOpPKjWNvoPWKXYvw/CEtJ8RSVmxk6R50QOKNQlByLWkzAkgRpBG+9Uq4WlzVUqJkgG2l46TvV7XBUIyxlQpU3Anz13pW0+XkDcX1MYNcXuohOkGNzP15V66wQTF0mTG9LmkXIsSg66T1HOpY1TpSQ2vIqbEiYnWp7VeCfhpPyk3kEHxJgdAQTVjSlyPCcptBE/OKynE+BYtxQKsWsgbE5Yn/xMH2qz9Dj2/CHVKBiCFA6bQq1X2Ra6kUptUzZJezSlSSIsOZpfxvGPoEsJBvdChII6Cbmg8BjMUDDoAAvmMTM6WoniDyinvDlITcn+1SUNsuxNadPNUJUdr21KCXG1NKG1zHMCnOBxqVQptWa8yfF5Dobm9LcVw7v0BwpBSTGZJ36wa7hvBEt5oWrMrQAE6T96vJQr0ZfbGhsrFqWVZDlMR1noDQAXiCFJL5VGgEEDzP8U0wiMyQLKVcSRl97616lwiQCNTtAMbW0qKdYJYT4KHglaUocAkD41CfSB/NKeN8STgUZxK0nQQB5bfOnxOdNoEbT85pfjcGCCh2FIVYpiZoxechj6f4F/Z7jbeNSShJbcTqhRzgjmDH8UyQwBfSdvXY0PwXg7GEczpzAEcr+vPeiOOY1AhSZy+8e1O2nKo8DRbvb/kgpskmTlINEsNrTmIEgD2qhh3vEJWkghXoT5TrRDTxTI+HzvPSld8Bk21grKyoERc+VtPlVPaLFfpsMtyUlUcrmL7etErw6yqQRe8ASaS9oMKt0HMqQNgIHrajFW0BK3hnzt3triVKJBSJOgBt866tAzwcJEdy2q5uUJJNz0rq66fqiHga//Ib5DamwAowo2BnXXSa9w+YZfDKUm/8Ac723r3Cp8BSozEgEj2v66UuxKnLqGoBIA3NcCV4OlLddjd4oUkqSLzpPvQiHyqUAQYtN7j+CK8Ti1OsoVlhSgN4vua4MhZKkqQVoT40g+IciRyoJUKkkshXekBIUoARbeFCxE9RNqqS4W0wjxXm0fWPlXgPhhyAkwQoRNqswz6kqBKQUgQmTBINp0rULXJ2IUPiSkHP4gQII0+I1Y8SGwoAFZ0PmatS82ZQARqQY8I6UCHAUFQnNKQJvJJt9aCEWexTxHFxCilOcwDltqYE9bGiMe3nbBQvIIMzt+GgsVw8oeUvMSVACDpy+9djULU2WkkyoRaDH8CqpLFFdqxTLuzrSmwvvDnsSDe0/xVil5rRJ0FgBbmTSNnGOsgAErtlP023p2yXlMjTK3qSb7Vpxp2wShTs8dC0XSLzsQdh8qsdxRWCVgCdDMT1pbjsaEhSycsRBJ9yR1periClJzpUlQm5Nh86aOm3kpHTvLHbb28kkkUYMskKWTCZsLX+dZnCcaRI/qozHYKBozE8VCTdSUnS5E/OtLSlYZabbwNMiFKSlKQCdzPqb0bioQvIMp0N9aXYbjYCYcQFAXkWNDq7ZYRbiQFKzaQRN+hqfhzb4IShPdxgaqWVrMJyq3ChqOnM9KXcdwfeYVSEryqNvD9tqL/WZrSFg/D09efnVmNSpDPfJJzJ10IOgM0FcWgLytJi7stw9WEwwQojxSoz7D1pTie1CO/S23mJzQVcidY5jaRWpxuGGJw+YKCUkC4FxzgfxWE7HYVt3FughWZGbJmv+4gmNjG1X06lulLkMJLLPoToTkKhvEbzpr5zQT9hBkE7aCP5JqGHf7o5CDAEXki+lcHQqCHFG/wC4Rry6WqKVGjGmeutzl8RBIsNJj6VSklMyCo8ydLRf82otzDZjnCpUPTW1ppfxDCrS0q5nQ84+2tMs4Hi08E2cahcCbwZPrtPpXszmBAUI6VnMBiAFhSpkbbdfzpWlaTMGLG4Bqk4bSrjtKmsMEwEiLaA6dasdUAMoT/U0JvYVBWGMGfc79JoHinFm8KgLUCQohNrkT69KVLcxXXI5wC1oIIVY6jnXuOOZQUAIuNaCw5C5IV4daZr4aSgKbgGxufrSSpPJOVRlbBhgjzT8vtXVaniSUjKppUixtNdQuQtz9PwUtuXVIibxsfsaiothJhREenp1qwIUkkKUCNAZixFvWhy006crqj/xI1HrQRX3/B4yDIUCYJNvy3qKxvHcWvB45OKblTajChpqPEhXnEj+1bfD4UNIyZwpIVKVzpPPnSTFY0snu3UB5lRvaRE/UVbTeXWTNb06G/BOKtPhORQUBMgxKZ2P3q/iK1ZwlSiUbRBAPL6WpVwZjDtqKmYS2o3KTm0/be41NMnX890/Eb9PnvepySUsA21KyLmLyuxJCSNNp03+lKeK8ZOGazujxZjlRzOx8hrNM3MAl1ICgAoHckTPX3ofHdnUrWHHhKUAeGTCjbncj600XFPIbSwdwnFFbLbrhKVKm5mOh/tTFjGJ8SSpKl2vvJ2B3FDYrjHdt5ktjpIsJOscyaEw7qsUfCkJiCojzM9KzjeXwBxvLwiSeFKCjCtTJO3kOg1o1eLShruUZjJ8SufQGpOpHdnJZKbXvN6XPHPkBNk6f9Vl5uRkt/PYx/aXHlb/AHaQSEwI18W/ny96JQpJQcOFoki4KpObeNpHLzpm9hmmne8ynOredZ1PIUiZ7KoddWO/FpOl7nnvG9d0Wtv0LO0sBuE7HZErXbvMvgH7QedZlWDQlZ714EzonxGeXLpWn45h1ow7bKSooiCuYNgYHltHlSHC9n2W1kvOQMpKSDB6WIvrp0qmm3V2SlF2qQVxPFLDau7fC0kAKAFxAGv3pLhWCAp1CgVIvl3jcxuBV/BEZXZQC4oTaYEReSdoqzAttd+lRPd5TKhOYa3APK8VVRpGvdTf5GvB+KqyZ0yCnUST005Tb1p612/7plKHW8wVqJiBSNXGGcO93bbae7XErJJjNExNrTSHizZDhnUmP/UjzqUtOM+pGm01nNH2nA41vI2WfEgt5gDt773ofAMtoWXG0DOomSU/zSPs9KGG0mQoJgg7dKOkpNiQa86WnTaQngrI0xylTM69PWudw6lJj2JM+YPKhGeKKB8Vx0FNcFiU6J0Oo/mptOJKalBcGZc7POqJhU2OhMjyrzCjFMoShQLqQf3fFBmxPLetJ+qCHVjmLK6mp4V5taSBmm8md6fxZVlYM9SXLWBCO7UTLWVWsR9D/aiSqVQfh+Q9atf4aT4kEnpzqCxlkFOsi+okdPQ1rTLKSfAZ+lJBEzm0I1HrWW7cYFTiGW5MlxMmNkzM9afcOeUlYSo9BOw2/DV2LZS4CJzKSReLCRfTzoRe2VkqqVPgDwDMJSCIBHh5kc/Kr+CcRSpxaI+BWVW14n1EEVk8RxB3/NWkDN3aAhKrahIJPubetafg3DA0txap8as5FuQAHlAp5xSVvuGT3J2PSU7kiupct5RJOUGurm2sj4XuDOrkkG6V7naR+e1DtMCw0zaH3ipzHkD9K5EJIJ8UnK2OpuY9Jqh28LAv4ehxCSlxsqUFmx0INgRROMxYC221MHu3iUm3+mRuI3JNGPulzTW49bD71RiQtLaQTcH26U263bB1VYHg+DnDqeaggK8SVXgxFj1imXGcR3CWE2KlqCZ5dSKFHEW3D3KnkB4iUoKoUQNNd9arxjBxAbzG7Z+KNb/Xzo5buQmZPnjkdOskwAfFudvSq1tkjxmZME6E9BNSbwBJORwG14OvWBcVBtMZ84CrbfObelSJp+jBcRg86VIVKSfhJ1Eb8iKI4RgykKaSoZt1f7jtVnCWg9bRKTYG5iOt+VCcdwZQpKU2hVlDUTz+VNdvYHdufh3k8dzJDiTF7kciDegGhKgIn25U94izmSSYUSBJHTWkKE7yNfW9PB2i+lK4gvaHhC1yUZSoaDa/5NZDGo7jDyFhTijlOUg5QRcGNzEeh51rePBSEL1HhIMawRYj61lOy2DV36UwHG12MiU2v6Ededd2i3stmdhCG3k4Zt1SsqcpsbzewA2sK9w2I/UhRcZkJQfhsoRp5zRfEOMguhvKO5bSoBJHIRv1iheyuIc7xZnKggyYgb5YHn9KrnbbHWANjiKC0tltnu1ODKVgknWb9OdK8Pw1bKwtaTlG40J5Hzp6vHusKdcWnMmYAUBBzExeJ2Nes9qP1OVl1tMLIBKLESYEaxrTZ5RFxi2r5K20IfQFBu5JBF4tcX8q94Zh04h5JURCEiUm8x8MdJi33qB4t+kV3aADlUfCbwRa5/NKJHGW2Vod7mFOolRkxdRHhHIxNaV1gpuXf7msUMtpjp1otlQKTO2pvbr5UtwPEA62HQAMxIjWIMGPWmvCk5lFM63jnEzXnTVcjTflsjiMObxcdK8w+JyReDpvfzojDuBTgHehOohRifKvcQoOKUgJkp1n86fKk9mS3fCzxYVJXAJNxO2uvzoyVJAAhsRokSr1NKOIrU2wVp/YLp5wfpBqK+0bZYcxElKUgFQGoPLrQ2tqxJLFvgat46BIJt0/JqOIcBhQOtum1KuzvHGsYgLSCIVkOaxCoBGloNOMNhyQpGqgq+8cvSg1tETh1ICeJTmIkkD89qBwPF/6HeKUlIyyokxzmiseFoKgpIzRYc+VK+OcCC8IpsDKrKFKy85B086oqrJfmOMhfBeMMYsqLKpUkQq0Hp1jrTAYgAFCpzHQjSBWZ7C8JGDYeeWtIW4AmVWCUpMyJ3JO/KnLam3igpWFgAhWQ5hM6SDretKOfYnDc8amGPG2pAOeLD6V1Dh6LFQEbSLV1RpibGC4lzKRKZn+a7GcIJcaXJyoBMA2BP1qRaCrovFyPrFXBtYkJKinr52NG64LS7EMPZVhJAn7fnSrVLSDlKU6c9z6RVTbICFHqAdfwiq8SYGloFjY/wDX2oVbNVsznEex6cXiw6VqZWnLOUAg5dCP9qtL3FqfvNBSVNtL8aBe9zGqupq9toKUlalbaCfzlWL/AMR8AtGIYew5UlwBRGXmiCSPS8dDVI+aVEZNadygs8j7sv2eW0V/1FLUTMTsdIrQvYRwIV4JgXvc+lZ3sjxVzEModSMi1ZgqLDwm8chF/WtD+oESlaSdCSf5/ik1HJythk26ceAbDv8AhJSckGTNr6cooo4lTiYcKQpO/OenKolYggoTB+KR7VWtsmCDGtx0sQRS8maTyTdZINiDAvy0Jke1KMVh4M7EUz7sNkwbKRBk7zqJpZi8OQYOhMgzOvL7U8CulyCcc4yhGGh0A39VG9h6UgwqkYZpTyJHe/Ck6pG/1pj2h4MrEISMwGUz52A9KS8VfZQ0jDLKlrTfvAPhJ/4nURXbpJVS+5TpI4B0Z85+FWp5Tb8FQfxqO8ytk5TIzGLxqfXT160RxBhGGwiUKUFqWsFKhNraK5WoHgwIUO8aCm1CZI0E6zyrqVPId3YbcRxBxHeI7uU5Rli5BE3ttQHC8MGEqUUysEFI1v12HlUcHj1MOqcQM4GYEA/CIOgOwt7Uu4Ww68tQSST53vM+dFRrHYVtXxkMLAeeK1NkAnMoEkzzPSru1uLSXEyi2QZSJHhvFtOe1V4wqZQlm4dVdcRYbA+lzQmJxH6gAKICkAJHUXt59aNdzS4pcjLh2KhtDbilIOYKbtIUk6RHUb863/BVf1Uq/wBoUT5QL1muEYRzI2laU5UJsSJ9jzrScJWA6ZAykZT7f9Vwa7sM0/Da9hJjMOtbykjWTqY3NaPCkwSqM5Bz2iIEA+wq3i2GCwISBlGsac6tw/FkZBKZITlJNzpHrXPKblFUiM9RyiqQMjFJVmT4VJWDHKRe451nOIPMp7xjENZWnIGYGAdCDpYg064S0lDnxDKToef3q7F4dtxSmnUhSDmgcrWjkfvRTSddgulcaxQBguF4ZhgNMZgic6lfESSAAZ3tWt7PuIKTkJPOReba1kcBgu5QEIMoJgA7cr9KbNcX7lxSEDOBEgbGNKTUjuVIlraNw2QFvEOOd5jFgJjKShJ/8DCpta9T4ooApSVZc4urz0TU8W0jvFuJABVdUgAgxWaW4rFunLORoxOgJ3J/NjVoRTqsJI6IRSUaHHE+Dh/DLZEIlPhVrBsRIH5ek3YPs69h+8CykKXACQZAibzzitQEZUgSZ+vKs5icQs4oBJjIAfv/AAK0E3aF8JSnv7mnLbKbKPiGs11LVsZiSrU63rqXb7lPD/7B+Gdjxi0THLrNelQuSYH/ABM686raxGdpKkSUqjaLcq8OII0SACIkesSOlSoFW7CWXRMpUTBhQgX/AI9atew8mwVpZJi/WKFw7qfijfxSY50Q7i5UkiSRz5elK7sk01LBUjDjNYEETKefUc/Ks12jxC3cQ03Cm3EmWnAPDO6Vef4CK0HFGlKHgJSVCx69NqFTj0iEO/6oEZtieo9r1bTdZ5GSvLFWD7Td2oMPMFopjKWo7sncgDSb2rUreSUpUUZQTe1oH/dC4dKQCSQFC438weRpnh31AQUyFc9/K1JqNPhCSxwejFpIWVJSmbCBcgaExprXuOwoSlJSmCBKovBi+tCHDmZSCgA/ntV2MxJFxMGPOQPpUqzgltytpMrAQlQvmiARz2rxpkPIMmI0mBHQf3pW+olqDmOWTlHnc/W1S4HiAkL3TnkGPl70+2laHcGla5EPattxnxJkFEHXUUoaw2HxZDi1FLmWSgEXg9Rca6V9I46lt1oqTExBB1jevj/abg68M6laZyn4Ty1tXZ+nnujXDKLVvT3NfUu4gw6VuNESiZiNtUkdItQGKDjpbQATlGUZNNbW2N62XAuMfqmClwwQhSVKHKPi/wCt6zfEl4hOUMuAgXHdnXn1rrjN5TQZJbbLeKcJU33S4XmPhMHcbjcWi29cOKuMulbaW05hsPe/PpTRzga8RhmcUtwIdOYKBEZ8pgHzIHrSDF8VKFISWxLaj/8AIkzfpYW6U0ZKSGUlV8BPEeKKUFJkLUAc2ZIMc8p1tV3ZXBMrcCl5jAskxE/U160swl9ESqSqRMKuCB6Ud2ccddcUSuw2PqLRQm6i6K7byzTK6aC0e1G4HBWzEeQ005mgsuk2Noo9oAgg7wN/cCvMkxNRusFPDsW4p1SHIBJOgiNYBvcxVmJwWVQyxYyDtVymEtqmE5iYJA3j9w5xV7SmyuHFITIskmDyMDWJ/mlcu6IOdeZcCzD8ILigpa/CDNo+otReIA7wqBESJ9I3rP8AbDiRaAbbVBJsJ2/OdM+zjJOBSlQhRMnpy+/rTuL27mM2+phzeESltCDOdSpHQHlFZLEYt1oYh2MpS6fiAMp2IkXrUsqUkFNvDMK1128qzPbx0/p0spGZx5wabAEX9VQPejpdVeptzineRs3i+/w6VaFabxz3jpNVcMwzbAyBWYlWdQ9hTHAYZDbLLQI8CR5qjU9BNJe0zWUBxIIMmY0/saMWm3FcDxd4E2D45jf8yU2oK7orUClSfCECcqgecRed6fYfDEuOOwQfhHUC+lVdneLvqStDqs6ARClDxaCQDuJrSNYdKUKcVtsRp18zRm9mBIJ6Kd5tiFzibaSQoCRzNdUV8LaWSooJJMzJFe0y2HUNWVEJCQnKBp0jS1c0QL5s06iLfLSsnj+1eKwuJlaO8ZJ0jaBvFq1a+Jt4lAeQNU6J1HM85rnlBx54Zzbrlto5SkNmVZRIJKpsAOdeFtMIcaWHEG+ZBCh10oLiHC/1LDjJV8aSEkC+3W/kaWdieBuYLvAtYV3igMoBAsFSb/uNgR0FzQrAspTU0ksdzTqaPdjKZyk35ih8ZgUOAKMBQNj5X9qIYXCYIBVGxuIsPOo5AUxGhExG/KlToZFDmUjPornsrzpbie2mHJyvOQqYhE2tF4vWjawuZnxZYSbcxtesJxXsAlbwUlYbDhnMo2ncVTT2y6hG3Lp7f7g0yUBvI4wsuMujmTCttbg0v4/xUqIQlU6HL1ta1N/8jGFaZbQorSJKjO53jlS08Mh4KQQtB8VxBnXL1vvTQcbseDTSZel5bS2gVSTqPPX605wKUklVgJm/0igwlJVcXEEfWpO5VuQlR8KZAGl/wVOWQTyNsK+04tYUUpMQBbQ7ik+M4Mh1BbXChfW4PkRcedWnDIyoWoXJIFtSJ3qOCXnzpnKSPCOcfyKReXKJxjttp4Pm2N4c9w92UjOgzl1II6xvHpS/H4NOVDqFKShZIyxdJGo6i9ulfZ1tJWmIGYJkgjlrFJXuCIcSRCYP7SNx9POu2H6n1Q0XGSaZncHjUYnCtsypK2k2mDMkyaEHY9Kv9RxSvrT9HZ4NDME2FpBmP5rli9Hxfl4OqMYtUV8G4UltPdoEg7m80ywzbbU58rQEkqIAFhJ9IofhzsLSrabinXaLgjeKaKCsJ7xBGYXAIuKhObumR1puLr1BsNjGMSmcO6HUogqCblPWDfY16y4E/ESINvw2pDwngx4Qw64hYeddIQSBCUASRaZJJJvPKmXBOLN4nwPJKVifEmcptp0OlLtdWuCGk5uFzQ04fjw6tw5bGBG8kET8hWX4n2acfxgjxJQQNZnLc/MmnbGGLN0kzOvTb1pn3yUpnQnnY1lLY7iO/K7j3M232YJfLr5SpY/00AyBykdOVN2HwAqCZzeGNCRr87VFnKsrWSREj+4ohlo/tAjlrPM/nStKTfIzfqeFCikGbfzS3iTraEpWtIUoE5SRcazB2mmOITljYq2GlufzvVHEOFleHXBzK5HTl96EWk8hi0uRZwrjJeWMwTa9hBi9MsUlJJEa6pOk+VB8D4YGE/D4iZn+PWmOKRlIU4QNpkAdaebW7yjtpSwV4vCCLftjTTyFUtYsqSoZwtKSJggwevW/yoteUpISrwKm83EivnfC+Dq4ctbriwtKkwlKTGcEi6p009zWgt2Ce6VpVf8AQy472wcbxDiG0DIkgC/QT85rqsVgsK7/AFI+K+pGvrXV0KGmllF/CRqVMB/DDMhGcJCVFPw5oBkTeKXcBKVZk4dTZUkHOlJBjpailKCAWkmErSQog6WgE7zWf7D9jnMG+t5byMoSUjIZKpOpG2mnWuRYgzlnKcGoxVpgvYzEOJxz7C1KESqfUe1lCtsyrMcqzKRoQNOtY3OtjiSnYlGIISDFohN9LQU6cjWoYWoqICsoKYBBjl9vrT6qt36jQi9rsmlXxAgSkwCLTH3pgpIDcgAzc9OX0oNnFeEAxn0ka+c1aSFCwvbNyIFRYZJlzLhyrjQ67/8AVIe1PAFYjD5UgDKqQqTIP26U8fSgiCVZVQJ5SYny60ia4TiGHc2YKQJkoUVZhBjMIEbc6bTw7TEVO16hXZxlScMhp1SXFjcTYcjRrw8KlAmE7DbqKkMQFDLGUybbQPz512GfIURIE62n60HzYyVLBzikLb8C0lSZ+HUE7Ea1TwvAnLmUUpIOh1MaVjOCdl8Y3j3MQsFCUqMqEAOpVIAEHSMvlblW7xDYjOlMptM/MdKLxhMlpzcovtlkDxVJPdH4pKkbBUap6GKX8SeDRacG0yORMWP3orEpQspIRvImJB5jpUMbhUuICVWj1BF96MaTLKKQ1ccJSCyAc4m40BEnzEVmELUlweMwf2iRuQYrRYd0gykgQkAXt6HXnVrJJcA1MgpMC3OTSxltsnF7LKMaJzDQhIkTrzmlCsPeP+q0GLvmJIF/+4+dAPtjLYeU1oSKaM6Qo7ibgaG1PsBiSEFMZkjfob0rZaMmN6Nw71wBMgQeR6edNPKH1vMqAOK8WbQ5KvhUB4CAfO3LrUsCptyFtFHxEZYyxzEb6/Op8Y4G2+gBSsqhYx86B4Fw9LJLfiMmQfK2mtOtuzHII1WBlxHigQLg5v8AaNovSfEY5Tu8lRAAvHzp3jGkrIKkgmZM3/DUf0CUHOEJCtARBifpvQi4pe5otJe5HAJKAUqSJOv/ABPSi14ooBAjT2FLOP8AGm8GkKc8c/t/N69HH2W2k4kqlpQImJJNrRStN5oRuLGSHAUkm6tvKqizlSDJmDadB96u4TxjD4ls92sEDQRBHmNaGxqznzDQ2/t50Fd0CDt0C4PiSXFKShQKkm5PTy3rsTh+9sqAJ9h9967hXBWkOrcSSla9byPKDQnahZRlJEAg6WE9fSqqnKolodVdxsnCBiIujLMkzP5alHavhLOICXi93SQjxgidLgpv51BjHFeECDMhZg9NY8rzSfG8eb7z9G6g5SQkrmBJg6chIFNGMlK7yCUduZPPAsa7UYZACQlZAsCSL11aNrsYyBAakc9a6r+JAN6nzL/fuaLFYFSD45JiJF5nc9aFxOJbZN0gACJM3I1NqJxeICrkmNL62/NaU8X4etxvIJKgnwmdZ1+tcUFb8xo3WQr9Yxif9JXeAAeC6cvMwdRVjzwQCpyEEAROlp+VBdjexxYlx1wJWdEgg23najO1XZ1LuRJcUADJKIJjkelG4b9t4JLU+HuU9neOoxCU5wnNmIIB2E2nehOK4HFYZansOkvMn4m/3pHNH21pW3wdzh6g8yFPoM50wSY/aqAJ5+KLb2NtFwLtA3iwSlSgRZSDHh6/8vSmktr3R4EtvHDLODcUbxTZU0SFCApKwQQrdJ2Ipm7iQmdEmACnaRpAI+lL3sYlpBWYypPigekxreo8N48y+qUKSpSQZTfN6gwY6xUnHv2GarkOw2Uwsjp0PlV3EEiUZFCQL9NKphMHKRIOgM+fpUsYpJg5tBFL3B8SZAYkK1MEc9BttVxwKlJlK0uQIIEpPyNAfqUTJT5gHUVenLctqVMSRBFt4nWJotBkq4IjB5bpBJNoIIj+Kqb4qlxamUicmvON6IYxAgpWuyjIVy6+RrL8VwjjOLLqJGYaDfY+8VSEdzaYytumalx7PmCRMRKeYGumh3oVXFw0fGoydJ1jaa7BY0uIKiIVGo6bGhOMYcLbC1GVD6cjQUVdMKiuGPULKt5m4qJbBm+g+9I+zz6znTM5SCncgb07delISUSZMqHymllHa6ElFxdIBaj4RpvfTyqS1JSpRQDAG0n80q8JtAj2/mkHF+KqwpSoJzp/deN9Iporc6RTk0CXkmJBg6moBeRydUka0FwntEw6gBspvqhRylPyn2ojEtSJzoyjQJJknlQpp0xFych0gmEwDudamhcJJiTsAQT51ENyhMx/yO5/LV4tIKZAv0rD4YD2k7OtY1CS4so7u9tSDrFDK4bg3W2sNCsjcwEqIJk3k7mmru1hOnnXIayAKAEjcDT8vTqVIXw4rPqJuC9lkYZ5SmVrMiIVFhIPIXtWZ432ifxD+RBMBZSEpkEkbki+3l/G/UTAKSATpN5/vQbGBZYdJCE51fEdSZufK+tUjPNyyw7OyM3xbH45kMLZlWVMKITOYjnuZ51usjeJbT3yEpC0grHXp1FVh8icsRHwq/ge9KcU+UNlZgISZO3IQPznSt7+MMHh3Jyuj15LLADQJIkxb6nfavVdmMKtz9QUqK0kEg6GNCNvereCut4pvMgAEGCCdJ5c6Zs4xtvN3riEhIIAJgkRqZ2oSk4/UOpLGexe1i0EAhQ+VdWWf7XcOCjC1RP7SY6x615U9q9yG7T+b8D5CM2ZZiCII6zVDOFWFBaCCkbHprXYDGSgpGo+K14tS3H8W7nLGYkzCdldSdBOlFRbdI6qeUMXXlKmUxyynWrOHYcrIC1ZSSYM3tY2pF2V4liHnHhiVEN+KJABmbBuLx5zoKfJxRbJSqTEEH0sfPpWmnG4iKTcaSoY43hikAEOTscwv6EfSl7OD7slQAPMgQfzSisZilONgiCRppa2pE/KgXuLoSf6qoMbDfqP5qcd1UJp79uQvEqCkDMm3UflqVYrsUy6QWk5Fm4UmEgHcnYz70zYxqHEkBRhN7G48qrSSAfGYG4iT0NtaaMpR4wGnwVYPALw6UqUsuBM+KNt6m25nBVYJOk8qKQsuNZScwPhJm4/BSriqC2y5kTJSDEmLgG3yrJ7nnkMXfPJcjhaDcOSZtmED06dKvOF6ELmJnlPp69aQdg+0LuLbU3iIyCyVQBfWtD+mSAMqove5/mi206YsZ7lZMYYBFrmJnkLje1RQGiYcSMsTMxlOh9Da1eoAACSd9r6ihcayCnKAQOooLkarwxorhaEJlrSLyaVvtSCkiSRBEGNdas4NipbyqJBRZQ5xpHSKYrYSttZSAkn50LcXkRScHUsmd4cgoUpJN7BKhtz01EU7wl7EjLzO1BOMKQ2Zg8oiR9JqGGUcybykHeAfanl5slZeZYDQ0AlUGDMEaW6UJiuHtrTlcAI1k0ashRiIMxcX9flXuKUmBrm0nb23pE2hFJiPB9n2kqlMJidbe1OUJQn4dRrz666ivMyFKAExqTFhG17+tSWsFWUJmdOvnTSk5cjNtgzZJJiYOnKP4r1D4CYCCSdSNKB7TtYhLYQzbeQrL5zzqzhzyghKVbxO9+U01YsK8ysVcU46pt4ISAFAZio3HQAdTWgwvEszBsQSZVy+dKF8MBdLixmkSFDQX/ilX+IyHmg001nyu+JUbnQDoN6o1GVRXIuq1FW8moYAUkkFKugg/hrsQ2EJkQTHrekfZHgJbZJWrKsmVHQXsIjenrGIaK5fcPIem9qSSp4yNuaVv8AgR8UxrynAwgGTcrNgAdp5Uf2g4YX8O2ylYEHxqOhNoNheheOcZaQCoqypBiYk9AOZi9Cntg01hUYgArGfuwk2KiBMjkAL+1UzSaXAJyjFXJ8ZJcH4WMN4FLuTre8xRPHezDWICh3jja1ADNAUgxrbXzE0ThcQjH4fv8ADmCmy0KPiSeXkRuKtwLmZP8AUELFgVb/AGoOTee4d0dWNr6GJH+Gg/8A2CeobgH0Kprq3QQrn7Curb37EV+j0PlJ8OV4T5j/AO1KO0Y/pjyV9U11dSaX7h0/Exu40Bh0kAAwm4FVPuGBc/Dzrq6kFiWtGHLch9KD7RoGQGBN66uptPrRu6FHZ9RzKv8AtPyKYra4lseCwui9ta6ura3WJqcoW8KPjcG06VbibsvTeyvpXtdSvq/g0uf4Mz2EQO4bsPjV9a1PFfg/+Uf/ANGvK6m1P3AfJ9CnECAmLafQ0Qm6lTe32rq6kGfApZ/1F+tOcGo5dd//AGrq6jqG1eCloznm9t/Sq2bOE8o+orq6gbswlZ/qHy+1R1FdXUqEXYs4ckQLaz/FQxwgmOYrq6t8RvjB8crQbZtPapo+FfkPrXV1N2KLpQOn4ANsx+la7FMpLSSQCRESJrq6k1eUcn6vqj9WZd8XUNpNvesnx7VPn/NdXV16PJ3R4Mf2hdJaTJJ/qK1PQUwwbYPBXSQCUvAidjESOVeV1Wl1P7HlS/dn/wCTU/4Sp/8Ax3DzJnrTZ0f1gNuVdXVGX7j+h3/pelfRfgJWL11dXVM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 descr="C:\Users\DR VISHAL\Desktop\SOUMYA\FBG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810000" cy="32766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2) LANGHANS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'</a:t>
            </a:r>
            <a:r>
              <a:rPr lang="en-US" b="1" dirty="0">
                <a:solidFill>
                  <a:srgbClr val="FF0000"/>
                </a:solidFill>
              </a:rPr>
              <a:t>  GC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10000" cy="4191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Nuclei arranged around the periphery</a:t>
            </a:r>
          </a:p>
          <a:p>
            <a:pPr>
              <a:buFontTx/>
              <a:buChar char="-"/>
            </a:pPr>
            <a:r>
              <a:rPr lang="en-US" sz="3200" dirty="0"/>
              <a:t>In form of horse shoe / ring  </a:t>
            </a:r>
          </a:p>
          <a:p>
            <a:pPr>
              <a:buNone/>
            </a:pPr>
            <a:r>
              <a:rPr lang="en-US" sz="3200" dirty="0"/>
              <a:t>             or</a:t>
            </a:r>
          </a:p>
          <a:p>
            <a:pPr>
              <a:buFontTx/>
              <a:buChar char="-"/>
            </a:pPr>
            <a:r>
              <a:rPr lang="en-US" sz="3200" dirty="0"/>
              <a:t>Clustered at two poles of GC</a:t>
            </a:r>
          </a:p>
          <a:p>
            <a:r>
              <a:rPr lang="en-US" sz="3200" dirty="0" err="1"/>
              <a:t>Eg</a:t>
            </a:r>
            <a:r>
              <a:rPr lang="en-US" sz="3200" dirty="0"/>
              <a:t> Tuberculosis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" name="Picture 2" descr="C:\inf pic\in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90600"/>
            <a:ext cx="4572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3) TOUTAN GC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05200" cy="3809999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These cells have vacuolated cytoplasm due to lipid content &amp; nuclei are arranged in circular form </a:t>
            </a:r>
          </a:p>
          <a:p>
            <a:r>
              <a:rPr lang="en-US" sz="4400" dirty="0" err="1"/>
              <a:t>Eg</a:t>
            </a:r>
            <a:r>
              <a:rPr lang="en-US" sz="4400" dirty="0"/>
              <a:t> - </a:t>
            </a:r>
            <a:r>
              <a:rPr lang="en-US" sz="4400" dirty="0" err="1"/>
              <a:t>xanthoma</a:t>
            </a:r>
            <a:endParaRPr lang="en-IN" sz="4400" dirty="0"/>
          </a:p>
        </p:txBody>
      </p:sp>
      <p:pic>
        <p:nvPicPr>
          <p:cNvPr id="5" name="Picture 2" descr="C:\inf pic\toutan giant ce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105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/>
              <a:t>General Objectives: </a:t>
            </a:r>
            <a:r>
              <a:rPr lang="en-US" dirty="0"/>
              <a:t>To describe outcomes and morphologic features seen in acute Inflammation.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Specific Learning Outcomes:</a:t>
            </a:r>
            <a:r>
              <a:rPr lang="en-US" dirty="0"/>
              <a:t> At the end of the lecture, the learner should have the knowledge about outcomes and morphologic features seen in acute inflammation with respect to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1)</a:t>
            </a:r>
            <a:r>
              <a:rPr lang="fr-FR" b="1" dirty="0"/>
              <a:t> </a:t>
            </a:r>
            <a:r>
              <a:rPr lang="en-US" dirty="0"/>
              <a:t>Cells involved in inflammation</a:t>
            </a:r>
          </a:p>
          <a:p>
            <a:pPr marL="514350" indent="-514350">
              <a:buNone/>
            </a:pPr>
            <a:r>
              <a:rPr lang="en-US" dirty="0"/>
              <a:t>2) Morphologic patterns in acute inflammation</a:t>
            </a:r>
          </a:p>
          <a:p>
            <a:pPr marL="514350" indent="-514350">
              <a:buNone/>
            </a:pPr>
            <a:r>
              <a:rPr lang="en-US" dirty="0"/>
              <a:t>3) Fate of acute inflammation</a:t>
            </a:r>
          </a:p>
          <a:p>
            <a:pPr marL="514350" indent="-514350">
              <a:buNone/>
            </a:pPr>
            <a:r>
              <a:rPr lang="en-US" dirty="0"/>
              <a:t>4) Systemic effects of acute inflammation</a:t>
            </a:r>
            <a:endParaRPr lang="en-IN" dirty="0"/>
          </a:p>
          <a:p>
            <a:pPr>
              <a:buNone/>
            </a:pPr>
            <a:r>
              <a:rPr lang="fr-FR" dirty="0"/>
              <a:t> </a:t>
            </a: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6EAF-46B4-45E2-8F21-C90894E6E7F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4) ASCHOFF GIANT CELLS.  </a:t>
            </a:r>
            <a:r>
              <a:rPr lang="en-US" sz="3200" dirty="0"/>
              <a:t>These multinucleate giant cells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are derived from cardiac </a:t>
            </a:r>
            <a:r>
              <a:rPr lang="en-US" sz="3200" dirty="0" err="1"/>
              <a:t>histiocytes</a:t>
            </a:r>
            <a:r>
              <a:rPr lang="en-US" sz="3200" dirty="0"/>
              <a:t> &amp; are seen in seen in </a:t>
            </a:r>
            <a:r>
              <a:rPr lang="en-US" sz="3200" b="1" dirty="0"/>
              <a:t>rheumatic nodule.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B) GIANT CELLS IN TUMOR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sz="3200" b="1" dirty="0">
                <a:solidFill>
                  <a:srgbClr val="FF0000"/>
                </a:solidFill>
              </a:rPr>
              <a:t>ANAPLASTIC CANCER GIANT CELLS</a:t>
            </a:r>
          </a:p>
          <a:p>
            <a:pPr marL="514350" indent="-514350">
              <a:buNone/>
            </a:pPr>
            <a:r>
              <a:rPr lang="en-US" sz="3200" dirty="0"/>
              <a:t>These are large &amp; have numerous nuclei which are </a:t>
            </a:r>
            <a:r>
              <a:rPr lang="en-US" sz="3200" dirty="0" err="1"/>
              <a:t>hyperchromatic</a:t>
            </a:r>
            <a:r>
              <a:rPr lang="en-US" sz="3200" dirty="0"/>
              <a:t> &amp; vary in size &amp; shape </a:t>
            </a:r>
            <a:r>
              <a:rPr lang="en-US" sz="3200" dirty="0" err="1"/>
              <a:t>eg</a:t>
            </a:r>
            <a:r>
              <a:rPr lang="en-US" sz="3200" dirty="0"/>
              <a:t> Carcinoma of liver, various soft </a:t>
            </a:r>
            <a:r>
              <a:rPr lang="en-US" sz="3200" dirty="0" err="1"/>
              <a:t>ts</a:t>
            </a:r>
            <a:r>
              <a:rPr lang="en-US" sz="3200" dirty="0"/>
              <a:t> sarcomas</a:t>
            </a:r>
            <a:endParaRPr lang="en-IN" sz="3200" dirty="0"/>
          </a:p>
        </p:txBody>
      </p:sp>
      <p:pic>
        <p:nvPicPr>
          <p:cNvPr id="5" name="Content Placeholder 4" descr="Giant_cell_tumor_of_tendon_sheath_histopathology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343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2)REED – STERNBERG CELL </a:t>
            </a:r>
            <a:r>
              <a:rPr lang="en-US" sz="3200" dirty="0"/>
              <a:t>of Hodgkin’s lymphoma. They are generally </a:t>
            </a:r>
            <a:r>
              <a:rPr lang="en-US" sz="3200" dirty="0" err="1"/>
              <a:t>binucleate</a:t>
            </a:r>
            <a:r>
              <a:rPr lang="en-US" sz="3200"/>
              <a:t>.</a:t>
            </a:r>
            <a:endParaRPr lang="en-IN" sz="3200" dirty="0"/>
          </a:p>
          <a:p>
            <a:endParaRPr lang="en-US" sz="3200" dirty="0"/>
          </a:p>
        </p:txBody>
      </p:sp>
      <p:pic>
        <p:nvPicPr>
          <p:cNvPr id="5" name="Picture 2" descr="C:\inf pic\in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343400" cy="38862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562600" y="3733800"/>
            <a:ext cx="533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8600" y="4038600"/>
            <a:ext cx="609600" cy="685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MORPHOLOGIC PATTERNS IN ACUTE INFLAMMATION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9530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200" b="1" dirty="0">
                <a:solidFill>
                  <a:srgbClr val="FF0000"/>
                </a:solidFill>
              </a:rPr>
              <a:t>SEROUS INFLAMMATION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sz="3200" dirty="0"/>
              <a:t>Outpouring of watery, relatively protein poor fluid </a:t>
            </a:r>
            <a:r>
              <a:rPr lang="en-US" sz="3200" dirty="0" err="1"/>
              <a:t>eg</a:t>
            </a:r>
            <a:r>
              <a:rPr lang="en-US" sz="3200" dirty="0"/>
              <a:t> skin blisters resulting from burns or viral infections. </a:t>
            </a:r>
            <a:endParaRPr lang="en-US" sz="3200" b="1" dirty="0"/>
          </a:p>
        </p:txBody>
      </p:sp>
      <p:pic>
        <p:nvPicPr>
          <p:cNvPr id="5" name="Picture 3" descr="C:\Users\user\Pictures\3Y9CAY2W350CA7946KGCAGYLTGTCA0T0FLJCA1U6NA2CAP4GXGACAG0Q6ARCA8XBWXOCAQVGDLBCADOKJYCCAHYSE37CAQG3FKMCA93UZ4XCA3F7UVQCASKFTN6CAU10B6ICAK0HX1CCA7B7BZPCAOX90Y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495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2) FIBRINOUS INFLAMMATION </a:t>
            </a:r>
            <a:r>
              <a:rPr lang="en-US" dirty="0"/>
              <a:t>– seen in more severe injury </a:t>
            </a:r>
            <a:r>
              <a:rPr lang="en-US" dirty="0">
                <a:cs typeface="Calibri"/>
              </a:rPr>
              <a:t>→</a:t>
            </a:r>
            <a:r>
              <a:rPr lang="en-US" dirty="0"/>
              <a:t> relatively greater ↑in vascular permeability hence larger molecules like fibrinogen pass the vascular barrier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64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3) SUPPURATIVE/PURULENT INFLAMMATION</a:t>
            </a:r>
          </a:p>
          <a:p>
            <a:pPr>
              <a:buNone/>
            </a:pPr>
            <a:r>
              <a:rPr lang="en-US" dirty="0"/>
              <a:t>By </a:t>
            </a:r>
            <a:r>
              <a:rPr lang="en-US" dirty="0" err="1"/>
              <a:t>pyogenic</a:t>
            </a:r>
            <a:r>
              <a:rPr lang="en-US" dirty="0"/>
              <a:t> (pus producing) bacteria &amp; is characterized by production of large amts of pus/purulent </a:t>
            </a:r>
            <a:r>
              <a:rPr lang="en-US" dirty="0" err="1"/>
              <a:t>exudate</a:t>
            </a:r>
            <a:r>
              <a:rPr lang="en-US" dirty="0"/>
              <a:t> consisting of </a:t>
            </a:r>
            <a:r>
              <a:rPr lang="en-US" dirty="0" err="1"/>
              <a:t>neutrophils</a:t>
            </a:r>
            <a:r>
              <a:rPr lang="en-US" dirty="0"/>
              <a:t>, necrotic cells &amp; edema fluid.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user\Pictures\H3RCA7JPTTFCAELNRVKCARA229ACARYE85VCANM2KZ8CAL5RD4SCAL2U2L6CA4DMGZXCAN6Y5KDCAUEIH8PCAYJAWO2CAXQBUQFCA2V5C35CARQBCZNCAX72UVHCAAFW00PCAKQ2LNVCAY4261YCA8QF0D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334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ABSCESSING BRONCHOPNEUMONIA</a:t>
            </a:r>
            <a:endParaRPr lang="en-IN" dirty="0"/>
          </a:p>
        </p:txBody>
      </p:sp>
      <p:pic>
        <p:nvPicPr>
          <p:cNvPr id="4098" name="Picture 2" descr="C:\inf pic\in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4) ULCER </a:t>
            </a:r>
            <a:r>
              <a:rPr lang="en-US" dirty="0"/>
              <a:t>– A local defect or excavation of the surface of an organ or tissue that is produced by sloughing/shedding of inflammatory necrotic </a:t>
            </a:r>
            <a:r>
              <a:rPr lang="en-US" dirty="0" err="1"/>
              <a:t>ts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peptic ulcer, skin ulcer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5) CELLULITIS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Diffuse inflammation of soft </a:t>
            </a:r>
            <a:r>
              <a:rPr lang="en-US" dirty="0" err="1"/>
              <a:t>ts</a:t>
            </a:r>
            <a:r>
              <a:rPr lang="en-US" dirty="0"/>
              <a:t> resulting from spreading effects of subs like hyaluronidase released by some bacteria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FATE OF ACUTE INFLAMMATION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dirty="0"/>
              <a:t>RESOLUTION</a:t>
            </a:r>
          </a:p>
          <a:p>
            <a:pPr marL="514350" indent="-514350">
              <a:buNone/>
            </a:pPr>
            <a:r>
              <a:rPr lang="en-US" b="1" dirty="0"/>
              <a:t>2) HEALING BY CONNECTIVE TISSUE REPLACEMENT (FIBROSIS) 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b="1" dirty="0"/>
              <a:t>3) SUPPURATION </a:t>
            </a:r>
          </a:p>
          <a:p>
            <a:pPr>
              <a:buNone/>
            </a:pPr>
            <a:r>
              <a:rPr lang="en-US" b="1" dirty="0"/>
              <a:t>4) PROGRESSION OF TISSUE RESPONSE TO CHRONIC INFLAMMATION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S\morphologic 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638175"/>
            <a:ext cx="8096250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INFLAMMATORY CELLS</a:t>
            </a:r>
            <a:endParaRPr lang="en-IN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LEUCOCYTES (granulocytes &amp; </a:t>
            </a:r>
            <a:r>
              <a:rPr lang="en-US" dirty="0" err="1">
                <a:solidFill>
                  <a:schemeClr val="tx1"/>
                </a:solidFill>
              </a:rPr>
              <a:t>agranulocytes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 PLASMA CELLS</a:t>
            </a:r>
          </a:p>
          <a:p>
            <a:r>
              <a:rPr lang="en-US" dirty="0">
                <a:solidFill>
                  <a:schemeClr val="tx1"/>
                </a:solidFill>
              </a:rPr>
              <a:t> Tissue MACROPHAGES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SYSTEMIC EFFECTS OF ACUTE INFLAMMATION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1) FEVER (</a:t>
            </a:r>
            <a:r>
              <a:rPr lang="el-GR" dirty="0"/>
              <a:t>±</a:t>
            </a:r>
            <a:r>
              <a:rPr lang="en-US" dirty="0"/>
              <a:t> chills &amp; rigors)</a:t>
            </a:r>
          </a:p>
          <a:p>
            <a:pPr>
              <a:buNone/>
            </a:pPr>
            <a:r>
              <a:rPr lang="en-US" dirty="0"/>
              <a:t>2) ACUTE PHASE PROTEINS – </a:t>
            </a:r>
            <a:r>
              <a:rPr lang="en-US" dirty="0" err="1"/>
              <a:t>concenteration</a:t>
            </a:r>
            <a:r>
              <a:rPr lang="en-US" dirty="0"/>
              <a:t>↑ several 100 fold in acute  inflammation</a:t>
            </a:r>
          </a:p>
          <a:p>
            <a:pPr>
              <a:buNone/>
            </a:pPr>
            <a:r>
              <a:rPr lang="en-US" dirty="0"/>
              <a:t>3) LEUCOCYTOSIS</a:t>
            </a:r>
            <a:endParaRPr lang="en-US" i="1" dirty="0"/>
          </a:p>
          <a:p>
            <a:pPr>
              <a:buNone/>
            </a:pPr>
            <a:r>
              <a:rPr lang="en-US" dirty="0"/>
              <a:t>4) Increase  PR, elevated BP, anorexia ,</a:t>
            </a:r>
            <a:r>
              <a:rPr lang="en-US" dirty="0" err="1"/>
              <a:t>mailaise</a:t>
            </a:r>
            <a:endParaRPr lang="en-US" dirty="0"/>
          </a:p>
          <a:p>
            <a:pPr>
              <a:buNone/>
            </a:pPr>
            <a:r>
              <a:rPr lang="en-US" dirty="0"/>
              <a:t>5) LYMPHANGITIS – LYMPHADENITIS</a:t>
            </a:r>
          </a:p>
          <a:p>
            <a:pPr>
              <a:buNone/>
            </a:pPr>
            <a:r>
              <a:rPr lang="en-US" dirty="0"/>
              <a:t>6) Severe bacterial </a:t>
            </a:r>
            <a:r>
              <a:rPr lang="en-US" dirty="0" err="1"/>
              <a:t>inf</a:t>
            </a:r>
            <a:r>
              <a:rPr lang="en-US" dirty="0"/>
              <a:t> (sepsis) leads to septic shock (Disseminated intravascular coagulation , hypoglycemia, CVS failure)</a:t>
            </a:r>
            <a:endParaRPr lang="en-IN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Frequently asked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en-US" dirty="0"/>
              <a:t>Short notes on</a:t>
            </a:r>
          </a:p>
          <a:p>
            <a:pPr marL="514350" indent="-514350">
              <a:buFontTx/>
              <a:buChar char="-"/>
            </a:pPr>
            <a:r>
              <a:rPr lang="en-US" dirty="0"/>
              <a:t>Inflammatory cells</a:t>
            </a:r>
          </a:p>
          <a:p>
            <a:pPr marL="514350" indent="-514350">
              <a:buFontTx/>
              <a:buChar char="-"/>
            </a:pPr>
            <a:r>
              <a:rPr lang="en-US" dirty="0"/>
              <a:t>Giant cells</a:t>
            </a:r>
          </a:p>
          <a:p>
            <a:pPr marL="514350" indent="-514350">
              <a:buFontTx/>
              <a:buChar char="-"/>
            </a:pPr>
            <a:r>
              <a:rPr lang="en-US" dirty="0"/>
              <a:t>Fate of acute inflammation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Arial" charset="0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1C1F-E396-4F31-8456-632F13FB5845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 dirty="0"/>
              <a:t>Robbins Basic Pathology: Kumar, </a:t>
            </a:r>
            <a:r>
              <a:rPr lang="en-US" dirty="0" err="1"/>
              <a:t>Abbas</a:t>
            </a:r>
            <a:r>
              <a:rPr lang="en-US" dirty="0"/>
              <a:t>, Aster, 9th Edition</a:t>
            </a:r>
          </a:p>
          <a:p>
            <a:r>
              <a:rPr lang="en-US" dirty="0"/>
              <a:t> Essential Pathology for Dental Students: Harsh Mohan, </a:t>
            </a:r>
            <a:r>
              <a:rPr lang="en-US" dirty="0" err="1"/>
              <a:t>Sugandha</a:t>
            </a:r>
            <a:r>
              <a:rPr lang="en-US" dirty="0"/>
              <a:t> Mohan, 5th Edition</a:t>
            </a:r>
          </a:p>
          <a:p>
            <a:pPr>
              <a:buFont typeface="Arial" charset="0"/>
              <a:buNone/>
            </a:pPr>
            <a:r>
              <a:rPr lang="en-US" dirty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PMN (</a:t>
            </a:r>
            <a:r>
              <a:rPr lang="en-US" b="1" dirty="0" err="1">
                <a:solidFill>
                  <a:srgbClr val="FF0000"/>
                </a:solidFill>
              </a:rPr>
              <a:t>polymorphonuclear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neutrophil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/>
              <a:t>Commonly known a</a:t>
            </a:r>
            <a:r>
              <a:rPr lang="en-US" u="sng" dirty="0"/>
              <a:t>s </a:t>
            </a:r>
            <a:r>
              <a:rPr lang="en-US" u="sng" dirty="0" err="1"/>
              <a:t>neutrophil</a:t>
            </a:r>
            <a:r>
              <a:rPr lang="en-US" u="sng" dirty="0"/>
              <a:t> / polymorphs</a:t>
            </a:r>
          </a:p>
          <a:p>
            <a:r>
              <a:rPr lang="en-US" u="sng" dirty="0"/>
              <a:t>Acute</a:t>
            </a:r>
            <a:r>
              <a:rPr lang="en-US" dirty="0"/>
              <a:t> inflammatory cell</a:t>
            </a:r>
          </a:p>
          <a:p>
            <a:r>
              <a:rPr lang="en-US" u="sng" dirty="0"/>
              <a:t>40 – 75% </a:t>
            </a:r>
            <a:r>
              <a:rPr lang="en-US" dirty="0"/>
              <a:t>of circulating leucocytes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Func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  - Initial </a:t>
            </a:r>
            <a:r>
              <a:rPr lang="en-US" dirty="0" err="1"/>
              <a:t>phagocytosis</a:t>
            </a:r>
            <a:r>
              <a:rPr lang="en-US" dirty="0"/>
              <a:t> of </a:t>
            </a:r>
            <a:r>
              <a:rPr lang="en-US" dirty="0" err="1"/>
              <a:t>microrganism</a:t>
            </a:r>
            <a:endParaRPr lang="en-US" dirty="0"/>
          </a:p>
          <a:p>
            <a:pPr>
              <a:buNone/>
            </a:pPr>
            <a:r>
              <a:rPr lang="en-US" dirty="0"/>
              <a:t>   - Engulfment of Ag-</a:t>
            </a:r>
            <a:r>
              <a:rPr lang="en-US" dirty="0" err="1"/>
              <a:t>Ab</a:t>
            </a:r>
            <a:r>
              <a:rPr lang="en-US" dirty="0"/>
              <a:t> complex &amp; non microbial material.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inf pic\i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467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EOSINOPHIL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1-6% of circulating leucocytes</a:t>
            </a:r>
          </a:p>
          <a:p>
            <a:r>
              <a:rPr lang="en-US" b="1" dirty="0">
                <a:solidFill>
                  <a:srgbClr val="FF0000"/>
                </a:solidFill>
              </a:rPr>
              <a:t>GRANULES </a:t>
            </a:r>
          </a:p>
          <a:p>
            <a:pPr>
              <a:buNone/>
            </a:pPr>
            <a:r>
              <a:rPr lang="en-US" dirty="0"/>
              <a:t>Enzymes - major basic protein (MBP) ,</a:t>
            </a:r>
          </a:p>
          <a:p>
            <a:pPr>
              <a:buNone/>
            </a:pPr>
            <a:r>
              <a:rPr lang="en-US" dirty="0"/>
              <a:t>                  -  </a:t>
            </a:r>
            <a:r>
              <a:rPr lang="en-US" dirty="0" err="1"/>
              <a:t>Eosinophil</a:t>
            </a:r>
            <a:r>
              <a:rPr lang="en-US" dirty="0"/>
              <a:t> cationic protein</a:t>
            </a:r>
          </a:p>
          <a:p>
            <a:pPr>
              <a:buNone/>
            </a:pPr>
            <a:r>
              <a:rPr lang="en-US" b="1" dirty="0"/>
              <a:t>Bactericidal &amp; toxic action against </a:t>
            </a:r>
            <a:r>
              <a:rPr lang="en-US" b="1" dirty="0" err="1"/>
              <a:t>helminthic</a:t>
            </a:r>
            <a:r>
              <a:rPr lang="en-US" b="1" dirty="0"/>
              <a:t> parasites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inf pic\in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8580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BASOPHILS ( mast cell in </a:t>
            </a:r>
            <a:r>
              <a:rPr lang="en-US" b="1" dirty="0" err="1">
                <a:solidFill>
                  <a:srgbClr val="FF0000"/>
                </a:solidFill>
              </a:rPr>
              <a:t>ts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than 1% of circulating leucocytes.</a:t>
            </a:r>
          </a:p>
          <a:p>
            <a:r>
              <a:rPr lang="en-US" b="1" dirty="0">
                <a:solidFill>
                  <a:srgbClr val="FF0000"/>
                </a:solidFill>
              </a:rPr>
              <a:t>GRANULES</a:t>
            </a:r>
            <a:r>
              <a:rPr lang="en-US" dirty="0">
                <a:solidFill>
                  <a:srgbClr val="FF0000"/>
                </a:solidFill>
              </a:rPr>
              <a:t> –</a:t>
            </a:r>
            <a:r>
              <a:rPr lang="en-US" dirty="0"/>
              <a:t> heparin , histamine</a:t>
            </a:r>
          </a:p>
          <a:p>
            <a:r>
              <a:rPr lang="en-US" b="1" dirty="0">
                <a:solidFill>
                  <a:srgbClr val="FF0000"/>
                </a:solidFill>
              </a:rPr>
              <a:t>ROLE IN </a:t>
            </a:r>
            <a:r>
              <a:rPr lang="en-US" dirty="0">
                <a:solidFill>
                  <a:srgbClr val="FF0000"/>
                </a:solidFill>
              </a:rPr>
              <a:t>– </a:t>
            </a:r>
          </a:p>
          <a:p>
            <a:pPr>
              <a:buFontTx/>
              <a:buChar char="-"/>
            </a:pPr>
            <a:r>
              <a:rPr lang="en-US" dirty="0"/>
              <a:t>Immediate &amp; delayed hypersensitivity reactions.</a:t>
            </a:r>
          </a:p>
          <a:p>
            <a:pPr>
              <a:buFontTx/>
              <a:buChar char="-"/>
            </a:pPr>
            <a:r>
              <a:rPr lang="en-US" dirty="0"/>
              <a:t>Have receptors for </a:t>
            </a:r>
            <a:r>
              <a:rPr lang="en-US" dirty="0" err="1"/>
              <a:t>IgE</a:t>
            </a:r>
            <a:r>
              <a:rPr lang="en-US" dirty="0"/>
              <a:t> &amp; </a:t>
            </a:r>
            <a:r>
              <a:rPr lang="en-US" dirty="0" err="1"/>
              <a:t>degranulate</a:t>
            </a:r>
            <a:r>
              <a:rPr lang="en-US" dirty="0"/>
              <a:t> when </a:t>
            </a:r>
            <a:r>
              <a:rPr lang="en-US" dirty="0" err="1"/>
              <a:t>crosslinked</a:t>
            </a:r>
            <a:r>
              <a:rPr lang="en-US" dirty="0"/>
              <a:t> with Ag </a:t>
            </a:r>
            <a:r>
              <a:rPr lang="en-US" dirty="0">
                <a:latin typeface="Calibri"/>
                <a:cs typeface="Calibri"/>
              </a:rPr>
              <a:t>→ release histamine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inf pic\i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553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849</Words>
  <Application>Microsoft Office PowerPoint</Application>
  <PresentationFormat>On-screen Show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ITS DENTAL COLLEGE, GREATER NOIDA</vt:lpstr>
      <vt:lpstr>Learning Objectives &amp; Specific Learning Outcomes</vt:lpstr>
      <vt:lpstr>INFLAMMATORY CELLS</vt:lpstr>
      <vt:lpstr>PMN (polymorphonuclear neutrophil)</vt:lpstr>
      <vt:lpstr>PowerPoint Presentation</vt:lpstr>
      <vt:lpstr>EOSINOPHIL</vt:lpstr>
      <vt:lpstr>PowerPoint Presentation</vt:lpstr>
      <vt:lpstr>BASOPHILS ( mast cell in ts)</vt:lpstr>
      <vt:lpstr>PowerPoint Presentation</vt:lpstr>
      <vt:lpstr>LYMPHOCYTE</vt:lpstr>
      <vt:lpstr>PowerPoint Presentation</vt:lpstr>
      <vt:lpstr>MONONUCLEAR-PHAGOCYTE SYSTEM (RES)</vt:lpstr>
      <vt:lpstr>PowerPoint Presentation</vt:lpstr>
      <vt:lpstr>PLASMA CELL</vt:lpstr>
      <vt:lpstr>PowerPoint Presentation</vt:lpstr>
      <vt:lpstr>GIANT CELLS</vt:lpstr>
      <vt:lpstr>A) GIANT CELLS IN INFLAMMATION </vt:lpstr>
      <vt:lpstr>2) LANGHANS'  GC </vt:lpstr>
      <vt:lpstr>3) TOUTAN GC</vt:lpstr>
      <vt:lpstr>PowerPoint Presentation</vt:lpstr>
      <vt:lpstr>B) GIANT CELLS IN TUMOR</vt:lpstr>
      <vt:lpstr>PowerPoint Presentation</vt:lpstr>
      <vt:lpstr>MORPHOLOGIC PATTERNS IN ACUTE INFLAMMATION</vt:lpstr>
      <vt:lpstr>PowerPoint Presentation</vt:lpstr>
      <vt:lpstr>PowerPoint Presentation</vt:lpstr>
      <vt:lpstr>ABSCESSING BRONCHOPNEUMONIA</vt:lpstr>
      <vt:lpstr>PowerPoint Presentation</vt:lpstr>
      <vt:lpstr>FATE OF ACUTE INFLAMMATION</vt:lpstr>
      <vt:lpstr>PowerPoint Presentation</vt:lpstr>
      <vt:lpstr>SYSTEMIC EFFECTS OF ACUTE INFLAMMATION</vt:lpstr>
      <vt:lpstr>Frequently asked Questions</vt:lpstr>
      <vt:lpstr>Reading List/Reference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INFLAMMATION</dc:title>
  <dc:creator>Vertika</dc:creator>
  <cp:lastModifiedBy>SOUMYA GUPTA</cp:lastModifiedBy>
  <cp:revision>84</cp:revision>
  <dcterms:created xsi:type="dcterms:W3CDTF">2006-08-16T00:00:00Z</dcterms:created>
  <dcterms:modified xsi:type="dcterms:W3CDTF">2020-09-08T09:04:22Z</dcterms:modified>
</cp:coreProperties>
</file>