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56" r:id="rId4"/>
    <p:sldId id="289" r:id="rId5"/>
    <p:sldId id="258" r:id="rId6"/>
    <p:sldId id="295" r:id="rId7"/>
    <p:sldId id="259" r:id="rId8"/>
    <p:sldId id="261" r:id="rId9"/>
    <p:sldId id="296" r:id="rId10"/>
    <p:sldId id="262" r:id="rId11"/>
    <p:sldId id="263" r:id="rId12"/>
    <p:sldId id="287" r:id="rId13"/>
    <p:sldId id="264" r:id="rId14"/>
    <p:sldId id="265" r:id="rId15"/>
    <p:sldId id="297" r:id="rId16"/>
    <p:sldId id="266" r:id="rId17"/>
    <p:sldId id="267" r:id="rId18"/>
    <p:sldId id="268" r:id="rId19"/>
    <p:sldId id="285" r:id="rId20"/>
    <p:sldId id="269" r:id="rId21"/>
    <p:sldId id="286" r:id="rId22"/>
    <p:sldId id="271" r:id="rId23"/>
    <p:sldId id="272" r:id="rId24"/>
    <p:sldId id="273" r:id="rId25"/>
    <p:sldId id="274" r:id="rId26"/>
    <p:sldId id="276" r:id="rId27"/>
    <p:sldId id="288" r:id="rId28"/>
    <p:sldId id="277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432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SUBJECT : GENERAL PATHOLOGY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SESSION TOPIC : ACUTE INFLAMMATION-THE 					CELLULAR  RESPONSE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PROGRAM, YEAR: BDS, SECOND YEAR</a:t>
            </a:r>
          </a:p>
          <a:p>
            <a:pPr>
              <a:buNone/>
            </a:pPr>
            <a:endParaRPr lang="en-US" b="1" dirty="0"/>
          </a:p>
          <a:p>
            <a:pPr eaLnBrk="1" hangingPunct="1">
              <a:buFont typeface="Arial" charset="0"/>
              <a:buNone/>
            </a:pPr>
            <a:r>
              <a:rPr lang="en-US" b="1" dirty="0"/>
              <a:t>FACULTY : Dr VERTIKA GUPTA (PROFESSOR &amp; HOD)</a:t>
            </a:r>
          </a:p>
          <a:p>
            <a:pPr eaLnBrk="1" hangingPunct="1">
              <a:buFont typeface="Arial" charset="0"/>
              <a:buNone/>
            </a:pPr>
            <a:r>
              <a:rPr lang="en-US" b="1" dirty="0"/>
              <a:t>   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09CD-239E-436B-89EC-01E240C3EA4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3) EMIGRATION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/>
              <a:t>After being arrested on endothelial surface  PMNs throw out </a:t>
            </a:r>
            <a:r>
              <a:rPr lang="en-US" dirty="0" err="1"/>
              <a:t>cytoplasmic</a:t>
            </a:r>
            <a:r>
              <a:rPr lang="en-US" dirty="0"/>
              <a:t> </a:t>
            </a:r>
            <a:r>
              <a:rPr lang="en-US" dirty="0" err="1"/>
              <a:t>pseudopods</a:t>
            </a:r>
            <a:r>
              <a:rPr lang="en-US" dirty="0"/>
              <a:t> at 	 	       intercellular junctions.</a:t>
            </a:r>
          </a:p>
          <a:p>
            <a:pPr>
              <a:buNone/>
            </a:pPr>
            <a:r>
              <a:rPr lang="en-US" dirty="0"/>
              <a:t>				</a:t>
            </a:r>
            <a:r>
              <a:rPr lang="en-US" dirty="0">
                <a:latin typeface="Calibri"/>
                <a:cs typeface="Calibri"/>
              </a:rPr>
              <a:t>↓</a:t>
            </a:r>
          </a:p>
          <a:p>
            <a:r>
              <a:rPr lang="en-US" dirty="0">
                <a:latin typeface="Calibri"/>
                <a:cs typeface="Calibri"/>
              </a:rPr>
              <a:t>Subsequently the PMNs lodged between endothelial cells  &amp; basement membrane(BM) , cross the BM by damaging it locally with secreted </a:t>
            </a:r>
            <a:r>
              <a:rPr lang="en-US" dirty="0" err="1">
                <a:latin typeface="Calibri"/>
                <a:cs typeface="Calibri"/>
              </a:rPr>
              <a:t>collagenase</a:t>
            </a:r>
            <a:r>
              <a:rPr lang="en-US" dirty="0">
                <a:latin typeface="Calibri"/>
                <a:cs typeface="Calibri"/>
              </a:rPr>
              <a:t> &amp; escape out in the </a:t>
            </a:r>
            <a:r>
              <a:rPr lang="en-US" dirty="0" err="1">
                <a:latin typeface="Calibri"/>
                <a:cs typeface="Calibri"/>
              </a:rPr>
              <a:t>extravascular</a:t>
            </a:r>
            <a:r>
              <a:rPr lang="en-US" dirty="0">
                <a:latin typeface="Calibri"/>
                <a:cs typeface="Calibri"/>
              </a:rPr>
              <a:t> space ; </a:t>
            </a:r>
            <a:r>
              <a:rPr lang="en-US" b="1" dirty="0">
                <a:latin typeface="Calibri"/>
                <a:cs typeface="Calibri"/>
              </a:rPr>
              <a:t>k/a emigration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                              ↓ 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			</a:t>
            </a:r>
            <a:r>
              <a:rPr lang="en-US" dirty="0">
                <a:latin typeface="Calibri"/>
                <a:cs typeface="Calibri"/>
              </a:rPr>
              <a:t>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PMNs 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 cells to emigrate (within  6-24 hrs in acute inflammation)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replaced by </a:t>
            </a:r>
            <a:r>
              <a:rPr lang="en-US" dirty="0" err="1">
                <a:latin typeface="Calibri"/>
                <a:cs typeface="Calibri"/>
              </a:rPr>
              <a:t>Monocytes</a:t>
            </a:r>
            <a:r>
              <a:rPr lang="en-US" dirty="0">
                <a:latin typeface="Calibri"/>
                <a:cs typeface="Calibri"/>
              </a:rPr>
              <a:t> &amp; macrophages in next 24-48 hrs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					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Escape of RBC thru gaps between endothelial cells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					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         Gives hemorrhagic appearance to </a:t>
            </a:r>
            <a:r>
              <a:rPr lang="en-US" dirty="0" err="1">
                <a:latin typeface="Calibri"/>
                <a:cs typeface="Calibri"/>
              </a:rPr>
              <a:t>exudate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sca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103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4) CHEMOTAXIS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/>
              <a:t>After </a:t>
            </a:r>
            <a:r>
              <a:rPr lang="en-US" dirty="0" err="1"/>
              <a:t>extravasation</a:t>
            </a:r>
            <a:r>
              <a:rPr lang="en-US" dirty="0"/>
              <a:t> , the </a:t>
            </a:r>
            <a:r>
              <a:rPr lang="en-US" dirty="0" err="1"/>
              <a:t>chemotactic</a:t>
            </a:r>
            <a:r>
              <a:rPr lang="en-US" dirty="0"/>
              <a:t> factor mediated  transmigration of leucocytes to reach the site of injury is k/a </a:t>
            </a:r>
            <a:r>
              <a:rPr lang="en-US" b="1" dirty="0"/>
              <a:t>CHEMOTAXIS </a:t>
            </a:r>
            <a:r>
              <a:rPr lang="en-US" dirty="0"/>
              <a:t>(also defined as locomotion oriented along a chemical gradient)</a:t>
            </a:r>
          </a:p>
          <a:p>
            <a:r>
              <a:rPr lang="en-US" dirty="0"/>
              <a:t>The agents acting as potent </a:t>
            </a:r>
            <a:r>
              <a:rPr lang="en-US" dirty="0" err="1"/>
              <a:t>chemotactic</a:t>
            </a:r>
            <a:r>
              <a:rPr lang="en-US" dirty="0"/>
              <a:t> substances for different leucocytes are k/a </a:t>
            </a:r>
            <a:r>
              <a:rPr lang="en-US" b="1" dirty="0"/>
              <a:t>CHEMOKINES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err="1"/>
              <a:t>Leukotriene</a:t>
            </a:r>
            <a:r>
              <a:rPr lang="en-US" dirty="0"/>
              <a:t> B4 (LT-B4)</a:t>
            </a:r>
          </a:p>
          <a:p>
            <a:pPr marL="514350" indent="-514350">
              <a:buAutoNum type="arabicParenR"/>
            </a:pPr>
            <a:r>
              <a:rPr lang="en-US" dirty="0"/>
              <a:t>Platelet factor4 (PF4)</a:t>
            </a:r>
          </a:p>
          <a:p>
            <a:pPr marL="514350" indent="-514350">
              <a:buAutoNum type="arabicParenR"/>
            </a:pPr>
            <a:r>
              <a:rPr lang="en-US" dirty="0"/>
              <a:t>Components of complement system(C3 ,C5a)</a:t>
            </a:r>
          </a:p>
          <a:p>
            <a:pPr marL="514350" indent="-514350">
              <a:buAutoNum type="arabicParenR"/>
            </a:pPr>
            <a:r>
              <a:rPr lang="en-US" dirty="0"/>
              <a:t>Cytokines (IL-1, IL-5 , IL-6 )</a:t>
            </a:r>
          </a:p>
          <a:p>
            <a:pPr marL="514350" indent="-514350">
              <a:buAutoNum type="arabicParenR"/>
            </a:pPr>
            <a:r>
              <a:rPr lang="en-US" dirty="0"/>
              <a:t>Soluble bacterial products </a:t>
            </a:r>
            <a:r>
              <a:rPr lang="en-US" dirty="0" err="1"/>
              <a:t>eg</a:t>
            </a:r>
            <a:r>
              <a:rPr lang="en-US" dirty="0"/>
              <a:t> peptides with    N-</a:t>
            </a:r>
            <a:r>
              <a:rPr lang="en-US" dirty="0" err="1"/>
              <a:t>formylmethionine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err="1"/>
              <a:t>Monocyte</a:t>
            </a:r>
            <a:r>
              <a:rPr lang="en-US" dirty="0"/>
              <a:t> </a:t>
            </a:r>
            <a:r>
              <a:rPr lang="en-US" dirty="0" err="1"/>
              <a:t>chemoattractant</a:t>
            </a:r>
            <a:r>
              <a:rPr lang="en-US" dirty="0"/>
              <a:t> protein (MCP1)</a:t>
            </a:r>
          </a:p>
          <a:p>
            <a:pPr marL="514350" indent="-514350">
              <a:buAutoNum type="arabicParenR"/>
            </a:pPr>
            <a:r>
              <a:rPr lang="en-US" dirty="0" err="1"/>
              <a:t>Chemotactic</a:t>
            </a:r>
            <a:r>
              <a:rPr lang="en-US" dirty="0"/>
              <a:t> factor for CD4+Tcells</a:t>
            </a:r>
          </a:p>
          <a:p>
            <a:pPr marL="514350" indent="-514350">
              <a:buAutoNum type="arabicParenR"/>
            </a:pPr>
            <a:r>
              <a:rPr lang="en-US" dirty="0" err="1"/>
              <a:t>Eotaxin</a:t>
            </a:r>
            <a:r>
              <a:rPr lang="en-US" dirty="0"/>
              <a:t> for </a:t>
            </a:r>
            <a:r>
              <a:rPr lang="en-US" dirty="0" err="1"/>
              <a:t>eosinophils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IMAGES\2011-0095_fogaszat_an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1"/>
            <a:ext cx="7467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2 - PHAGOCYTOSIS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648200"/>
          </a:xfrm>
        </p:spPr>
        <p:txBody>
          <a:bodyPr/>
          <a:lstStyle/>
          <a:p>
            <a:r>
              <a:rPr lang="en-US" b="1" i="1" dirty="0"/>
              <a:t>DEF - process of engulfment of solid  	 	 	   particulate material by the cells (cell eating)</a:t>
            </a:r>
          </a:p>
          <a:p>
            <a:r>
              <a:rPr lang="en-US" b="1" dirty="0">
                <a:solidFill>
                  <a:srgbClr val="FF0000"/>
                </a:solidFill>
              </a:rPr>
              <a:t>2 main types of </a:t>
            </a:r>
            <a:r>
              <a:rPr lang="en-US" b="1" dirty="0" err="1">
                <a:solidFill>
                  <a:srgbClr val="FF0000"/>
                </a:solidFill>
              </a:rPr>
              <a:t>phagocytic</a:t>
            </a:r>
            <a:r>
              <a:rPr lang="en-US" b="1" dirty="0">
                <a:solidFill>
                  <a:srgbClr val="FF0000"/>
                </a:solidFill>
              </a:rPr>
              <a:t> cells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- </a:t>
            </a:r>
            <a:r>
              <a:rPr lang="en-US" dirty="0"/>
              <a:t>PMNs – also k/a microphages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- </a:t>
            </a:r>
            <a:r>
              <a:rPr lang="en-US" dirty="0"/>
              <a:t>circulating </a:t>
            </a:r>
            <a:r>
              <a:rPr lang="en-US" dirty="0" err="1"/>
              <a:t>monocytes</a:t>
            </a:r>
            <a:r>
              <a:rPr lang="en-US" dirty="0"/>
              <a:t> &amp; fixed tissue mononuclear phagocytes k/a macrophages 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Process of </a:t>
            </a:r>
            <a:r>
              <a:rPr lang="en-US" b="1" dirty="0" err="1">
                <a:solidFill>
                  <a:srgbClr val="FF0000"/>
                </a:solidFill>
              </a:rPr>
              <a:t>phagocytosis</a:t>
            </a:r>
            <a:r>
              <a:rPr lang="en-US" b="1" dirty="0">
                <a:solidFill>
                  <a:srgbClr val="FF0000"/>
                </a:solidFill>
              </a:rPr>
              <a:t> is similar &amp; involves 3 steps</a:t>
            </a:r>
          </a:p>
          <a:p>
            <a:pPr>
              <a:buNone/>
            </a:pPr>
            <a:r>
              <a:rPr lang="en-US" b="1" dirty="0"/>
              <a:t>1) Recognition &amp; attachment stage</a:t>
            </a:r>
          </a:p>
          <a:p>
            <a:pPr>
              <a:buNone/>
            </a:pPr>
            <a:r>
              <a:rPr lang="en-US" b="1" dirty="0"/>
              <a:t>2) Engulfment stage </a:t>
            </a:r>
          </a:p>
          <a:p>
            <a:pPr>
              <a:buNone/>
            </a:pPr>
            <a:r>
              <a:rPr lang="en-US" b="1" dirty="0"/>
              <a:t>3) Killing or degradation stage</a:t>
            </a:r>
          </a:p>
          <a:p>
            <a:pPr>
              <a:buNone/>
            </a:pPr>
            <a:r>
              <a:rPr lang="en-US" b="1" dirty="0"/>
              <a:t> </a:t>
            </a:r>
            <a:endParaRPr lang="en-IN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1)RECOGNITION &amp; ATTACHMENT STAGE(OPSONISATION)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Phagocytosis is initiated by the expression  of surface receptors on macrophages. This process is further enhanced  when </a:t>
            </a:r>
            <a:r>
              <a:rPr lang="en-US" dirty="0" err="1"/>
              <a:t>microrganisms</a:t>
            </a:r>
            <a:r>
              <a:rPr lang="en-US" dirty="0"/>
              <a:t>  are coated with </a:t>
            </a:r>
            <a:r>
              <a:rPr lang="en-US" dirty="0" err="1"/>
              <a:t>opsonins</a:t>
            </a:r>
            <a:endParaRPr lang="en-US" dirty="0"/>
          </a:p>
          <a:p>
            <a:pPr>
              <a:buNone/>
            </a:pPr>
            <a:r>
              <a:rPr lang="en-US" dirty="0"/>
              <a:t>1) </a:t>
            </a:r>
            <a:r>
              <a:rPr lang="en-US" dirty="0" err="1"/>
              <a:t>Fc</a:t>
            </a:r>
            <a:r>
              <a:rPr lang="en-US" dirty="0"/>
              <a:t> fragments of </a:t>
            </a:r>
            <a:r>
              <a:rPr lang="en-US" dirty="0" err="1"/>
              <a:t>IgG</a:t>
            </a:r>
            <a:r>
              <a:rPr lang="en-US" dirty="0"/>
              <a:t> (</a:t>
            </a:r>
            <a:r>
              <a:rPr lang="en-US" dirty="0" err="1"/>
              <a:t>Ab</a:t>
            </a:r>
            <a:r>
              <a:rPr lang="en-US" dirty="0"/>
              <a:t> in serum)</a:t>
            </a:r>
          </a:p>
          <a:p>
            <a:pPr marL="514350" indent="-514350">
              <a:buNone/>
            </a:pPr>
            <a:r>
              <a:rPr lang="en-US" dirty="0"/>
              <a:t>2) C3b </a:t>
            </a:r>
            <a:r>
              <a:rPr lang="en-US" dirty="0" err="1"/>
              <a:t>opsonin</a:t>
            </a:r>
            <a:r>
              <a:rPr lang="en-US" dirty="0"/>
              <a:t> (fragment of complement)</a:t>
            </a:r>
          </a:p>
          <a:p>
            <a:pPr marL="514350" indent="-514350">
              <a:buNone/>
            </a:pPr>
            <a:r>
              <a:rPr lang="en-US" dirty="0"/>
              <a:t>3) </a:t>
            </a:r>
            <a:r>
              <a:rPr lang="en-US" dirty="0" err="1"/>
              <a:t>Lectins</a:t>
            </a:r>
            <a:r>
              <a:rPr lang="en-US" dirty="0"/>
              <a:t>  (carbohydrate binding proteins in the    	        plasma which bind to bacterial cell wall)     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IMAGES\acute-inflammation-5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7763"/>
            <a:ext cx="8229600" cy="532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/>
              <a:t>General Objectives:  </a:t>
            </a:r>
            <a:r>
              <a:rPr lang="en-US" dirty="0"/>
              <a:t>To describe cellular response seen in acute inflammation.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b="1" dirty="0"/>
              <a:t>Specific Learning Outcomes:</a:t>
            </a:r>
            <a:r>
              <a:rPr lang="en-US" dirty="0"/>
              <a:t> At the end of the lecture, the learner should have the knowledge about cellular response seen in acute inflammation with respect to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1)</a:t>
            </a:r>
            <a:r>
              <a:rPr lang="fr-FR" b="1" dirty="0"/>
              <a:t> </a:t>
            </a:r>
            <a:r>
              <a:rPr lang="en-US" dirty="0"/>
              <a:t>Exudation of leucocytes</a:t>
            </a:r>
          </a:p>
          <a:p>
            <a:pPr marL="514350" indent="-514350">
              <a:buNone/>
            </a:pPr>
            <a:r>
              <a:rPr lang="en-US" dirty="0"/>
              <a:t>2) </a:t>
            </a:r>
            <a:r>
              <a:rPr lang="en-US" dirty="0" err="1"/>
              <a:t>Phagocytosis</a:t>
            </a:r>
            <a:endParaRPr lang="en-IN" dirty="0"/>
          </a:p>
          <a:p>
            <a:pPr>
              <a:buNone/>
            </a:pPr>
            <a:r>
              <a:rPr lang="fr-FR" dirty="0"/>
              <a:t> </a:t>
            </a: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6EAF-46B4-45E2-8F21-C90894E6E7F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2) ENGULFMENT STAGE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err="1"/>
              <a:t>Phagocytic</a:t>
            </a:r>
            <a:r>
              <a:rPr lang="en-US" dirty="0"/>
              <a:t> cells form </a:t>
            </a:r>
            <a:r>
              <a:rPr lang="en-US" dirty="0" err="1"/>
              <a:t>cytoplasmic</a:t>
            </a:r>
            <a:r>
              <a:rPr lang="en-US" dirty="0"/>
              <a:t> </a:t>
            </a:r>
            <a:r>
              <a:rPr lang="en-US" dirty="0" err="1"/>
              <a:t>pseudopod</a:t>
            </a:r>
            <a:r>
              <a:rPr lang="en-US" dirty="0"/>
              <a:t> around the </a:t>
            </a:r>
            <a:r>
              <a:rPr lang="en-US" dirty="0" err="1"/>
              <a:t>opsonised</a:t>
            </a:r>
            <a:r>
              <a:rPr lang="en-US" dirty="0"/>
              <a:t> particle </a:t>
            </a:r>
            <a:r>
              <a:rPr lang="en-US" dirty="0">
                <a:latin typeface="Calibri"/>
                <a:cs typeface="Calibri"/>
              </a:rPr>
              <a:t>→ </a:t>
            </a:r>
            <a:r>
              <a:rPr lang="en-US" dirty="0" err="1">
                <a:latin typeface="Calibri"/>
                <a:cs typeface="Calibri"/>
              </a:rPr>
              <a:t>phagocytic</a:t>
            </a:r>
            <a:r>
              <a:rPr lang="en-US" dirty="0">
                <a:latin typeface="Calibri"/>
                <a:cs typeface="Calibri"/>
              </a:rPr>
              <a:t> vacuole</a:t>
            </a:r>
          </a:p>
          <a:p>
            <a:r>
              <a:rPr lang="en-US" dirty="0"/>
              <a:t>Membrane of lysosomal granule fuses with membrane of phagocytic vacuole resulting in discharge of the granules content </a:t>
            </a:r>
            <a:r>
              <a:rPr lang="en-US" b="1" dirty="0"/>
              <a:t>(degranulation) </a:t>
            </a:r>
            <a:r>
              <a:rPr lang="en-US" dirty="0"/>
              <a:t>into </a:t>
            </a:r>
            <a:r>
              <a:rPr lang="en-US" b="1" dirty="0"/>
              <a:t>ph</a:t>
            </a:r>
            <a:r>
              <a:rPr lang="en-US" b="1" dirty="0">
                <a:cs typeface="Calibri"/>
              </a:rPr>
              <a:t>agolysosome/phagosome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3)KILLING /DEGRADATION STAGE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microrganism</a:t>
            </a:r>
            <a:r>
              <a:rPr lang="en-US" dirty="0"/>
              <a:t> after being killed by antimicrobial agents are degraded by hydrolytic enzymes</a:t>
            </a:r>
          </a:p>
          <a:p>
            <a:pPr marL="514350" indent="-514350">
              <a:buAutoNum type="alphaUcParenR"/>
            </a:pPr>
            <a:r>
              <a:rPr lang="en-US" b="1" dirty="0">
                <a:solidFill>
                  <a:srgbClr val="FF0000"/>
                </a:solidFill>
              </a:rPr>
              <a:t>INTRACELLULAR MECHANISMS</a:t>
            </a:r>
          </a:p>
          <a:p>
            <a:pPr>
              <a:buNone/>
            </a:pPr>
            <a:r>
              <a:rPr lang="en-US" b="1" dirty="0"/>
              <a:t>1) Oxidative bactericidal mechanism by oxygen free radicals.</a:t>
            </a:r>
          </a:p>
          <a:p>
            <a:pPr>
              <a:buNone/>
            </a:pPr>
            <a:r>
              <a:rPr lang="en-US" dirty="0"/>
              <a:t>   -MPO(</a:t>
            </a:r>
            <a:r>
              <a:rPr lang="en-US" dirty="0" err="1"/>
              <a:t>myeloperoxidase</a:t>
            </a:r>
            <a:r>
              <a:rPr lang="en-US" dirty="0"/>
              <a:t>) dependent killing</a:t>
            </a:r>
          </a:p>
          <a:p>
            <a:pPr>
              <a:buNone/>
            </a:pPr>
            <a:r>
              <a:rPr lang="en-US" dirty="0"/>
              <a:t>   -MPO independent killing</a:t>
            </a:r>
          </a:p>
          <a:p>
            <a:pPr>
              <a:buNone/>
            </a:pPr>
            <a:r>
              <a:rPr lang="en-US" b="1" dirty="0"/>
              <a:t>2) Oxidative bactericidal mechanism by </a:t>
            </a:r>
            <a:r>
              <a:rPr lang="en-US" b="1" dirty="0" err="1"/>
              <a:t>lysosomal</a:t>
            </a:r>
            <a:r>
              <a:rPr lang="en-US" b="1" dirty="0"/>
              <a:t> granules</a:t>
            </a:r>
          </a:p>
          <a:p>
            <a:pPr>
              <a:buNone/>
            </a:pPr>
            <a:r>
              <a:rPr lang="en-US" b="1" dirty="0"/>
              <a:t>3)Non oxidative bactericidal mechanism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B) EXTRACELLULAR MECHANISM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716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000" b="1" dirty="0">
                <a:solidFill>
                  <a:srgbClr val="00B0F0"/>
                </a:solidFill>
              </a:rPr>
              <a:t>INTRACELLULAR MECHANISMS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1) Oxidative bactericidal mechanism by oxygen free radicals</a:t>
            </a:r>
            <a:br>
              <a:rPr lang="en-US" b="1" dirty="0"/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724400"/>
          </a:xfrm>
        </p:spPr>
        <p:txBody>
          <a:bodyPr>
            <a:normAutofit/>
          </a:bodyPr>
          <a:lstStyle/>
          <a:p>
            <a:r>
              <a:rPr lang="en-US" dirty="0"/>
              <a:t>Oxidative damage is caused by the production of reactive O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 metabolites (O</a:t>
            </a:r>
            <a:r>
              <a:rPr lang="en-US" dirty="0">
                <a:latin typeface="Calibri"/>
                <a:cs typeface="Calibri"/>
              </a:rPr>
              <a:t>¯₂</a:t>
            </a:r>
            <a:r>
              <a:rPr lang="en-US" dirty="0"/>
              <a:t> , H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O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 , OH</a:t>
            </a:r>
            <a:r>
              <a:rPr lang="en-US" dirty="0">
                <a:latin typeface="Calibri"/>
                <a:cs typeface="Calibri"/>
              </a:rPr>
              <a:t>¯</a:t>
            </a:r>
            <a:r>
              <a:rPr lang="en-US" dirty="0"/>
              <a:t>, </a:t>
            </a:r>
            <a:r>
              <a:rPr lang="en-US" dirty="0" err="1"/>
              <a:t>HOCl</a:t>
            </a:r>
            <a:r>
              <a:rPr lang="en-US" dirty="0"/>
              <a:t>, HOI, </a:t>
            </a:r>
            <a:r>
              <a:rPr lang="en-US" dirty="0" err="1"/>
              <a:t>HOBr</a:t>
            </a:r>
            <a:r>
              <a:rPr lang="en-US" dirty="0"/>
              <a:t>). 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/>
              <a:t>          NADPH </a:t>
            </a:r>
            <a:r>
              <a:rPr lang="en-US" dirty="0" err="1"/>
              <a:t>oxidase</a:t>
            </a:r>
            <a:endParaRPr lang="en-US" dirty="0"/>
          </a:p>
          <a:p>
            <a:pPr>
              <a:buNone/>
            </a:pPr>
            <a:r>
              <a:rPr lang="en-US" dirty="0"/>
              <a:t>2 O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                              2O</a:t>
            </a:r>
            <a:r>
              <a:rPr lang="en-US" dirty="0">
                <a:latin typeface="Calibri"/>
                <a:cs typeface="Calibri"/>
              </a:rPr>
              <a:t>⁻₂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NADPH               NADP + H¯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2 O¯₂ + 2H⁺+  →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H₂O₂ (bactericidal)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1524000" y="4648200"/>
            <a:ext cx="18288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45720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A) MPO dependent killing(H</a:t>
            </a:r>
            <a:r>
              <a:rPr lang="en-US" b="1" dirty="0">
                <a:latin typeface="Calibri"/>
                <a:cs typeface="Calibri"/>
              </a:rPr>
              <a:t>₂</a:t>
            </a:r>
            <a:r>
              <a:rPr lang="en-US" b="1" dirty="0"/>
              <a:t>O</a:t>
            </a:r>
            <a:r>
              <a:rPr lang="en-US" b="1" dirty="0">
                <a:latin typeface="Calibri"/>
                <a:cs typeface="Calibri"/>
              </a:rPr>
              <a:t>₂</a:t>
            </a:r>
            <a:r>
              <a:rPr lang="en-US" b="1" dirty="0"/>
              <a:t>-MPO halide system)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efficient bactericidal system</a:t>
            </a:r>
          </a:p>
          <a:p>
            <a:r>
              <a:rPr lang="en-US" b="1" dirty="0"/>
              <a:t>Lysosomes of neutrophils &amp; monocytes</a:t>
            </a:r>
            <a:r>
              <a:rPr lang="en-US" dirty="0"/>
              <a:t> contain the enzyme MPO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MPO</a:t>
            </a:r>
          </a:p>
          <a:p>
            <a:pPr>
              <a:buNone/>
            </a:pPr>
            <a:r>
              <a:rPr lang="en-US" dirty="0"/>
              <a:t>H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O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                           </a:t>
            </a:r>
            <a:r>
              <a:rPr lang="en-US" dirty="0" err="1"/>
              <a:t>HOCl</a:t>
            </a:r>
            <a:r>
              <a:rPr lang="en-US" dirty="0">
                <a:latin typeface="Calibri"/>
                <a:cs typeface="Calibri"/>
              </a:rPr>
              <a:t>·</a:t>
            </a:r>
            <a:r>
              <a:rPr lang="en-US" dirty="0"/>
              <a:t> ,HOI</a:t>
            </a:r>
            <a:r>
              <a:rPr lang="en-US" dirty="0">
                <a:latin typeface="Calibri"/>
                <a:cs typeface="Calibri"/>
              </a:rPr>
              <a:t>·</a:t>
            </a:r>
            <a:r>
              <a:rPr lang="en-US" dirty="0"/>
              <a:t> ,</a:t>
            </a:r>
            <a:r>
              <a:rPr lang="en-US" dirty="0" err="1"/>
              <a:t>HOBr</a:t>
            </a:r>
            <a:r>
              <a:rPr lang="en-US" dirty="0">
                <a:latin typeface="Calibri"/>
                <a:cs typeface="Calibri"/>
              </a:rPr>
              <a:t>·</a:t>
            </a:r>
            <a:r>
              <a:rPr lang="en-US" dirty="0"/>
              <a:t> + H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/>
              <a:t>O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Cl</a:t>
            </a:r>
            <a:r>
              <a:rPr lang="en-US" dirty="0">
                <a:latin typeface="Calibri"/>
                <a:cs typeface="Calibri"/>
              </a:rPr>
              <a:t> ¯, Br ¯,I¯              (</a:t>
            </a:r>
            <a:r>
              <a:rPr lang="en-US" dirty="0" err="1">
                <a:latin typeface="Calibri"/>
                <a:cs typeface="Calibri"/>
              </a:rPr>
              <a:t>hypohalus</a:t>
            </a:r>
            <a:r>
              <a:rPr lang="en-US" dirty="0">
                <a:latin typeface="Calibri"/>
                <a:cs typeface="Calibri"/>
              </a:rPr>
              <a:t> acid)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latin typeface="Calibri"/>
                <a:cs typeface="Calibri"/>
              </a:rPr>
              <a:t>HOCl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– more potent antibacterial agent than H₂O₂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4419600"/>
            <a:ext cx="2209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B) MPO independent killing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Mature macrophage lack MPO &amp; they carry bactericidal activity by producing  OH</a:t>
            </a:r>
            <a:r>
              <a:rPr lang="en-US" dirty="0">
                <a:latin typeface="Calibri"/>
                <a:cs typeface="Calibri"/>
              </a:rPr>
              <a:t>¯</a:t>
            </a:r>
            <a:r>
              <a:rPr lang="en-US" dirty="0"/>
              <a:t> ions &amp; O</a:t>
            </a:r>
            <a:r>
              <a:rPr lang="en-US" dirty="0">
                <a:latin typeface="Calibri"/>
                <a:cs typeface="Calibri"/>
              </a:rPr>
              <a:t>¯ (superoxide singlet O₂) from </a:t>
            </a:r>
            <a:r>
              <a:rPr lang="en-US" dirty="0"/>
              <a:t>H</a:t>
            </a:r>
            <a:r>
              <a:rPr lang="en-US" dirty="0">
                <a:cs typeface="Calibri"/>
              </a:rPr>
              <a:t>₂</a:t>
            </a:r>
            <a:r>
              <a:rPr lang="en-US" dirty="0"/>
              <a:t>O</a:t>
            </a:r>
            <a:r>
              <a:rPr lang="en-US" dirty="0">
                <a:cs typeface="Calibri"/>
              </a:rPr>
              <a:t>₂ → </a:t>
            </a:r>
            <a:r>
              <a:rPr lang="en-US" dirty="0">
                <a:latin typeface="Calibri"/>
                <a:cs typeface="Calibri"/>
              </a:rPr>
              <a:t>useful in eliminating organism that grow within phagocyte </a:t>
            </a:r>
            <a:r>
              <a:rPr lang="en-US" dirty="0" err="1">
                <a:latin typeface="Calibri"/>
                <a:cs typeface="Calibri"/>
              </a:rPr>
              <a:t>eg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M.tuberculosis</a:t>
            </a:r>
            <a:r>
              <a:rPr lang="en-US" dirty="0">
                <a:latin typeface="Calibri"/>
                <a:cs typeface="Calibri"/>
              </a:rPr>
              <a:t> &amp; </a:t>
            </a:r>
            <a:r>
              <a:rPr lang="en-US" dirty="0" err="1">
                <a:latin typeface="Calibri"/>
                <a:cs typeface="Calibri"/>
              </a:rPr>
              <a:t>H.capsulatum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2) Oxidative bactericidal mechanism by </a:t>
            </a:r>
            <a:r>
              <a:rPr lang="en-US" b="1" dirty="0" err="1">
                <a:solidFill>
                  <a:srgbClr val="FF0000"/>
                </a:solidFill>
              </a:rPr>
              <a:t>lysosomal</a:t>
            </a:r>
            <a:r>
              <a:rPr lang="en-US" b="1" dirty="0">
                <a:solidFill>
                  <a:srgbClr val="FF0000"/>
                </a:solidFill>
              </a:rPr>
              <a:t> granules</a:t>
            </a:r>
            <a:br>
              <a:rPr lang="en-US" b="1" dirty="0"/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467600" cy="3992563"/>
          </a:xfrm>
        </p:spPr>
        <p:txBody>
          <a:bodyPr/>
          <a:lstStyle/>
          <a:p>
            <a:pPr>
              <a:buNone/>
            </a:pPr>
            <a:r>
              <a:rPr lang="en-US" dirty="0"/>
              <a:t>  In this  mechanism, the preformed granule stored products of </a:t>
            </a:r>
            <a:r>
              <a:rPr lang="en-US" dirty="0" err="1"/>
              <a:t>neutrophil</a:t>
            </a:r>
            <a:r>
              <a:rPr lang="en-US" dirty="0"/>
              <a:t> &amp; macrophages are discharged or secreted into the </a:t>
            </a:r>
            <a:r>
              <a:rPr lang="en-US" dirty="0" err="1"/>
              <a:t>phagosome</a:t>
            </a:r>
            <a:r>
              <a:rPr lang="en-US" dirty="0"/>
              <a:t> &amp; the extracellular environment.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3)Non oxidative bactericidal mechanism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Some substances released from granules of </a:t>
            </a:r>
            <a:r>
              <a:rPr lang="en-US" dirty="0" err="1"/>
              <a:t>phagocytic</a:t>
            </a:r>
            <a:r>
              <a:rPr lang="en-US" dirty="0"/>
              <a:t> cells do not require oxygen for killing infectious pathogen.</a:t>
            </a:r>
          </a:p>
          <a:p>
            <a:pPr marL="514350" indent="-514350">
              <a:buAutoNum type="alphaUcParenR"/>
            </a:pPr>
            <a:r>
              <a:rPr lang="en-US" b="1" dirty="0"/>
              <a:t>Granules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b="1" dirty="0"/>
              <a:t>Nitric oxide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B) EXTRACELLULAR MECHANISM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b="1" dirty="0"/>
              <a:t>Granules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b="1"/>
              <a:t>Immune mechanisms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Frequently asked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en-US" dirty="0"/>
              <a:t>Define inflammation and describe cardinal signs and cellular response seen in acute inflammation.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dirty="0"/>
              <a:t>Short notes on</a:t>
            </a:r>
          </a:p>
          <a:p>
            <a:pPr marL="514350" indent="-514350">
              <a:buFontTx/>
              <a:buChar char="-"/>
            </a:pPr>
            <a:r>
              <a:rPr lang="en-US" dirty="0"/>
              <a:t>Cellular response seen in acute inflammation.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Phagocytosis</a:t>
            </a:r>
            <a:endParaRPr lang="en-US" dirty="0"/>
          </a:p>
          <a:p>
            <a:pPr marL="514350" indent="-514350">
              <a:buFontTx/>
              <a:buChar char="-"/>
            </a:pPr>
            <a:r>
              <a:rPr lang="en-US" dirty="0" err="1"/>
              <a:t>Chemotaxis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Arial" charset="0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1C1F-E396-4F31-8456-632F13FB584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CELLULAR EVENTS</a:t>
            </a:r>
            <a:endParaRPr lang="en-IN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 dirty="0"/>
              <a:t>Robbins Basic Pathology: Kumar, </a:t>
            </a:r>
            <a:r>
              <a:rPr lang="en-US" dirty="0" err="1"/>
              <a:t>Abbas</a:t>
            </a:r>
            <a:r>
              <a:rPr lang="en-US" dirty="0"/>
              <a:t>, Aster, 9th Edition</a:t>
            </a:r>
          </a:p>
          <a:p>
            <a:r>
              <a:rPr lang="en-US" dirty="0"/>
              <a:t> Essential Pathology for Dental Students: Harsh Mohan, </a:t>
            </a:r>
            <a:r>
              <a:rPr lang="en-US" dirty="0" err="1"/>
              <a:t>Sugandha</a:t>
            </a:r>
            <a:r>
              <a:rPr lang="en-US" dirty="0"/>
              <a:t> Mohan, 5th Edition</a:t>
            </a:r>
          </a:p>
          <a:p>
            <a:pPr>
              <a:buFont typeface="Arial" charset="0"/>
              <a:buNone/>
            </a:pPr>
            <a:r>
              <a:rPr lang="en-US" dirty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The cells &amp; molecules of host defense normally circulate in </a:t>
            </a:r>
            <a:r>
              <a:rPr lang="en-US" sz="3200" dirty="0" err="1"/>
              <a:t>bld</a:t>
            </a:r>
            <a:r>
              <a:rPr lang="en-US" sz="3200" dirty="0"/>
              <a:t>, &amp; the goal of inflammatory </a:t>
            </a:r>
            <a:r>
              <a:rPr lang="en-US" sz="3200" dirty="0" err="1"/>
              <a:t>rxn</a:t>
            </a:r>
            <a:r>
              <a:rPr lang="en-US" sz="3200" dirty="0"/>
              <a:t> is to bring them to the site of infection or tissue damage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2 PROCESSES</a:t>
            </a:r>
          </a:p>
          <a:p>
            <a:pPr marL="514350" indent="-514350">
              <a:buAutoNum type="arabicParenR"/>
            </a:pPr>
            <a:r>
              <a:rPr lang="en-US" sz="3200" b="1" dirty="0"/>
              <a:t>EXUDATION OF LEUCOCYTES</a:t>
            </a:r>
          </a:p>
          <a:p>
            <a:pPr marL="514350" indent="-514350">
              <a:buAutoNum type="arabicParenR"/>
            </a:pPr>
            <a:r>
              <a:rPr lang="en-US" sz="3200" b="1" dirty="0"/>
              <a:t>PHAGOCYTOSIS</a:t>
            </a:r>
            <a:endParaRPr lang="en-IN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EXUDATION OF LEUCOCYTES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Escape of leucocytes from lumen of microvasculature to interstitial tissue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1)Changes in formed elements of </a:t>
            </a:r>
            <a:r>
              <a:rPr lang="en-US" b="1" dirty="0" err="1"/>
              <a:t>bld</a:t>
            </a:r>
            <a:endParaRPr lang="en-US" b="1" dirty="0"/>
          </a:p>
          <a:p>
            <a:pPr>
              <a:buNone/>
            </a:pPr>
            <a:r>
              <a:rPr lang="en-US" b="1" dirty="0"/>
              <a:t>2)Rolling &amp; adhesion</a:t>
            </a:r>
          </a:p>
          <a:p>
            <a:pPr>
              <a:buNone/>
            </a:pPr>
            <a:r>
              <a:rPr lang="en-US" b="1" dirty="0"/>
              <a:t>3)Emigration</a:t>
            </a:r>
          </a:p>
          <a:p>
            <a:pPr>
              <a:buNone/>
            </a:pPr>
            <a:r>
              <a:rPr lang="en-US" b="1" dirty="0"/>
              <a:t>4)</a:t>
            </a:r>
            <a:r>
              <a:rPr lang="en-US" b="1" dirty="0" err="1"/>
              <a:t>Chemotaxis</a:t>
            </a:r>
            <a:r>
              <a:rPr lang="en-US" b="1" dirty="0"/>
              <a:t>   </a:t>
            </a:r>
            <a:endParaRPr lang="en-I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IMAGES\acute-inflammation-handouts-30-92016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5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1) CHANGES IN FORMED ELEMENTS OF BLOOD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CHANGE IN NORMAL AXIAL FLOW  </a:t>
            </a:r>
            <a:r>
              <a:rPr lang="en-US" dirty="0"/>
              <a:t>(central stream of cells , peripheral layer of plasma)</a:t>
            </a:r>
          </a:p>
          <a:p>
            <a:pPr>
              <a:buNone/>
            </a:pPr>
            <a:r>
              <a:rPr lang="en-US" dirty="0"/>
              <a:t>				</a:t>
            </a:r>
          </a:p>
          <a:p>
            <a:pPr>
              <a:buNone/>
            </a:pPr>
            <a:r>
              <a:rPr lang="en-US" dirty="0"/>
              <a:t>			                      vasodilation</a:t>
            </a:r>
          </a:p>
          <a:p>
            <a:pPr>
              <a:buNone/>
            </a:pPr>
            <a:r>
              <a:rPr lang="en-US" dirty="0"/>
              <a:t>					</a:t>
            </a:r>
            <a:r>
              <a:rPr lang="en-US" dirty="0">
                <a:latin typeface="Calibri"/>
                <a:cs typeface="Calibri"/>
              </a:rPr>
              <a:t>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           ↑ </a:t>
            </a:r>
            <a:r>
              <a:rPr lang="en-US" dirty="0" err="1">
                <a:latin typeface="Calibri"/>
                <a:cs typeface="Calibri"/>
              </a:rPr>
              <a:t>bld</a:t>
            </a:r>
            <a:r>
              <a:rPr lang="en-US" dirty="0">
                <a:latin typeface="Calibri"/>
                <a:cs typeface="Calibri"/>
              </a:rPr>
              <a:t> flow (↑HP)+ ↑ vascular permeability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		   (fluid moves into </a:t>
            </a:r>
            <a:r>
              <a:rPr lang="en-US" dirty="0" err="1">
                <a:latin typeface="Calibri"/>
                <a:cs typeface="Calibri"/>
              </a:rPr>
              <a:t>extravascular</a:t>
            </a:r>
            <a:r>
              <a:rPr lang="en-US" dirty="0">
                <a:latin typeface="Calibri"/>
                <a:cs typeface="Calibri"/>
              </a:rPr>
              <a:t> space)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					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                                 Slowing or stasis of </a:t>
            </a:r>
            <a:r>
              <a:rPr lang="en-US" dirty="0" err="1">
                <a:latin typeface="Calibri"/>
                <a:cs typeface="Calibri"/>
              </a:rPr>
              <a:t>bld</a:t>
            </a:r>
            <a:r>
              <a:rPr lang="en-US" dirty="0">
                <a:latin typeface="Calibri"/>
                <a:cs typeface="Calibri"/>
              </a:rPr>
              <a:t> flow</a:t>
            </a:r>
          </a:p>
          <a:p>
            <a:pPr>
              <a:buNone/>
            </a:pPr>
            <a:r>
              <a:rPr lang="en-US" dirty="0">
                <a:cs typeface="Calibri"/>
              </a:rPr>
              <a:t>                                                ↓</a:t>
            </a:r>
          </a:p>
          <a:p>
            <a:pPr>
              <a:buNone/>
            </a:pPr>
            <a:r>
              <a:rPr lang="en-US" b="1" dirty="0">
                <a:cs typeface="Calibri"/>
              </a:rPr>
              <a:t>                                “MARGINATION” of PMNs </a:t>
            </a:r>
            <a:r>
              <a:rPr lang="en-US" dirty="0">
                <a:cs typeface="Calibri"/>
              </a:rPr>
              <a:t>					                   ↓</a:t>
            </a:r>
          </a:p>
          <a:p>
            <a:pPr>
              <a:buNone/>
            </a:pPr>
            <a:r>
              <a:rPr lang="en-US" b="1" dirty="0">
                <a:cs typeface="Calibri"/>
              </a:rPr>
              <a:t>                         “PAVEMENTING” </a:t>
            </a:r>
            <a:r>
              <a:rPr lang="en-US" dirty="0">
                <a:cs typeface="Calibri"/>
              </a:rPr>
              <a:t>(PMNs come close to vessel wall)</a:t>
            </a: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2) ROLLING &amp; ADHESION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PMNs slowly roll over the endothelial cells lining the vessel wall, transiently sticking along the way </a:t>
            </a:r>
            <a:r>
              <a:rPr lang="en-US" sz="2800" b="1" dirty="0"/>
              <a:t>( rolling phase) </a:t>
            </a:r>
            <a:r>
              <a:rPr lang="en-US" sz="2800" dirty="0"/>
              <a:t>followed by transient bond between leucocytes &amp; endothelial cells becoming firmer </a:t>
            </a:r>
            <a:r>
              <a:rPr lang="en-US" sz="2800" b="1" dirty="0"/>
              <a:t>(adhesion phase)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Following adhesion molecule bring about rolling &amp; adhesion</a:t>
            </a:r>
          </a:p>
          <a:p>
            <a:pPr>
              <a:buNone/>
            </a:pPr>
            <a:r>
              <a:rPr lang="en-US" sz="2800" dirty="0"/>
              <a:t>     -</a:t>
            </a:r>
            <a:r>
              <a:rPr lang="en-US" sz="2800" dirty="0" err="1"/>
              <a:t>Selectins</a:t>
            </a:r>
            <a:r>
              <a:rPr lang="en-US" sz="2800" dirty="0"/>
              <a:t> (rolling)   		</a:t>
            </a:r>
          </a:p>
          <a:p>
            <a:pPr>
              <a:buNone/>
            </a:pPr>
            <a:r>
              <a:rPr lang="en-US" sz="2800" dirty="0"/>
              <a:t>     -</a:t>
            </a:r>
            <a:r>
              <a:rPr lang="en-US" sz="2800" dirty="0" err="1"/>
              <a:t>Integrins</a:t>
            </a:r>
            <a:r>
              <a:rPr lang="en-US" sz="2800" dirty="0"/>
              <a:t> (adhesion)</a:t>
            </a:r>
          </a:p>
          <a:p>
            <a:pPr>
              <a:buNone/>
            </a:pPr>
            <a:r>
              <a:rPr lang="en-US" sz="2800" dirty="0"/>
              <a:t>     -Immunoglobulin superfamily adhesion molecule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IMAGE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95999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1144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ITS DENTAL COLLEGE, GREATER NOIDA</vt:lpstr>
      <vt:lpstr>Learning Objectives &amp; Specific Learning Outcomes</vt:lpstr>
      <vt:lpstr>CELLULAR EVENTS</vt:lpstr>
      <vt:lpstr>PowerPoint Presentation</vt:lpstr>
      <vt:lpstr> EXUDATION OF LEUCOCYTES</vt:lpstr>
      <vt:lpstr>PowerPoint Presentation</vt:lpstr>
      <vt:lpstr>1) CHANGES IN FORMED ELEMENTS OF BLOOD</vt:lpstr>
      <vt:lpstr>2) ROLLING &amp; ADHESION</vt:lpstr>
      <vt:lpstr>PowerPoint Presentation</vt:lpstr>
      <vt:lpstr>3) EMIGRATION</vt:lpstr>
      <vt:lpstr>PowerPoint Presentation</vt:lpstr>
      <vt:lpstr>PowerPoint Presentation</vt:lpstr>
      <vt:lpstr>4) CHEMOTAXIS</vt:lpstr>
      <vt:lpstr>PowerPoint Presentation</vt:lpstr>
      <vt:lpstr>PowerPoint Presentation</vt:lpstr>
      <vt:lpstr>2 - PHAGOCYTOSIS</vt:lpstr>
      <vt:lpstr>PowerPoint Presentation</vt:lpstr>
      <vt:lpstr>1)RECOGNITION &amp; ATTACHMENT STAGE(OPSONISATION)</vt:lpstr>
      <vt:lpstr>PowerPoint Presentation</vt:lpstr>
      <vt:lpstr> 2) ENGULFMENT STAGE</vt:lpstr>
      <vt:lpstr>PowerPoint Presentation</vt:lpstr>
      <vt:lpstr>3)KILLING /DEGRADATION STAGE</vt:lpstr>
      <vt:lpstr>INTRACELLULAR MECHANISMS 1) Oxidative bactericidal mechanism by oxygen free radicals </vt:lpstr>
      <vt:lpstr>A) MPO dependent killing(H₂O₂-MPO halide system)</vt:lpstr>
      <vt:lpstr>B) MPO independent killing</vt:lpstr>
      <vt:lpstr>2) Oxidative bactericidal mechanism by lysosomal granules </vt:lpstr>
      <vt:lpstr>3)Non oxidative bactericidal mechanism </vt:lpstr>
      <vt:lpstr>B) EXTRACELLULAR MECHANISM</vt:lpstr>
      <vt:lpstr>Frequently asked Questions</vt:lpstr>
      <vt:lpstr>Reading List/Reference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EVENTS</dc:title>
  <dc:creator>Vertika</dc:creator>
  <cp:lastModifiedBy>SOUMYA GUPTA</cp:lastModifiedBy>
  <cp:revision>132</cp:revision>
  <dcterms:created xsi:type="dcterms:W3CDTF">2006-08-16T00:00:00Z</dcterms:created>
  <dcterms:modified xsi:type="dcterms:W3CDTF">2020-09-08T09:01:51Z</dcterms:modified>
</cp:coreProperties>
</file>