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4" r:id="rId2"/>
    <p:sldId id="341" r:id="rId3"/>
    <p:sldId id="256" r:id="rId4"/>
    <p:sldId id="345" r:id="rId5"/>
    <p:sldId id="271" r:id="rId6"/>
    <p:sldId id="275" r:id="rId7"/>
    <p:sldId id="346" r:id="rId8"/>
    <p:sldId id="289" r:id="rId9"/>
    <p:sldId id="290" r:id="rId10"/>
    <p:sldId id="295" r:id="rId11"/>
    <p:sldId id="296" r:id="rId12"/>
    <p:sldId id="259" r:id="rId13"/>
    <p:sldId id="260" r:id="rId14"/>
    <p:sldId id="261" r:id="rId15"/>
    <p:sldId id="262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9" r:id="rId27"/>
    <p:sldId id="310" r:id="rId28"/>
    <p:sldId id="323" r:id="rId29"/>
    <p:sldId id="265" r:id="rId30"/>
    <p:sldId id="266" r:id="rId31"/>
    <p:sldId id="313" r:id="rId32"/>
    <p:sldId id="324" r:id="rId33"/>
    <p:sldId id="321" r:id="rId34"/>
    <p:sldId id="267" r:id="rId35"/>
    <p:sldId id="312" r:id="rId36"/>
    <p:sldId id="314" r:id="rId37"/>
    <p:sldId id="315" r:id="rId38"/>
    <p:sldId id="316" r:id="rId39"/>
    <p:sldId id="342" r:id="rId40"/>
    <p:sldId id="3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F1E2-CA03-4B38-ACF7-25C66CE511E3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9AB8-179F-4F5A-A530-1DC3F4CD7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A3AA1-4C8A-4FE9-99CB-BB7CFF573F8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5D2E2-7FC7-4084-A604-BEA696AA2BA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670ED-72F5-427A-B695-4016FFD57BD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9259C-84FD-46C9-98EC-D686C8586E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BE8B8-C991-4899-A0A9-62ED4F9342E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We are all exposed to the protozoan, and can tolerate it. AIDS patients have a much harder time.</a:t>
            </a: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3543-B2A1-445C-A988-1405EAF0A65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CE020-539E-4C13-B8C4-226CA891A28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is the mother of all caseating granulomatous diseases?  Ans: TB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8888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432800" cy="483076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</a:t>
            </a:r>
            <a:r>
              <a:rPr lang="en-US" sz="2800" b="1" dirty="0"/>
              <a:t>SUBJECT : GENERAL PATHOLOGY</a:t>
            </a:r>
          </a:p>
          <a:p>
            <a:pPr eaLnBrk="1" hangingPunct="1">
              <a:buFont typeface="Arial" charset="0"/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 LECTURE TOPIC : AIDS</a:t>
            </a:r>
          </a:p>
          <a:p>
            <a:pPr eaLnBrk="1" hangingPunct="1">
              <a:buFont typeface="Arial" charset="0"/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  PROGRAM, YEAR: BDS, SECOND YEAR</a:t>
            </a:r>
          </a:p>
          <a:p>
            <a:pPr>
              <a:buNone/>
            </a:pPr>
            <a:endParaRPr lang="en-US" sz="2800" b="1" dirty="0"/>
          </a:p>
          <a:p>
            <a:pPr eaLnBrk="1" hangingPunct="1">
              <a:buFont typeface="Arial" charset="0"/>
              <a:buNone/>
            </a:pPr>
            <a:r>
              <a:rPr lang="en-US" sz="2800" b="1" dirty="0"/>
              <a:t> FACULTY : Dr VERTIKA GUPTA (PROFESSOR &amp; HOD)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/>
              <a:t>   </a:t>
            </a:r>
            <a:endParaRPr lang="en-US" sz="2800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09CD-239E-436B-89EC-01E240C3EA4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2) </a:t>
            </a:r>
            <a:r>
              <a:rPr lang="en-US" b="1" dirty="0" err="1">
                <a:solidFill>
                  <a:srgbClr val="0070C0"/>
                </a:solidFill>
              </a:rPr>
              <a:t>Uncoating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dirty="0" err="1">
                <a:solidFill>
                  <a:srgbClr val="0070C0"/>
                </a:solidFill>
              </a:rPr>
              <a:t>proviral</a:t>
            </a:r>
            <a:r>
              <a:rPr lang="en-US" b="1" dirty="0">
                <a:solidFill>
                  <a:srgbClr val="0070C0"/>
                </a:solidFill>
              </a:rPr>
              <a:t> DNA integration.</a:t>
            </a:r>
          </a:p>
          <a:p>
            <a:pPr>
              <a:buFontTx/>
              <a:buNone/>
            </a:pPr>
            <a:r>
              <a:rPr lang="en-US" dirty="0"/>
              <a:t>Once </a:t>
            </a:r>
            <a:r>
              <a:rPr lang="en-US" dirty="0" err="1"/>
              <a:t>internalised</a:t>
            </a:r>
            <a:r>
              <a:rPr lang="en-US" dirty="0"/>
              <a:t>, RNA genome of the virus undergoes reverse transcription (with the help of enzyme reverse transcriptase), leading to formation of </a:t>
            </a:r>
            <a:r>
              <a:rPr lang="en-US" dirty="0" err="1"/>
              <a:t>cDNA</a:t>
            </a:r>
            <a:r>
              <a:rPr lang="en-US" dirty="0"/>
              <a:t> (</a:t>
            </a:r>
            <a:r>
              <a:rPr lang="en-US" dirty="0" err="1"/>
              <a:t>proviral</a:t>
            </a:r>
            <a:r>
              <a:rPr lang="en-US" dirty="0"/>
              <a:t> DNA)</a:t>
            </a:r>
          </a:p>
          <a:p>
            <a:pPr>
              <a:lnSpc>
                <a:spcPct val="90000"/>
              </a:lnSpc>
            </a:pPr>
            <a:r>
              <a:rPr lang="en-US" dirty="0"/>
              <a:t>Initially </a:t>
            </a:r>
            <a:r>
              <a:rPr lang="en-US" dirty="0" err="1"/>
              <a:t>proviral</a:t>
            </a:r>
            <a:r>
              <a:rPr lang="en-US" dirty="0"/>
              <a:t> DNA remains in  cytoplasm in linear form</a:t>
            </a:r>
          </a:p>
          <a:p>
            <a:pPr>
              <a:lnSpc>
                <a:spcPct val="90000"/>
              </a:lnSpc>
            </a:pPr>
            <a:r>
              <a:rPr lang="en-US" dirty="0"/>
              <a:t>Later on - DNA circularizes, enters the nucleus and is then integrated into the host genome.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3) Budding and </a:t>
            </a:r>
            <a:r>
              <a:rPr lang="en-US" b="1" dirty="0" err="1">
                <a:solidFill>
                  <a:schemeClr val="accent1"/>
                </a:solidFill>
              </a:rPr>
              <a:t>syncytia</a:t>
            </a:r>
            <a:r>
              <a:rPr lang="en-US" b="1" dirty="0">
                <a:solidFill>
                  <a:schemeClr val="accent1"/>
                </a:solidFill>
              </a:rPr>
              <a:t> formation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/>
              <a:t>  On activation</a:t>
            </a:r>
            <a:r>
              <a:rPr lang="en-US" dirty="0"/>
              <a:t>, </a:t>
            </a:r>
            <a:r>
              <a:rPr lang="en-US" dirty="0" err="1"/>
              <a:t>proviral</a:t>
            </a:r>
            <a:r>
              <a:rPr lang="en-US" dirty="0"/>
              <a:t> DNA may be transcribed with formation of complete viral particles that bud from cell membranes. These infected cells may fuse with uninfected cells, forming giant cells.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</a:rPr>
              <a:t>PATHOGENESIS</a:t>
            </a:r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57400"/>
            <a:ext cx="9144000" cy="3151188"/>
          </a:xfrm>
          <a:noFill/>
        </p:spPr>
      </p:pic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-2590800" y="5486400"/>
            <a:ext cx="1173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333FF"/>
                </a:solidFill>
              </a:rPr>
              <a:t>ATTACHMENT                                                        BUDDING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333FF"/>
                </a:solidFill>
              </a:rPr>
              <a:t>PATHOGENESIS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6800"/>
            <a:ext cx="9144000" cy="5105400"/>
          </a:xfrm>
          <a:noFill/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066800" y="6034088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CC"/>
                </a:solidFill>
              </a:rPr>
              <a:t>EARLY BUDDING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333FF"/>
                </a:solidFill>
              </a:rPr>
              <a:t>PATHOGENESIS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9144000" cy="4525963"/>
          </a:xfrm>
          <a:noFill/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1371600" y="5851525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</a:rPr>
              <a:t>LATE BUDDING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</a:rPr>
              <a:t>PATHOGENESIS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9144000" cy="4525963"/>
          </a:xfrm>
          <a:noFill/>
        </p:spPr>
      </p:pic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MATURE NEW VIRIONS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5626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arenR" startAt="4"/>
            </a:pPr>
            <a:r>
              <a:rPr lang="en-US" b="1" dirty="0" err="1">
                <a:solidFill>
                  <a:srgbClr val="0070C0"/>
                </a:solidFill>
              </a:rPr>
              <a:t>Cytopathic</a:t>
            </a:r>
            <a:r>
              <a:rPr lang="en-US" b="1" dirty="0">
                <a:solidFill>
                  <a:srgbClr val="0070C0"/>
                </a:solidFill>
              </a:rPr>
              <a:t> effects (cell </a:t>
            </a:r>
            <a:r>
              <a:rPr lang="en-US" b="1" dirty="0" err="1">
                <a:solidFill>
                  <a:srgbClr val="0070C0"/>
                </a:solidFill>
              </a:rPr>
              <a:t>lysis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marL="609600" indent="-609600">
              <a:buFontTx/>
              <a:buChar char="-"/>
            </a:pPr>
            <a:r>
              <a:rPr lang="en-US" dirty="0"/>
              <a:t>Completion of viral life cycle in latently infected cells occurs only after cell activation and in case of most CD4+ T cells, virus activation results in viral budding &amp; in </a:t>
            </a:r>
            <a:r>
              <a:rPr lang="en-US" b="1" dirty="0"/>
              <a:t>cell </a:t>
            </a:r>
            <a:r>
              <a:rPr lang="en-US" b="1" dirty="0" err="1"/>
              <a:t>lysis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5) HIV infection of non T cells (</a:t>
            </a:r>
            <a:r>
              <a:rPr lang="en-US" b="1" dirty="0" err="1">
                <a:solidFill>
                  <a:srgbClr val="0070C0"/>
                </a:solidFill>
              </a:rPr>
              <a:t>monocytes</a:t>
            </a:r>
            <a:r>
              <a:rPr lang="en-US" b="1" dirty="0">
                <a:solidFill>
                  <a:srgbClr val="0070C0"/>
                </a:solidFill>
              </a:rPr>
              <a:t>, macrophages and </a:t>
            </a:r>
            <a:r>
              <a:rPr lang="en-US" b="1" dirty="0" err="1">
                <a:solidFill>
                  <a:srgbClr val="0070C0"/>
                </a:solidFill>
              </a:rPr>
              <a:t>dendritic</a:t>
            </a:r>
            <a:r>
              <a:rPr lang="en-US" b="1" dirty="0">
                <a:solidFill>
                  <a:srgbClr val="0070C0"/>
                </a:solidFill>
              </a:rPr>
              <a:t> cells)</a:t>
            </a:r>
          </a:p>
          <a:p>
            <a:pPr>
              <a:buFontTx/>
              <a:buNone/>
            </a:pPr>
            <a:r>
              <a:rPr lang="en-US" dirty="0"/>
              <a:t>In contrast to CD4 +T cells, although these cells are infected with HIV, but they are </a:t>
            </a:r>
            <a:r>
              <a:rPr lang="en-US" b="1" dirty="0"/>
              <a:t>resistant to </a:t>
            </a:r>
            <a:r>
              <a:rPr lang="en-US" b="1" dirty="0" err="1"/>
              <a:t>cytopathic</a:t>
            </a:r>
            <a:r>
              <a:rPr lang="en-US" b="1" dirty="0"/>
              <a:t> effect of HIV. </a:t>
            </a:r>
            <a:r>
              <a:rPr lang="en-US" dirty="0"/>
              <a:t>Thus HIV can multiply in these cells.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6) Effect on B Lymphocytes- abnormal B cell function.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Patients have </a:t>
            </a:r>
            <a:r>
              <a:rPr lang="en-US" dirty="0" err="1"/>
              <a:t>hypergammaglobulinemia</a:t>
            </a:r>
            <a:r>
              <a:rPr lang="en-US" dirty="0"/>
              <a:t> &amp; circulating immune complexes owing to polyclonal B cell activation.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Despite activated B cells, patients with AIDS are unable to mount antibody response to new antigens.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021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7) Pathogenesis of CNS involvement</a:t>
            </a:r>
            <a:endParaRPr lang="en-US" dirty="0">
              <a:solidFill>
                <a:srgbClr val="007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-Macrophages &amp; microglia-  predominantly infected with HIV. HIV is carried into brain by infected </a:t>
            </a:r>
            <a:r>
              <a:rPr lang="en-US" dirty="0" err="1"/>
              <a:t>monocytes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2800" b="1" dirty="0"/>
              <a:t>Learning Objectives:  </a:t>
            </a:r>
            <a:r>
              <a:rPr lang="en-US" sz="2800" dirty="0"/>
              <a:t>To explain AIDS with emphasis on its pathogenesis &amp; clinical stages.</a:t>
            </a:r>
          </a:p>
          <a:p>
            <a:pPr>
              <a:buFont typeface="Arial" charset="0"/>
              <a:buNone/>
              <a:defRPr/>
            </a:pPr>
            <a:r>
              <a:rPr lang="en-US" sz="2800" b="1" dirty="0"/>
              <a:t>Specific Learning Outcomes:</a:t>
            </a:r>
            <a:r>
              <a:rPr lang="en-US" sz="2800" dirty="0"/>
              <a:t> At the end of the lecture, the learner should have the knowledge about the following with respect to AIDS.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sz="2800" dirty="0"/>
              <a:t>Structure of HIV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sz="2800" dirty="0"/>
              <a:t>Routes of transmission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sz="2800" dirty="0"/>
              <a:t>Pathogenesis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sz="2800" dirty="0"/>
              <a:t>Clinical stages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sz="2800" dirty="0"/>
              <a:t>Opportunistic infections seen in AIDS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6EAF-46B4-45E2-8F21-C90894E6E7F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Major abnormalities of immune </a:t>
            </a:r>
            <a:r>
              <a:rPr lang="en-US" b="1" dirty="0" err="1">
                <a:solidFill>
                  <a:srgbClr val="FF0000"/>
                </a:solidFill>
              </a:rPr>
              <a:t>func</a:t>
            </a:r>
            <a:r>
              <a:rPr lang="en-US" b="1" dirty="0">
                <a:solidFill>
                  <a:srgbClr val="FF0000"/>
                </a:solidFill>
              </a:rPr>
              <a:t> in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b="1" dirty="0">
                <a:solidFill>
                  <a:srgbClr val="0070C0"/>
                </a:solidFill>
              </a:rPr>
              <a:t>T-cell abnormalities</a:t>
            </a:r>
          </a:p>
          <a:p>
            <a:pPr marL="514350" indent="-514350">
              <a:buNone/>
            </a:pPr>
            <a:r>
              <a:rPr lang="en-US" dirty="0"/>
              <a:t>  1.Lymphopenia with depletion of CD4+ T-cells  ( inversion of CD4:CD8 ratio)</a:t>
            </a:r>
          </a:p>
          <a:p>
            <a:pPr marL="514350" indent="-514350">
              <a:buNone/>
            </a:pPr>
            <a:r>
              <a:rPr lang="en-US" dirty="0"/>
              <a:t>  2.Preferential loss of memory T-cells</a:t>
            </a:r>
          </a:p>
          <a:p>
            <a:pPr marL="514350" indent="-514350">
              <a:buNone/>
            </a:pPr>
            <a:r>
              <a:rPr lang="en-US" dirty="0"/>
              <a:t>  3.Suceptibility to </a:t>
            </a:r>
            <a:r>
              <a:rPr lang="en-US" dirty="0" err="1"/>
              <a:t>neoplasms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  4.</a:t>
            </a:r>
            <a:r>
              <a:rPr lang="en-US" dirty="0">
                <a:cs typeface="Times New Roman"/>
              </a:rPr>
              <a:t>↓ delayed type HS</a:t>
            </a:r>
          </a:p>
          <a:p>
            <a:pPr marL="514350" indent="-514350">
              <a:buNone/>
            </a:pPr>
            <a:r>
              <a:rPr lang="en-US" dirty="0">
                <a:cs typeface="Times New Roman"/>
              </a:rPr>
              <a:t>  5.↓ response to Antigens</a:t>
            </a:r>
          </a:p>
          <a:p>
            <a:pPr marL="514350" indent="-51435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B) B-cell abnormalities</a:t>
            </a:r>
          </a:p>
          <a:p>
            <a:pPr>
              <a:buNone/>
            </a:pPr>
            <a:r>
              <a:rPr lang="en-US" dirty="0"/>
              <a:t>   1. Polyclonal B-cell activation</a:t>
            </a:r>
          </a:p>
          <a:p>
            <a:pPr>
              <a:buNone/>
            </a:pPr>
            <a:r>
              <a:rPr lang="en-US" dirty="0"/>
              <a:t>   2. Hyper </a:t>
            </a:r>
            <a:r>
              <a:rPr lang="en-US" dirty="0" err="1"/>
              <a:t>gammaglobulinemia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3. Circulating immune complexes</a:t>
            </a:r>
          </a:p>
          <a:p>
            <a:pPr>
              <a:buNone/>
            </a:pPr>
            <a:r>
              <a:rPr lang="en-US" dirty="0"/>
              <a:t>   4. Inability to mount response to new Ag’s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C) Altered </a:t>
            </a:r>
            <a:r>
              <a:rPr lang="en-US" b="1" dirty="0" err="1">
                <a:solidFill>
                  <a:srgbClr val="0070C0"/>
                </a:solidFill>
              </a:rPr>
              <a:t>monocyte</a:t>
            </a:r>
            <a:r>
              <a:rPr lang="en-US" b="1" dirty="0">
                <a:solidFill>
                  <a:srgbClr val="0070C0"/>
                </a:solidFill>
              </a:rPr>
              <a:t>- macrophage function</a:t>
            </a:r>
          </a:p>
          <a:p>
            <a:pPr>
              <a:buNone/>
            </a:pPr>
            <a:r>
              <a:rPr lang="en-US" dirty="0"/>
              <a:t>   1. Decreased </a:t>
            </a:r>
            <a:r>
              <a:rPr lang="en-US" dirty="0" err="1"/>
              <a:t>chemotaxis</a:t>
            </a:r>
            <a:r>
              <a:rPr lang="en-US" dirty="0"/>
              <a:t> &amp; </a:t>
            </a:r>
            <a:r>
              <a:rPr lang="en-US" dirty="0" err="1"/>
              <a:t>phagocytosis</a:t>
            </a:r>
            <a:endParaRPr lang="en-US" dirty="0"/>
          </a:p>
          <a:p>
            <a:pPr>
              <a:buNone/>
            </a:pPr>
            <a:r>
              <a:rPr lang="en-US" dirty="0"/>
              <a:t>   2. Decreased capacity to present Ag to T-cells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D) NK cell abnormalities</a:t>
            </a:r>
          </a:p>
          <a:p>
            <a:pPr>
              <a:buNone/>
            </a:pPr>
            <a:r>
              <a:rPr lang="en-US" dirty="0"/>
              <a:t>   1. Decreased </a:t>
            </a:r>
            <a:r>
              <a:rPr lang="en-US" dirty="0" err="1"/>
              <a:t>cytotoxicity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Natural </a:t>
            </a:r>
            <a:r>
              <a:rPr lang="es-ES_tradnl" b="1" dirty="0" err="1">
                <a:solidFill>
                  <a:srgbClr val="FF0000"/>
                </a:solidFill>
              </a:rPr>
              <a:t>History</a:t>
            </a:r>
            <a:r>
              <a:rPr lang="es-ES_tradnl" b="1" dirty="0">
                <a:solidFill>
                  <a:srgbClr val="FF0000"/>
                </a:solidFill>
              </a:rPr>
              <a:t> &amp; C/F of HIV </a:t>
            </a:r>
            <a:r>
              <a:rPr lang="es-ES_tradnl" b="1" dirty="0" err="1">
                <a:solidFill>
                  <a:srgbClr val="FF0000"/>
                </a:solidFill>
              </a:rPr>
              <a:t>infection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s-ES_tradnl" b="1" dirty="0" err="1">
                <a:solidFill>
                  <a:schemeClr val="accent1"/>
                </a:solidFill>
              </a:rPr>
              <a:t>Acute</a:t>
            </a:r>
            <a:r>
              <a:rPr lang="es-ES_tradnl" b="1" dirty="0">
                <a:solidFill>
                  <a:schemeClr val="accent1"/>
                </a:solidFill>
              </a:rPr>
              <a:t> retroviral </a:t>
            </a:r>
            <a:r>
              <a:rPr lang="es-ES_tradnl" b="1" dirty="0" err="1">
                <a:solidFill>
                  <a:schemeClr val="accent1"/>
                </a:solidFill>
              </a:rPr>
              <a:t>syndrome</a:t>
            </a:r>
            <a:r>
              <a:rPr lang="es-ES_tradnl" dirty="0"/>
              <a:t>( 3-6 </a:t>
            </a:r>
            <a:r>
              <a:rPr lang="es-ES_tradnl" dirty="0" err="1"/>
              <a:t>wks</a:t>
            </a:r>
            <a:r>
              <a:rPr lang="es-ES_tradnl" dirty="0"/>
              <a:t> </a:t>
            </a:r>
            <a:r>
              <a:rPr lang="es-ES_tradnl" dirty="0" err="1"/>
              <a:t>after</a:t>
            </a:r>
            <a:r>
              <a:rPr lang="es-ES_tradnl" dirty="0"/>
              <a:t> </a:t>
            </a:r>
            <a:r>
              <a:rPr lang="es-ES_tradnl" dirty="0" err="1"/>
              <a:t>inf</a:t>
            </a:r>
            <a:r>
              <a:rPr lang="es-ES_tradnl" dirty="0"/>
              <a:t> &amp; </a:t>
            </a:r>
            <a:r>
              <a:rPr lang="es-ES_tradnl" dirty="0" err="1"/>
              <a:t>resolve</a:t>
            </a:r>
            <a:r>
              <a:rPr lang="es-ES_tradnl" dirty="0"/>
              <a:t> </a:t>
            </a:r>
            <a:r>
              <a:rPr lang="es-ES_tradnl" dirty="0" err="1"/>
              <a:t>spontaneously</a:t>
            </a:r>
            <a:r>
              <a:rPr lang="es-ES_tradnl" dirty="0"/>
              <a:t> in 2-4 </a:t>
            </a:r>
            <a:r>
              <a:rPr lang="es-ES_tradnl" dirty="0" err="1"/>
              <a:t>wks</a:t>
            </a:r>
            <a:r>
              <a:rPr lang="es-ES_tradnl" dirty="0"/>
              <a:t>)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s-ES_tradnl" sz="3200" dirty="0"/>
              <a:t>- </a:t>
            </a:r>
            <a:r>
              <a:rPr lang="es-ES_tradnl" sz="3200" dirty="0" err="1"/>
              <a:t>High</a:t>
            </a:r>
            <a:r>
              <a:rPr lang="es-ES_tradnl" sz="3200" dirty="0"/>
              <a:t> </a:t>
            </a:r>
            <a:r>
              <a:rPr lang="es-ES_tradnl" sz="3200" dirty="0" err="1"/>
              <a:t>level</a:t>
            </a:r>
            <a:r>
              <a:rPr lang="es-ES_tradnl" sz="3200" dirty="0"/>
              <a:t> of virus </a:t>
            </a:r>
            <a:r>
              <a:rPr lang="es-ES_tradnl" sz="3200" dirty="0" err="1"/>
              <a:t>production</a:t>
            </a:r>
            <a:endParaRPr lang="es-ES_tradnl" sz="3200" dirty="0"/>
          </a:p>
          <a:p>
            <a:pPr lvl="1">
              <a:lnSpc>
                <a:spcPct val="90000"/>
              </a:lnSpc>
              <a:buNone/>
            </a:pPr>
            <a:r>
              <a:rPr lang="es-ES_tradnl" sz="3200" dirty="0"/>
              <a:t>- </a:t>
            </a:r>
            <a:r>
              <a:rPr lang="es-ES_tradnl" sz="3200" dirty="0" err="1"/>
              <a:t>Viremia</a:t>
            </a:r>
            <a:r>
              <a:rPr lang="es-ES_tradnl" sz="3200" dirty="0"/>
              <a:t> (</a:t>
            </a:r>
            <a:r>
              <a:rPr lang="es-ES_tradnl" sz="3200" dirty="0" err="1"/>
              <a:t>high</a:t>
            </a:r>
            <a:r>
              <a:rPr lang="es-ES_tradnl" sz="3200" dirty="0"/>
              <a:t> </a:t>
            </a:r>
            <a:r>
              <a:rPr lang="es-ES_tradnl" sz="3200" dirty="0" err="1"/>
              <a:t>levels</a:t>
            </a:r>
            <a:r>
              <a:rPr lang="es-ES_tradnl" sz="3200" dirty="0"/>
              <a:t> of HIV p24 Ag in </a:t>
            </a:r>
            <a:r>
              <a:rPr lang="es-ES_tradnl" sz="3200" dirty="0" err="1"/>
              <a:t>serum</a:t>
            </a:r>
            <a:r>
              <a:rPr lang="es-ES_tradnl" sz="3200" dirty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s-ES_tradnl" sz="3200" dirty="0"/>
              <a:t>- </a:t>
            </a:r>
            <a:r>
              <a:rPr lang="es-ES_tradnl" sz="3200" dirty="0" err="1"/>
              <a:t>Abrupt</a:t>
            </a:r>
            <a:r>
              <a:rPr lang="es-ES_tradnl" sz="3200" dirty="0"/>
              <a:t> </a:t>
            </a:r>
            <a:r>
              <a:rPr lang="es-ES_tradnl" sz="3200" dirty="0" err="1"/>
              <a:t>reduction</a:t>
            </a:r>
            <a:r>
              <a:rPr lang="es-ES_tradnl" sz="3200" dirty="0"/>
              <a:t> of CD4+ T-</a:t>
            </a:r>
            <a:r>
              <a:rPr lang="es-ES_tradnl" sz="3200" dirty="0" err="1"/>
              <a:t>cells</a:t>
            </a:r>
            <a:r>
              <a:rPr lang="es-ES_tradnl" sz="3200" dirty="0">
                <a:sym typeface="Wingdings" pitchFamily="2" charset="2"/>
              </a:rPr>
              <a:t> </a:t>
            </a:r>
            <a:r>
              <a:rPr lang="es-ES_tradnl" sz="3200" dirty="0" err="1">
                <a:sym typeface="Wingdings" pitchFamily="2" charset="2"/>
              </a:rPr>
              <a:t>later</a:t>
            </a:r>
            <a:r>
              <a:rPr lang="es-ES_tradnl" sz="3200" dirty="0">
                <a:sym typeface="Wingdings" pitchFamily="2" charset="2"/>
              </a:rPr>
              <a:t> </a:t>
            </a:r>
            <a:r>
              <a:rPr lang="es-ES_tradnl" sz="3200" dirty="0" err="1">
                <a:sym typeface="Wingdings" pitchFamily="2" charset="2"/>
              </a:rPr>
              <a:t>return</a:t>
            </a:r>
            <a:r>
              <a:rPr lang="es-ES_tradnl" sz="3200" dirty="0">
                <a:sym typeface="Wingdings" pitchFamily="2" charset="2"/>
              </a:rPr>
              <a:t> </a:t>
            </a:r>
            <a:r>
              <a:rPr lang="es-ES_tradnl" sz="3200" dirty="0" err="1">
                <a:sym typeface="Wingdings" pitchFamily="2" charset="2"/>
              </a:rPr>
              <a:t>to</a:t>
            </a:r>
            <a:r>
              <a:rPr lang="es-ES_tradnl" sz="3200" dirty="0">
                <a:sym typeface="Wingdings" pitchFamily="2" charset="2"/>
              </a:rPr>
              <a:t> </a:t>
            </a:r>
            <a:r>
              <a:rPr lang="es-ES_tradnl" sz="3200" dirty="0" err="1">
                <a:sym typeface="Wingdings" pitchFamily="2" charset="2"/>
              </a:rPr>
              <a:t>near</a:t>
            </a:r>
            <a:r>
              <a:rPr lang="es-ES_tradnl" sz="3200" dirty="0">
                <a:sym typeface="Wingdings" pitchFamily="2" charset="2"/>
              </a:rPr>
              <a:t> normal</a:t>
            </a:r>
          </a:p>
          <a:p>
            <a:pPr lvl="1">
              <a:lnSpc>
                <a:spcPct val="90000"/>
              </a:lnSpc>
              <a:buNone/>
            </a:pPr>
            <a:r>
              <a:rPr lang="es-ES_tradnl" sz="3200" dirty="0"/>
              <a:t>- </a:t>
            </a:r>
            <a:r>
              <a:rPr lang="es-ES_tradnl" sz="3200" dirty="0" err="1"/>
              <a:t>Development</a:t>
            </a:r>
            <a:r>
              <a:rPr lang="es-ES_tradnl" sz="3200" dirty="0"/>
              <a:t> of virus-</a:t>
            </a:r>
            <a:r>
              <a:rPr lang="es-ES_tradnl" sz="3200" dirty="0" err="1"/>
              <a:t>specific</a:t>
            </a:r>
            <a:r>
              <a:rPr lang="es-ES_tradnl" sz="3200" dirty="0"/>
              <a:t> </a:t>
            </a:r>
            <a:r>
              <a:rPr lang="es-ES_tradnl" sz="3200" dirty="0" err="1"/>
              <a:t>immune</a:t>
            </a:r>
            <a:r>
              <a:rPr lang="es-ES_tradnl" sz="3200" dirty="0"/>
              <a:t> response (“</a:t>
            </a:r>
            <a:r>
              <a:rPr lang="es-ES_tradnl" sz="3200" dirty="0" err="1"/>
              <a:t>seroconversion</a:t>
            </a:r>
            <a:r>
              <a:rPr lang="es-ES_tradnl" sz="3200" dirty="0"/>
              <a:t>”) </a:t>
            </a:r>
            <a:r>
              <a:rPr lang="es-ES_tradnl" sz="3200" dirty="0" err="1"/>
              <a:t>which</a:t>
            </a:r>
            <a:r>
              <a:rPr lang="es-ES_tradnl" sz="3200" dirty="0"/>
              <a:t> </a:t>
            </a:r>
            <a:r>
              <a:rPr lang="es-ES_tradnl" sz="3200" dirty="0" err="1"/>
              <a:t>controls</a:t>
            </a:r>
            <a:r>
              <a:rPr lang="es-ES_tradnl" sz="3200" dirty="0"/>
              <a:t> </a:t>
            </a:r>
            <a:r>
              <a:rPr lang="es-ES_tradnl" sz="3200" dirty="0" err="1"/>
              <a:t>initial</a:t>
            </a:r>
            <a:r>
              <a:rPr lang="es-ES_tradnl" sz="3200" dirty="0"/>
              <a:t> </a:t>
            </a:r>
            <a:r>
              <a:rPr lang="es-ES_tradnl" sz="3200" dirty="0" err="1"/>
              <a:t>infection</a:t>
            </a:r>
            <a:endParaRPr lang="es-ES_tradnl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b="1" dirty="0" err="1">
                <a:solidFill>
                  <a:srgbClr val="00B050"/>
                </a:solidFill>
              </a:rPr>
              <a:t>Clinical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features</a:t>
            </a:r>
            <a:endParaRPr lang="es-ES_tradnl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_tradnl" sz="3200" dirty="0" err="1"/>
              <a:t>Self</a:t>
            </a:r>
            <a:r>
              <a:rPr lang="es-ES_tradnl" sz="3200" dirty="0"/>
              <a:t> </a:t>
            </a:r>
            <a:r>
              <a:rPr lang="es-ES_tradnl" sz="3200" dirty="0" err="1"/>
              <a:t>limited</a:t>
            </a:r>
            <a:r>
              <a:rPr lang="es-ES_tradnl" sz="3200" dirty="0"/>
              <a:t> </a:t>
            </a:r>
            <a:r>
              <a:rPr lang="es-ES_tradnl" sz="3200" dirty="0" err="1"/>
              <a:t>acute</a:t>
            </a:r>
            <a:r>
              <a:rPr lang="es-ES_tradnl" sz="3200" dirty="0"/>
              <a:t> </a:t>
            </a:r>
            <a:r>
              <a:rPr lang="es-ES_tradnl" sz="3200" dirty="0" err="1"/>
              <a:t>illness</a:t>
            </a:r>
            <a:r>
              <a:rPr lang="es-ES_tradnl" sz="3200" dirty="0"/>
              <a:t> </a:t>
            </a:r>
            <a:r>
              <a:rPr lang="es-ES_tradnl" sz="3200" dirty="0" err="1"/>
              <a:t>with</a:t>
            </a:r>
            <a:r>
              <a:rPr lang="es-ES_tradnl" sz="3200" dirty="0"/>
              <a:t> </a:t>
            </a:r>
            <a:r>
              <a:rPr lang="es-ES_tradnl" sz="3200" dirty="0" err="1"/>
              <a:t>nonspecific</a:t>
            </a:r>
            <a:r>
              <a:rPr lang="es-ES_tradnl" dirty="0"/>
              <a:t> </a:t>
            </a:r>
            <a:r>
              <a:rPr lang="es-ES_tradnl" sz="3200" dirty="0" err="1"/>
              <a:t>symptoms</a:t>
            </a:r>
            <a:r>
              <a:rPr lang="es-ES_tradnl" dirty="0"/>
              <a:t> -</a:t>
            </a:r>
            <a:r>
              <a:rPr lang="es-ES_tradnl" sz="3200" dirty="0"/>
              <a:t> </a:t>
            </a:r>
            <a:r>
              <a:rPr lang="es-ES_tradnl" sz="3200" dirty="0" err="1"/>
              <a:t>flu</a:t>
            </a:r>
            <a:r>
              <a:rPr lang="es-ES_tradnl" sz="3200" dirty="0"/>
              <a:t> </a:t>
            </a:r>
            <a:r>
              <a:rPr lang="es-ES_tradnl" sz="3200" dirty="0" err="1"/>
              <a:t>like</a:t>
            </a:r>
            <a:r>
              <a:rPr lang="es-ES_tradnl" sz="3200" dirty="0"/>
              <a:t> </a:t>
            </a:r>
            <a:r>
              <a:rPr lang="es-ES_tradnl" sz="3200" dirty="0" err="1"/>
              <a:t>syndrome</a:t>
            </a:r>
            <a:endParaRPr lang="es-ES_tradnl" sz="3200" dirty="0"/>
          </a:p>
          <a:p>
            <a:pPr lvl="2">
              <a:buNone/>
            </a:pPr>
            <a:r>
              <a:rPr lang="es-ES_tradnl" sz="3200" dirty="0"/>
              <a:t>  </a:t>
            </a:r>
            <a:r>
              <a:rPr lang="es-ES_tradnl" sz="3200" dirty="0" err="1"/>
              <a:t>Sore</a:t>
            </a:r>
            <a:r>
              <a:rPr lang="es-ES_tradnl" sz="3200" dirty="0"/>
              <a:t> </a:t>
            </a:r>
            <a:r>
              <a:rPr lang="es-ES_tradnl" sz="3200" dirty="0" err="1"/>
              <a:t>throat</a:t>
            </a:r>
            <a:r>
              <a:rPr lang="es-ES_tradnl" sz="3200" dirty="0"/>
              <a:t>, </a:t>
            </a:r>
            <a:r>
              <a:rPr lang="es-ES_tradnl" sz="3200" dirty="0" err="1"/>
              <a:t>rash</a:t>
            </a:r>
            <a:r>
              <a:rPr lang="es-ES_tradnl" sz="3200" dirty="0"/>
              <a:t>, </a:t>
            </a:r>
            <a:r>
              <a:rPr lang="es-ES_tradnl" sz="3200" dirty="0" err="1"/>
              <a:t>myalgias</a:t>
            </a:r>
            <a:r>
              <a:rPr lang="es-ES_tradnl" sz="3200" dirty="0"/>
              <a:t>, cervical </a:t>
            </a:r>
            <a:r>
              <a:rPr lang="es-ES_tradnl" sz="3200" dirty="0" err="1"/>
              <a:t>adenopathy</a:t>
            </a:r>
            <a:r>
              <a:rPr lang="es-ES_tradnl" sz="3200" dirty="0"/>
              <a:t>, </a:t>
            </a:r>
            <a:r>
              <a:rPr lang="es-ES_tradnl" sz="3200" dirty="0" err="1"/>
              <a:t>fever</a:t>
            </a:r>
            <a:r>
              <a:rPr lang="es-ES_tradnl" sz="3200" dirty="0"/>
              <a:t>, </a:t>
            </a:r>
            <a:r>
              <a:rPr lang="es-ES_tradnl" sz="3200" dirty="0" err="1"/>
              <a:t>diarrhea</a:t>
            </a:r>
            <a:r>
              <a:rPr lang="es-ES_tradnl" sz="3200" dirty="0"/>
              <a:t>, </a:t>
            </a:r>
            <a:r>
              <a:rPr lang="es-ES_tradnl" sz="3200" dirty="0" err="1"/>
              <a:t>wt</a:t>
            </a:r>
            <a:r>
              <a:rPr lang="es-ES_tradnl" sz="3200" dirty="0"/>
              <a:t>. </a:t>
            </a:r>
            <a:r>
              <a:rPr lang="es-ES_tradnl" sz="3200" dirty="0" err="1"/>
              <a:t>Loss</a:t>
            </a:r>
            <a:r>
              <a:rPr lang="es-ES_tradnl" sz="3200" dirty="0"/>
              <a:t>, </a:t>
            </a:r>
            <a:r>
              <a:rPr lang="es-ES_tradnl" sz="3200" dirty="0" err="1"/>
              <a:t>vomiting</a:t>
            </a:r>
            <a:r>
              <a:rPr lang="es-ES_tradnl" sz="3200" dirty="0"/>
              <a:t>, fatigue</a:t>
            </a:r>
          </a:p>
          <a:p>
            <a:pPr lvl="2">
              <a:buNone/>
            </a:pPr>
            <a:r>
              <a:rPr lang="es-ES" sz="3200" b="1" i="1" dirty="0" err="1"/>
              <a:t>Both</a:t>
            </a:r>
            <a:r>
              <a:rPr lang="es-ES" sz="3200" b="1" i="1" dirty="0"/>
              <a:t> </a:t>
            </a:r>
            <a:r>
              <a:rPr lang="es-ES" sz="3200" b="1" i="1" dirty="0" err="1"/>
              <a:t>latent</a:t>
            </a:r>
            <a:r>
              <a:rPr lang="es-ES" sz="3200" b="1" i="1" dirty="0"/>
              <a:t> &amp; </a:t>
            </a:r>
            <a:r>
              <a:rPr lang="es-ES" sz="3200" b="1" i="1" dirty="0" err="1"/>
              <a:t>replicating</a:t>
            </a:r>
            <a:r>
              <a:rPr lang="es-ES" sz="3200" b="1" i="1" dirty="0"/>
              <a:t> HIV can </a:t>
            </a:r>
            <a:r>
              <a:rPr lang="es-ES" sz="3200" b="1" i="1" dirty="0" err="1"/>
              <a:t>be</a:t>
            </a:r>
            <a:r>
              <a:rPr lang="es-ES" sz="3200" b="1" i="1" dirty="0"/>
              <a:t> </a:t>
            </a:r>
            <a:r>
              <a:rPr lang="es-ES" sz="3200" b="1" i="1" dirty="0" err="1"/>
              <a:t>found</a:t>
            </a:r>
            <a:r>
              <a:rPr lang="es-ES" sz="3200" b="1" i="1" dirty="0"/>
              <a:t> in CD4+T </a:t>
            </a:r>
            <a:r>
              <a:rPr lang="es-ES" sz="3200" b="1" i="1" dirty="0" err="1"/>
              <a:t>cells</a:t>
            </a:r>
            <a:r>
              <a:rPr lang="es-ES" sz="3200" b="1" i="1" dirty="0"/>
              <a:t> &amp; </a:t>
            </a:r>
            <a:r>
              <a:rPr lang="es-ES" sz="3200" b="1" i="1" dirty="0" err="1"/>
              <a:t>macrophages</a:t>
            </a:r>
            <a:endParaRPr lang="es-ES" sz="32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624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b="1" dirty="0">
                <a:solidFill>
                  <a:schemeClr val="accent1"/>
                </a:solidFill>
              </a:rPr>
              <a:t>2. </a:t>
            </a:r>
            <a:r>
              <a:rPr lang="es-ES_tradnl" b="1" dirty="0" err="1">
                <a:solidFill>
                  <a:schemeClr val="accent1"/>
                </a:solidFill>
              </a:rPr>
              <a:t>Middle</a:t>
            </a:r>
            <a:r>
              <a:rPr lang="es-ES_tradnl" b="1" dirty="0">
                <a:solidFill>
                  <a:schemeClr val="accent1"/>
                </a:solidFill>
              </a:rPr>
              <a:t>, </a:t>
            </a:r>
            <a:r>
              <a:rPr lang="es-ES_tradnl" b="1" dirty="0" err="1">
                <a:solidFill>
                  <a:schemeClr val="accent1"/>
                </a:solidFill>
              </a:rPr>
              <a:t>chronic</a:t>
            </a:r>
            <a:r>
              <a:rPr lang="es-ES_tradnl" b="1" dirty="0">
                <a:solidFill>
                  <a:schemeClr val="accent1"/>
                </a:solidFill>
              </a:rPr>
              <a:t> </a:t>
            </a:r>
            <a:r>
              <a:rPr lang="es-ES_tradnl" b="1" dirty="0" err="1">
                <a:solidFill>
                  <a:schemeClr val="accent1"/>
                </a:solidFill>
              </a:rPr>
              <a:t>phase</a:t>
            </a:r>
            <a:r>
              <a:rPr lang="es-ES_tradnl" b="1" dirty="0">
                <a:solidFill>
                  <a:schemeClr val="accent1"/>
                </a:solidFill>
              </a:rPr>
              <a:t>(10-12 </a:t>
            </a:r>
            <a:r>
              <a:rPr lang="es-ES_tradnl" b="1" dirty="0" err="1">
                <a:solidFill>
                  <a:schemeClr val="accent1"/>
                </a:solidFill>
              </a:rPr>
              <a:t>yrs</a:t>
            </a:r>
            <a:r>
              <a:rPr lang="es-ES_tradnl" b="1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ES_tradnl" dirty="0" err="1"/>
              <a:t>Stage</a:t>
            </a:r>
            <a:r>
              <a:rPr lang="es-ES_tradnl" dirty="0"/>
              <a:t> of </a:t>
            </a:r>
            <a:r>
              <a:rPr lang="es-ES_tradnl" dirty="0" err="1"/>
              <a:t>relative</a:t>
            </a:r>
            <a:r>
              <a:rPr lang="es-ES_tradnl" dirty="0"/>
              <a:t> </a:t>
            </a:r>
            <a:r>
              <a:rPr lang="es-ES_tradnl" dirty="0" err="1"/>
              <a:t>containment</a:t>
            </a:r>
            <a:r>
              <a:rPr lang="es-ES_tradnl" dirty="0"/>
              <a:t> of virus </a:t>
            </a:r>
            <a:r>
              <a:rPr lang="es-ES_tradnl" dirty="0" err="1"/>
              <a:t>i.e</a:t>
            </a:r>
            <a:r>
              <a:rPr lang="es-ES_tradnl" dirty="0"/>
              <a:t> </a:t>
            </a:r>
            <a:r>
              <a:rPr lang="es-ES_tradnl" dirty="0" err="1"/>
              <a:t>reflects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equilibrium</a:t>
            </a:r>
            <a:r>
              <a:rPr lang="es-ES_tradnl" dirty="0"/>
              <a:t> </a:t>
            </a:r>
            <a:r>
              <a:rPr lang="es-ES_tradnl" dirty="0" err="1"/>
              <a:t>reached</a:t>
            </a:r>
            <a:r>
              <a:rPr lang="es-ES_tradnl" dirty="0"/>
              <a:t> b/w virus &amp; host </a:t>
            </a:r>
            <a:r>
              <a:rPr lang="es-ES_tradnl" dirty="0" err="1"/>
              <a:t>after</a:t>
            </a:r>
            <a:r>
              <a:rPr lang="es-ES_tradnl" dirty="0"/>
              <a:t> </a:t>
            </a:r>
            <a:r>
              <a:rPr lang="es-ES_tradnl" dirty="0" err="1"/>
              <a:t>initial</a:t>
            </a:r>
            <a:r>
              <a:rPr lang="es-ES_tradnl" dirty="0"/>
              <a:t> </a:t>
            </a:r>
            <a:r>
              <a:rPr lang="es-ES_tradnl" dirty="0" err="1"/>
              <a:t>battle</a:t>
            </a:r>
            <a:r>
              <a:rPr lang="es-ES_tradnl" dirty="0"/>
              <a:t> </a:t>
            </a:r>
            <a:r>
              <a:rPr lang="es-ES_tradnl" dirty="0" err="1"/>
              <a:t>between</a:t>
            </a:r>
            <a:r>
              <a:rPr lang="es-ES_tradnl" dirty="0"/>
              <a:t> HIV and </a:t>
            </a:r>
            <a:r>
              <a:rPr lang="es-ES_tradnl" dirty="0" err="1"/>
              <a:t>the</a:t>
            </a:r>
            <a:r>
              <a:rPr lang="es-ES_tradnl" dirty="0"/>
              <a:t> host </a:t>
            </a:r>
            <a:r>
              <a:rPr lang="es-ES_tradnl" dirty="0" err="1"/>
              <a:t>immune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endParaRPr lang="es-ES_tradnl" dirty="0"/>
          </a:p>
          <a:p>
            <a:pPr lvl="1">
              <a:lnSpc>
                <a:spcPct val="90000"/>
              </a:lnSpc>
            </a:pPr>
            <a:r>
              <a:rPr lang="es-ES_tradnl" sz="3200" dirty="0" err="1"/>
              <a:t>May</a:t>
            </a:r>
            <a:r>
              <a:rPr lang="es-ES_tradnl" sz="3200" dirty="0"/>
              <a:t> </a:t>
            </a:r>
            <a:r>
              <a:rPr lang="es-ES_tradnl" sz="3200" dirty="0" err="1"/>
              <a:t>last</a:t>
            </a:r>
            <a:r>
              <a:rPr lang="es-ES_tradnl" sz="3200" dirty="0"/>
              <a:t> </a:t>
            </a:r>
            <a:r>
              <a:rPr lang="es-ES_tradnl" sz="3200" dirty="0" err="1"/>
              <a:t>for</a:t>
            </a:r>
            <a:r>
              <a:rPr lang="es-ES_tradnl" sz="3200" dirty="0"/>
              <a:t> </a:t>
            </a:r>
            <a:r>
              <a:rPr lang="es-ES_tradnl" sz="3200" dirty="0" err="1"/>
              <a:t>several</a:t>
            </a:r>
            <a:r>
              <a:rPr lang="es-ES_tradnl" sz="3200" dirty="0"/>
              <a:t> </a:t>
            </a:r>
            <a:r>
              <a:rPr lang="es-ES_tradnl" sz="3200" dirty="0" err="1"/>
              <a:t>years</a:t>
            </a:r>
            <a:endParaRPr lang="es-ES_tradnl" sz="3200" dirty="0"/>
          </a:p>
          <a:p>
            <a:pPr lvl="1">
              <a:lnSpc>
                <a:spcPct val="90000"/>
              </a:lnSpc>
            </a:pPr>
            <a:r>
              <a:rPr lang="es-ES_tradnl" sz="3200" dirty="0" err="1"/>
              <a:t>Largely</a:t>
            </a:r>
            <a:r>
              <a:rPr lang="es-ES_tradnl" sz="3200" dirty="0"/>
              <a:t> </a:t>
            </a:r>
            <a:r>
              <a:rPr lang="es-ES_tradnl" sz="3200" dirty="0" err="1"/>
              <a:t>intact</a:t>
            </a:r>
            <a:r>
              <a:rPr lang="es-ES_tradnl" sz="3200" dirty="0"/>
              <a:t> </a:t>
            </a:r>
            <a:r>
              <a:rPr lang="es-ES_tradnl" sz="3200" dirty="0" err="1"/>
              <a:t>immune</a:t>
            </a:r>
            <a:r>
              <a:rPr lang="es-ES_tradnl" sz="3200" dirty="0"/>
              <a:t> </a:t>
            </a:r>
            <a:r>
              <a:rPr lang="es-ES_tradnl" sz="3200" dirty="0" err="1"/>
              <a:t>system</a:t>
            </a:r>
            <a:r>
              <a:rPr lang="es-ES_tradnl" sz="3200" b="1" dirty="0">
                <a:solidFill>
                  <a:srgbClr val="FF0000"/>
                </a:solidFill>
              </a:rPr>
              <a:t>, </a:t>
            </a:r>
            <a:r>
              <a:rPr lang="es-ES_tradnl" sz="3200" b="1" dirty="0" err="1">
                <a:solidFill>
                  <a:srgbClr val="00B050"/>
                </a:solidFill>
              </a:rPr>
              <a:t>but</a:t>
            </a:r>
            <a:r>
              <a:rPr lang="es-ES_tradnl" sz="3200" b="1" dirty="0">
                <a:solidFill>
                  <a:srgbClr val="00B050"/>
                </a:solidFill>
              </a:rPr>
              <a:t> gradual </a:t>
            </a:r>
            <a:r>
              <a:rPr lang="es-ES_tradnl" sz="3200" b="1" dirty="0" err="1">
                <a:solidFill>
                  <a:srgbClr val="00B050"/>
                </a:solidFill>
              </a:rPr>
              <a:t>erosion</a:t>
            </a:r>
            <a:r>
              <a:rPr lang="es-ES_tradnl" sz="3200" b="1" dirty="0">
                <a:solidFill>
                  <a:srgbClr val="00B050"/>
                </a:solidFill>
              </a:rPr>
              <a:t> of CD4+ T-</a:t>
            </a:r>
            <a:r>
              <a:rPr lang="es-ES_tradnl" sz="3200" b="1" dirty="0" err="1">
                <a:solidFill>
                  <a:srgbClr val="00B050"/>
                </a:solidFill>
              </a:rPr>
              <a:t>cells</a:t>
            </a:r>
            <a:endParaRPr lang="es-ES_tradnl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8818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s-ES_tradnl" b="1" dirty="0" err="1">
                <a:solidFill>
                  <a:srgbClr val="00B050"/>
                </a:solidFill>
              </a:rPr>
              <a:t>Clinical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features</a:t>
            </a:r>
            <a:r>
              <a:rPr lang="es-ES_tradnl" b="1" dirty="0">
                <a:solidFill>
                  <a:srgbClr val="00B050"/>
                </a:solidFill>
              </a:rPr>
              <a:t>:</a:t>
            </a:r>
          </a:p>
          <a:p>
            <a:pPr lvl="2"/>
            <a:r>
              <a:rPr lang="es-ES_tradnl" sz="3200" dirty="0" err="1"/>
              <a:t>Asymptomatic</a:t>
            </a:r>
            <a:r>
              <a:rPr lang="es-ES_tradnl" sz="3200" dirty="0"/>
              <a:t> </a:t>
            </a:r>
          </a:p>
          <a:p>
            <a:pPr lvl="2"/>
            <a:r>
              <a:rPr lang="es-ES_tradnl" sz="3200" dirty="0" err="1"/>
              <a:t>Persistent</a:t>
            </a:r>
            <a:r>
              <a:rPr lang="es-ES_tradnl" sz="3200" dirty="0"/>
              <a:t> </a:t>
            </a:r>
            <a:r>
              <a:rPr lang="es-ES_tradnl" sz="3200" dirty="0" err="1"/>
              <a:t>generalized</a:t>
            </a:r>
            <a:r>
              <a:rPr lang="es-ES_tradnl" sz="3200" dirty="0"/>
              <a:t> </a:t>
            </a:r>
            <a:r>
              <a:rPr lang="es-ES_tradnl" sz="3200" dirty="0" err="1"/>
              <a:t>Lymphadenopathy</a:t>
            </a:r>
            <a:r>
              <a:rPr lang="es-ES_tradnl" sz="3200" dirty="0"/>
              <a:t> </a:t>
            </a:r>
          </a:p>
          <a:p>
            <a:pPr lvl="2"/>
            <a:r>
              <a:rPr lang="es-ES_tradnl" sz="3200" dirty="0" err="1"/>
              <a:t>Minor</a:t>
            </a:r>
            <a:r>
              <a:rPr lang="es-ES_tradnl" sz="3200" dirty="0"/>
              <a:t> </a:t>
            </a:r>
            <a:r>
              <a:rPr lang="es-ES_tradnl" sz="3200" dirty="0" err="1"/>
              <a:t>opportunistic</a:t>
            </a:r>
            <a:r>
              <a:rPr lang="es-ES_tradnl" sz="3200" dirty="0"/>
              <a:t> </a:t>
            </a:r>
            <a:r>
              <a:rPr lang="es-ES_tradnl" sz="3200" dirty="0" err="1"/>
              <a:t>infections</a:t>
            </a:r>
            <a:r>
              <a:rPr lang="es-ES_tradnl" sz="3200" dirty="0"/>
              <a:t> (</a:t>
            </a:r>
            <a:r>
              <a:rPr lang="es-ES_tradnl" sz="3200" dirty="0" err="1"/>
              <a:t>thrush</a:t>
            </a:r>
            <a:r>
              <a:rPr lang="es-ES_tradnl" sz="3200" dirty="0"/>
              <a:t>, Herpes Zoster)</a:t>
            </a:r>
          </a:p>
          <a:p>
            <a:pPr lvl="2"/>
            <a:r>
              <a:rPr lang="es-ES_tradnl" sz="3200" dirty="0" err="1"/>
              <a:t>Thrombocytopenia</a:t>
            </a:r>
            <a:endParaRPr lang="es-ES_tradnl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b="1" dirty="0">
                <a:solidFill>
                  <a:schemeClr val="accent1"/>
                </a:solidFill>
              </a:rPr>
              <a:t>3. Final, crisis </a:t>
            </a:r>
            <a:r>
              <a:rPr lang="es-ES_tradnl" b="1" dirty="0" err="1">
                <a:solidFill>
                  <a:schemeClr val="accent1"/>
                </a:solidFill>
              </a:rPr>
              <a:t>phase</a:t>
            </a:r>
            <a:r>
              <a:rPr lang="es-ES_tradnl" b="1" dirty="0">
                <a:solidFill>
                  <a:schemeClr val="accent1"/>
                </a:solidFill>
              </a:rPr>
              <a:t>( Full </a:t>
            </a:r>
            <a:r>
              <a:rPr lang="es-ES_tradnl" b="1" dirty="0" err="1">
                <a:solidFill>
                  <a:schemeClr val="accent1"/>
                </a:solidFill>
              </a:rPr>
              <a:t>blown</a:t>
            </a:r>
            <a:r>
              <a:rPr lang="es-ES_tradnl" b="1" dirty="0">
                <a:solidFill>
                  <a:schemeClr val="accent1"/>
                </a:solidFill>
              </a:rPr>
              <a:t> AIDS)</a:t>
            </a:r>
          </a:p>
          <a:p>
            <a:pPr>
              <a:lnSpc>
                <a:spcPct val="90000"/>
              </a:lnSpc>
              <a:buNone/>
            </a:pPr>
            <a:r>
              <a:rPr lang="es-ES_tradnl" b="1" dirty="0">
                <a:solidFill>
                  <a:srgbClr val="00B050"/>
                </a:solidFill>
              </a:rPr>
              <a:t>i.   </a:t>
            </a:r>
            <a:r>
              <a:rPr lang="es-ES_tradnl" b="1" dirty="0" err="1">
                <a:solidFill>
                  <a:srgbClr val="00B050"/>
                </a:solidFill>
              </a:rPr>
              <a:t>Breakdown</a:t>
            </a:r>
            <a:r>
              <a:rPr lang="es-ES_tradnl" b="1" dirty="0">
                <a:solidFill>
                  <a:srgbClr val="00B050"/>
                </a:solidFill>
              </a:rPr>
              <a:t> of host </a:t>
            </a:r>
            <a:r>
              <a:rPr lang="es-ES_tradnl" b="1" dirty="0" err="1">
                <a:solidFill>
                  <a:srgbClr val="00B050"/>
                </a:solidFill>
              </a:rPr>
              <a:t>defenses</a:t>
            </a:r>
            <a:endParaRPr lang="es-ES_tradnl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s-ES_tradnl" b="1" dirty="0" err="1">
                <a:solidFill>
                  <a:srgbClr val="00B050"/>
                </a:solidFill>
              </a:rPr>
              <a:t>ii</a:t>
            </a:r>
            <a:r>
              <a:rPr lang="es-ES_tradnl" b="1" dirty="0">
                <a:solidFill>
                  <a:srgbClr val="00B050"/>
                </a:solidFill>
              </a:rPr>
              <a:t>.  </a:t>
            </a:r>
            <a:r>
              <a:rPr lang="es-ES_tradnl" b="1" dirty="0" err="1">
                <a:solidFill>
                  <a:srgbClr val="00B050"/>
                </a:solidFill>
              </a:rPr>
              <a:t>Dramatic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increase</a:t>
            </a:r>
            <a:r>
              <a:rPr lang="es-ES_tradnl" b="1" dirty="0">
                <a:solidFill>
                  <a:srgbClr val="00B050"/>
                </a:solidFill>
              </a:rPr>
              <a:t> in plasma virus</a:t>
            </a:r>
          </a:p>
          <a:p>
            <a:pPr>
              <a:lnSpc>
                <a:spcPct val="90000"/>
              </a:lnSpc>
              <a:buNone/>
            </a:pPr>
            <a:r>
              <a:rPr lang="es-ES_tradnl" b="1" dirty="0" err="1">
                <a:solidFill>
                  <a:srgbClr val="00B050"/>
                </a:solidFill>
              </a:rPr>
              <a:t>iii</a:t>
            </a:r>
            <a:r>
              <a:rPr lang="es-ES_tradnl" b="1" dirty="0">
                <a:solidFill>
                  <a:srgbClr val="00B050"/>
                </a:solidFill>
              </a:rPr>
              <a:t>. CD4+ T-</a:t>
            </a:r>
            <a:r>
              <a:rPr lang="es-ES_tradnl" b="1" dirty="0" err="1">
                <a:solidFill>
                  <a:srgbClr val="00B050"/>
                </a:solidFill>
              </a:rPr>
              <a:t>cells</a:t>
            </a:r>
            <a:r>
              <a:rPr lang="es-ES_tradnl" b="1" dirty="0">
                <a:solidFill>
                  <a:srgbClr val="00B050"/>
                </a:solidFill>
              </a:rPr>
              <a:t>&lt;200 </a:t>
            </a:r>
            <a:r>
              <a:rPr lang="es-ES_tradnl" b="1" dirty="0" err="1">
                <a:solidFill>
                  <a:srgbClr val="00B050"/>
                </a:solidFill>
              </a:rPr>
              <a:t>cells</a:t>
            </a:r>
            <a:r>
              <a:rPr lang="es-ES_tradnl" b="1" dirty="0">
                <a:solidFill>
                  <a:srgbClr val="00B050"/>
                </a:solidFill>
              </a:rPr>
              <a:t>/</a:t>
            </a:r>
            <a:r>
              <a:rPr lang="es-ES_tradnl" b="1" dirty="0" err="1">
                <a:solidFill>
                  <a:srgbClr val="00B050"/>
                </a:solidFill>
              </a:rPr>
              <a:t>ul</a:t>
            </a:r>
            <a:r>
              <a:rPr lang="es-ES_tradnl" b="1" dirty="0">
                <a:solidFill>
                  <a:srgbClr val="00B050"/>
                </a:solidFill>
              </a:rPr>
              <a:t> &amp; </a:t>
            </a:r>
            <a:r>
              <a:rPr lang="es-ES_tradnl" b="1" dirty="0" err="1">
                <a:solidFill>
                  <a:srgbClr val="00B050"/>
                </a:solidFill>
              </a:rPr>
              <a:t>this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phase</a:t>
            </a:r>
            <a:r>
              <a:rPr lang="es-ES_tradnl" b="1" dirty="0">
                <a:solidFill>
                  <a:srgbClr val="00B050"/>
                </a:solidFill>
              </a:rPr>
              <a:t>     </a:t>
            </a:r>
            <a:r>
              <a:rPr lang="es-ES_tradnl" b="1" dirty="0" err="1">
                <a:solidFill>
                  <a:srgbClr val="00B050"/>
                </a:solidFill>
              </a:rPr>
              <a:t>culminates</a:t>
            </a:r>
            <a:r>
              <a:rPr lang="es-ES_tradnl" b="1" dirty="0">
                <a:solidFill>
                  <a:srgbClr val="00B050"/>
                </a:solidFill>
              </a:rPr>
              <a:t> in </a:t>
            </a:r>
            <a:r>
              <a:rPr lang="es-ES_tradnl" b="1" dirty="0" err="1">
                <a:solidFill>
                  <a:srgbClr val="00B050"/>
                </a:solidFill>
              </a:rPr>
              <a:t>death</a:t>
            </a:r>
            <a:r>
              <a:rPr lang="es-ES_tradnl" b="1" dirty="0">
                <a:solidFill>
                  <a:srgbClr val="00B050"/>
                </a:solidFill>
              </a:rPr>
              <a:t> of </a:t>
            </a:r>
            <a:r>
              <a:rPr lang="es-ES_tradnl" b="1" dirty="0" err="1">
                <a:solidFill>
                  <a:srgbClr val="00B050"/>
                </a:solidFill>
              </a:rPr>
              <a:t>the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patient</a:t>
            </a:r>
            <a:endParaRPr lang="es-ES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s-ES_tradnl" b="1" dirty="0" err="1">
                <a:solidFill>
                  <a:srgbClr val="00B050"/>
                </a:solidFill>
              </a:rPr>
              <a:t>iv</a:t>
            </a:r>
            <a:r>
              <a:rPr lang="es-ES_tradnl" b="1" dirty="0">
                <a:solidFill>
                  <a:srgbClr val="00B050"/>
                </a:solidFill>
              </a:rPr>
              <a:t>. </a:t>
            </a:r>
            <a:r>
              <a:rPr lang="es-ES_tradnl" b="1" dirty="0" err="1">
                <a:solidFill>
                  <a:srgbClr val="00B050"/>
                </a:solidFill>
              </a:rPr>
              <a:t>Clinical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disease</a:t>
            </a:r>
            <a:endParaRPr lang="es-ES_tradnl" b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_tradnl" sz="3200" dirty="0"/>
              <a:t>Long </a:t>
            </a:r>
            <a:r>
              <a:rPr lang="es-ES_tradnl" sz="3200" dirty="0" err="1"/>
              <a:t>lasting</a:t>
            </a:r>
            <a:r>
              <a:rPr lang="es-ES_tradnl" sz="3200" dirty="0"/>
              <a:t> </a:t>
            </a:r>
            <a:r>
              <a:rPr lang="es-ES_tradnl" sz="3200" dirty="0" err="1"/>
              <a:t>fever</a:t>
            </a:r>
            <a:r>
              <a:rPr lang="es-ES_tradnl" sz="3200" dirty="0"/>
              <a:t> (&gt;1month)</a:t>
            </a:r>
          </a:p>
          <a:p>
            <a:pPr lvl="1">
              <a:lnSpc>
                <a:spcPct val="90000"/>
              </a:lnSpc>
            </a:pPr>
            <a:r>
              <a:rPr lang="es-ES_tradnl" sz="3200" dirty="0"/>
              <a:t>Fatigue</a:t>
            </a:r>
          </a:p>
          <a:p>
            <a:pPr lvl="1">
              <a:lnSpc>
                <a:spcPct val="90000"/>
              </a:lnSpc>
            </a:pPr>
            <a:r>
              <a:rPr lang="es-ES_tradnl" sz="3200" dirty="0" err="1"/>
              <a:t>Weight</a:t>
            </a:r>
            <a:r>
              <a:rPr lang="es-ES_tradnl" sz="3200" dirty="0"/>
              <a:t> </a:t>
            </a:r>
            <a:r>
              <a:rPr lang="es-ES_tradnl" sz="3200" dirty="0" err="1"/>
              <a:t>loss</a:t>
            </a:r>
            <a:endParaRPr lang="es-ES_tradnl" sz="3200" dirty="0"/>
          </a:p>
          <a:p>
            <a:pPr lvl="1">
              <a:lnSpc>
                <a:spcPct val="90000"/>
              </a:lnSpc>
            </a:pPr>
            <a:r>
              <a:rPr lang="es-ES_tradnl" sz="3200" dirty="0" err="1"/>
              <a:t>Diarrhoea</a:t>
            </a:r>
            <a:r>
              <a:rPr lang="es-ES_tradnl" sz="3200" dirty="0"/>
              <a:t>( &gt; 1 </a:t>
            </a:r>
            <a:r>
              <a:rPr lang="es-ES_tradnl" sz="3200" dirty="0" err="1"/>
              <a:t>mth</a:t>
            </a:r>
            <a:r>
              <a:rPr lang="es-ES_tradnl" sz="3200" dirty="0"/>
              <a:t>)</a:t>
            </a:r>
            <a:endParaRPr lang="es-E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534400" cy="6477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_tradnl" b="1" dirty="0">
                <a:solidFill>
                  <a:srgbClr val="00B050"/>
                </a:solidFill>
              </a:rPr>
              <a:t>v. </a:t>
            </a:r>
            <a:r>
              <a:rPr lang="es-ES_tradnl" b="1" dirty="0" err="1">
                <a:solidFill>
                  <a:srgbClr val="00B050"/>
                </a:solidFill>
              </a:rPr>
              <a:t>Multiple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opportunistic</a:t>
            </a:r>
            <a:r>
              <a:rPr lang="es-ES_tradnl" b="1" dirty="0">
                <a:solidFill>
                  <a:srgbClr val="00B050"/>
                </a:solidFill>
              </a:rPr>
              <a:t> </a:t>
            </a:r>
            <a:r>
              <a:rPr lang="es-ES_tradnl" b="1" dirty="0" err="1">
                <a:solidFill>
                  <a:srgbClr val="00B050"/>
                </a:solidFill>
              </a:rPr>
              <a:t>infections</a:t>
            </a:r>
            <a:r>
              <a:rPr lang="es-ES_tradnl" dirty="0"/>
              <a:t>(</a:t>
            </a:r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common</a:t>
            </a:r>
            <a:r>
              <a:rPr lang="es-ES_tradnl" dirty="0"/>
              <a:t> cause of </a:t>
            </a:r>
            <a:r>
              <a:rPr lang="es-ES_tradnl" dirty="0" err="1"/>
              <a:t>death</a:t>
            </a:r>
            <a:r>
              <a:rPr lang="es-ES_tradnl" dirty="0"/>
              <a:t>)</a:t>
            </a:r>
          </a:p>
          <a:p>
            <a:pPr marL="514350" indent="-514350">
              <a:buAutoNum type="alphaUcPeriod"/>
            </a:pPr>
            <a:r>
              <a:rPr lang="es-ES_tradnl" b="1" dirty="0" err="1"/>
              <a:t>Helminthic</a:t>
            </a:r>
            <a:r>
              <a:rPr lang="es-ES_tradnl" b="1" dirty="0"/>
              <a:t> &amp; </a:t>
            </a:r>
            <a:r>
              <a:rPr lang="es-ES_tradnl" b="1" dirty="0" err="1"/>
              <a:t>protozoal</a:t>
            </a:r>
            <a:r>
              <a:rPr lang="es-ES_tradnl" b="1" dirty="0"/>
              <a:t> </a:t>
            </a:r>
            <a:r>
              <a:rPr lang="es-ES_tradnl" b="1" dirty="0" err="1"/>
              <a:t>inf</a:t>
            </a:r>
            <a:endParaRPr lang="es-ES_tradnl" b="1" dirty="0"/>
          </a:p>
          <a:p>
            <a:pPr marL="514350" indent="-514350">
              <a:buNone/>
            </a:pPr>
            <a:r>
              <a:rPr lang="es-ES_tradnl" dirty="0"/>
              <a:t>     - </a:t>
            </a:r>
            <a:r>
              <a:rPr lang="es-ES_tradnl" dirty="0" err="1"/>
              <a:t>Crypto</a:t>
            </a:r>
            <a:r>
              <a:rPr lang="es-ES_tradnl" dirty="0"/>
              <a:t>/ </a:t>
            </a:r>
            <a:r>
              <a:rPr lang="es-ES_tradnl" dirty="0" err="1"/>
              <a:t>isosporidiosis</a:t>
            </a:r>
            <a:r>
              <a:rPr lang="es-ES_tradnl" dirty="0"/>
              <a:t> ( enteritis)</a:t>
            </a:r>
          </a:p>
          <a:p>
            <a:pPr marL="514350" indent="-514350">
              <a:buNone/>
            </a:pPr>
            <a:r>
              <a:rPr lang="es-ES_tradnl" dirty="0"/>
              <a:t>     - </a:t>
            </a:r>
            <a:r>
              <a:rPr lang="es-ES_tradnl" u="sng" dirty="0" err="1"/>
              <a:t>Pneumocystosis</a:t>
            </a:r>
            <a:r>
              <a:rPr lang="es-ES_tradnl" dirty="0"/>
              <a:t> – </a:t>
            </a:r>
            <a:r>
              <a:rPr lang="es-ES_tradnl" dirty="0" err="1"/>
              <a:t>by</a:t>
            </a:r>
            <a:r>
              <a:rPr lang="es-ES_tradnl" dirty="0"/>
              <a:t> P. </a:t>
            </a:r>
            <a:r>
              <a:rPr lang="es-ES_tradnl" dirty="0" err="1"/>
              <a:t>carnni</a:t>
            </a:r>
            <a:r>
              <a:rPr lang="es-ES_tradnl" dirty="0"/>
              <a:t> (</a:t>
            </a:r>
            <a:r>
              <a:rPr lang="es-ES_tradnl" dirty="0" err="1"/>
              <a:t>pneumonia</a:t>
            </a:r>
            <a:r>
              <a:rPr lang="es-ES_tradnl" dirty="0"/>
              <a:t>/                         	</a:t>
            </a:r>
            <a:r>
              <a:rPr lang="es-ES_tradnl" dirty="0" err="1"/>
              <a:t>disseminated</a:t>
            </a:r>
            <a:r>
              <a:rPr lang="es-ES_tradnl" dirty="0"/>
              <a:t> </a:t>
            </a:r>
            <a:r>
              <a:rPr lang="es-ES_tradnl" dirty="0" err="1"/>
              <a:t>infection</a:t>
            </a:r>
            <a:r>
              <a:rPr lang="es-ES_tradnl" dirty="0"/>
              <a:t>)</a:t>
            </a:r>
          </a:p>
          <a:p>
            <a:pPr marL="514350" indent="-514350">
              <a:buNone/>
            </a:pPr>
            <a:r>
              <a:rPr lang="es-ES_tradnl" dirty="0"/>
              <a:t>     - </a:t>
            </a:r>
            <a:r>
              <a:rPr lang="es-ES_tradnl" u="sng" dirty="0"/>
              <a:t>Toxoplasmosis</a:t>
            </a:r>
            <a:r>
              <a:rPr lang="es-ES_tradnl" dirty="0"/>
              <a:t> (</a:t>
            </a:r>
            <a:r>
              <a:rPr lang="es-ES_tradnl" dirty="0" err="1"/>
              <a:t>pneumonia</a:t>
            </a:r>
            <a:r>
              <a:rPr lang="es-ES_tradnl" dirty="0"/>
              <a:t>/ CNS </a:t>
            </a:r>
            <a:r>
              <a:rPr lang="es-ES_tradnl" dirty="0" err="1"/>
              <a:t>infection</a:t>
            </a:r>
            <a:r>
              <a:rPr lang="es-ES_tradnl" dirty="0"/>
              <a:t>)</a:t>
            </a:r>
          </a:p>
          <a:p>
            <a:pPr marL="514350" indent="-514350">
              <a:buNone/>
            </a:pPr>
            <a:r>
              <a:rPr lang="es-ES_tradnl" b="1" dirty="0"/>
              <a:t>B. </a:t>
            </a:r>
            <a:r>
              <a:rPr lang="es-ES_tradnl" b="1" dirty="0" err="1"/>
              <a:t>Fungal</a:t>
            </a:r>
            <a:r>
              <a:rPr lang="es-ES_tradnl" b="1" dirty="0"/>
              <a:t> </a:t>
            </a:r>
            <a:r>
              <a:rPr lang="es-ES_tradnl" b="1" dirty="0" err="1"/>
              <a:t>inf</a:t>
            </a:r>
            <a:endParaRPr lang="es-ES_tradnl" b="1" dirty="0"/>
          </a:p>
          <a:p>
            <a:pPr marL="514350" indent="-514350">
              <a:buNone/>
            </a:pPr>
            <a:r>
              <a:rPr lang="es-ES_tradnl" dirty="0"/>
              <a:t>     - </a:t>
            </a:r>
            <a:r>
              <a:rPr lang="es-ES_tradnl" u="sng" dirty="0"/>
              <a:t>candidiasis</a:t>
            </a:r>
            <a:r>
              <a:rPr lang="es-ES_tradnl" dirty="0"/>
              <a:t>- MC </a:t>
            </a:r>
            <a:r>
              <a:rPr lang="es-ES_tradnl" dirty="0" err="1"/>
              <a:t>fungal</a:t>
            </a:r>
            <a:r>
              <a:rPr lang="es-ES_tradnl" dirty="0"/>
              <a:t> </a:t>
            </a:r>
            <a:r>
              <a:rPr lang="es-ES_tradnl" dirty="0" err="1"/>
              <a:t>inf</a:t>
            </a:r>
            <a:r>
              <a:rPr lang="es-ES_tradnl" dirty="0"/>
              <a:t> (</a:t>
            </a:r>
            <a:r>
              <a:rPr lang="es-ES_tradnl" dirty="0" err="1"/>
              <a:t>oesophageal</a:t>
            </a:r>
            <a:r>
              <a:rPr lang="es-ES_tradnl" dirty="0"/>
              <a:t>, 					</a:t>
            </a:r>
            <a:r>
              <a:rPr lang="es-ES_tradnl" dirty="0" err="1"/>
              <a:t>tracheal</a:t>
            </a:r>
            <a:r>
              <a:rPr lang="es-ES_tradnl" dirty="0"/>
              <a:t>, </a:t>
            </a:r>
            <a:r>
              <a:rPr lang="es-ES_tradnl" dirty="0" err="1"/>
              <a:t>pulmonary</a:t>
            </a:r>
            <a:r>
              <a:rPr lang="es-ES_tradnl" dirty="0"/>
              <a:t>)</a:t>
            </a:r>
          </a:p>
          <a:p>
            <a:pPr marL="514350" indent="-514350">
              <a:buNone/>
            </a:pPr>
            <a:r>
              <a:rPr lang="es-ES_tradnl" dirty="0"/>
              <a:t>     - </a:t>
            </a:r>
            <a:r>
              <a:rPr lang="es-ES_tradnl" dirty="0" err="1"/>
              <a:t>cryptococcosis</a:t>
            </a:r>
            <a:r>
              <a:rPr lang="es-ES_tradnl" dirty="0"/>
              <a:t> (CNS </a:t>
            </a:r>
            <a:r>
              <a:rPr lang="es-ES_tradnl" dirty="0" err="1"/>
              <a:t>inf</a:t>
            </a:r>
            <a:r>
              <a:rPr lang="es-ES_tradnl" dirty="0"/>
              <a:t>)</a:t>
            </a:r>
          </a:p>
          <a:p>
            <a:pPr marL="514350" indent="-514350">
              <a:buNone/>
            </a:pPr>
            <a:r>
              <a:rPr lang="es-ES_tradnl" dirty="0"/>
              <a:t>    - </a:t>
            </a:r>
            <a:r>
              <a:rPr lang="es-ES_tradnl" dirty="0" err="1"/>
              <a:t>coccidioidomycosis</a:t>
            </a:r>
            <a:r>
              <a:rPr lang="es-ES_tradnl" dirty="0"/>
              <a:t>, histoplasmosis (</a:t>
            </a:r>
            <a:r>
              <a:rPr lang="es-ES_tradnl" dirty="0" err="1"/>
              <a:t>disseminated</a:t>
            </a:r>
            <a:r>
              <a:rPr lang="es-ES_tradnl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838200"/>
          </a:xfrm>
        </p:spPr>
        <p:txBody>
          <a:bodyPr>
            <a:normAutofit/>
          </a:bodyPr>
          <a:lstStyle/>
          <a:p>
            <a:r>
              <a:rPr lang="en-US" sz="4400" dirty="0" err="1"/>
              <a:t>candidiasis</a:t>
            </a:r>
            <a:endParaRPr lang="en-US" sz="4400" dirty="0"/>
          </a:p>
        </p:txBody>
      </p:sp>
      <p:pic>
        <p:nvPicPr>
          <p:cNvPr id="7171" name="Picture Placeholder 4" descr="500051-fx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44" b="4044"/>
          <a:stretch>
            <a:fillRect/>
          </a:stretch>
        </p:blipFill>
        <p:spPr>
          <a:xfrm>
            <a:off x="838200" y="457200"/>
            <a:ext cx="7772400" cy="4495800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10998"/>
            <a:ext cx="62484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8" y="0"/>
            <a:ext cx="28940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343400"/>
            <a:ext cx="3810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609600" y="6159541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</a:rPr>
              <a:t>PCP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>
                <a:latin typeface="Algerian" pitchFamily="82" charset="0"/>
              </a:rPr>
              <a:t>AIDS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62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</a:rPr>
              <a:t>CRYPTOSPORIDIUM</a:t>
            </a:r>
          </a:p>
        </p:txBody>
      </p:sp>
      <p:sp>
        <p:nvSpPr>
          <p:cNvPr id="74756" name="Line 6"/>
          <p:cNvSpPr>
            <a:spLocks noChangeShapeType="1"/>
          </p:cNvSpPr>
          <p:nvPr/>
        </p:nvSpPr>
        <p:spPr bwMode="auto">
          <a:xfrm flipV="1">
            <a:off x="1828800" y="4800600"/>
            <a:ext cx="762000" cy="866775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Line 7"/>
          <p:cNvSpPr>
            <a:spLocks noChangeShapeType="1"/>
          </p:cNvSpPr>
          <p:nvPr/>
        </p:nvSpPr>
        <p:spPr bwMode="auto">
          <a:xfrm flipH="1" flipV="1">
            <a:off x="7543800" y="4572000"/>
            <a:ext cx="228600" cy="914400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153400" cy="58213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C. Bacterial infections</a:t>
            </a:r>
          </a:p>
          <a:p>
            <a:pPr>
              <a:buNone/>
            </a:pPr>
            <a:r>
              <a:rPr lang="en-US" dirty="0"/>
              <a:t>    - </a:t>
            </a:r>
            <a:r>
              <a:rPr lang="en-US" u="sng" dirty="0" err="1"/>
              <a:t>Mycobacteriosis</a:t>
            </a:r>
            <a:r>
              <a:rPr lang="en-US" dirty="0"/>
              <a:t> (M. </a:t>
            </a:r>
            <a:r>
              <a:rPr lang="en-US" dirty="0" err="1"/>
              <a:t>avium</a:t>
            </a:r>
            <a:r>
              <a:rPr lang="en-US" dirty="0"/>
              <a:t> </a:t>
            </a:r>
            <a:r>
              <a:rPr lang="en-US" dirty="0" err="1"/>
              <a:t>intracellulare</a:t>
            </a:r>
            <a:r>
              <a:rPr lang="en-US" dirty="0"/>
              <a:t>,   				</a:t>
            </a:r>
            <a:r>
              <a:rPr lang="en-US" dirty="0" err="1"/>
              <a:t>M.tuberculosis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- </a:t>
            </a:r>
            <a:r>
              <a:rPr lang="en-US" dirty="0" err="1"/>
              <a:t>Nocardiosis</a:t>
            </a:r>
            <a:r>
              <a:rPr lang="en-US" dirty="0"/>
              <a:t> ( pneumonia, meningitis,  					disseminated)</a:t>
            </a:r>
          </a:p>
          <a:p>
            <a:pPr>
              <a:buNone/>
            </a:pPr>
            <a:r>
              <a:rPr lang="en-US" dirty="0"/>
              <a:t>    - salmonella </a:t>
            </a:r>
            <a:r>
              <a:rPr lang="en-US" dirty="0" err="1"/>
              <a:t>inf</a:t>
            </a:r>
            <a:r>
              <a:rPr lang="en-US" dirty="0"/>
              <a:t> ( disseminated)</a:t>
            </a:r>
          </a:p>
          <a:p>
            <a:pPr>
              <a:buNone/>
            </a:pPr>
            <a:r>
              <a:rPr lang="en-US" b="1" dirty="0"/>
              <a:t>D. Viral infections</a:t>
            </a:r>
          </a:p>
          <a:p>
            <a:pPr>
              <a:buNone/>
            </a:pPr>
            <a:r>
              <a:rPr lang="en-US" dirty="0"/>
              <a:t>   - </a:t>
            </a:r>
            <a:r>
              <a:rPr lang="en-US" u="sng" dirty="0"/>
              <a:t>CMV (</a:t>
            </a:r>
            <a:r>
              <a:rPr lang="en-US" u="sng" dirty="0" err="1"/>
              <a:t>pulm</a:t>
            </a:r>
            <a:r>
              <a:rPr lang="en-US" u="sng" dirty="0"/>
              <a:t>, intestinal, CNS)</a:t>
            </a:r>
          </a:p>
          <a:p>
            <a:pPr>
              <a:buNone/>
            </a:pPr>
            <a:r>
              <a:rPr lang="en-US" dirty="0"/>
              <a:t>   - </a:t>
            </a:r>
            <a:r>
              <a:rPr lang="en-US" u="sng" dirty="0"/>
              <a:t>HSV</a:t>
            </a:r>
          </a:p>
          <a:p>
            <a:pPr>
              <a:buNone/>
            </a:pPr>
            <a:r>
              <a:rPr lang="en-US" dirty="0"/>
              <a:t>   - </a:t>
            </a:r>
            <a:r>
              <a:rPr lang="en-US" dirty="0" err="1"/>
              <a:t>varicella</a:t>
            </a:r>
            <a:r>
              <a:rPr lang="en-US" dirty="0"/>
              <a:t> zoster </a:t>
            </a:r>
            <a:r>
              <a:rPr lang="en-US" dirty="0" err="1"/>
              <a:t>inf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92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Herpes simplex virus</a:t>
            </a:r>
          </a:p>
        </p:txBody>
      </p:sp>
      <p:pic>
        <p:nvPicPr>
          <p:cNvPr id="9219" name="Picture Placeholder 4" descr="121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33" r="4933"/>
          <a:stretch>
            <a:fillRect/>
          </a:stretch>
        </p:blipFill>
        <p:spPr>
          <a:xfrm>
            <a:off x="304800" y="228600"/>
            <a:ext cx="8178800" cy="5562600"/>
          </a:xfr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/>
              <a:t>Cytomegalovirus</a:t>
            </a:r>
          </a:p>
        </p:txBody>
      </p:sp>
      <p:pic>
        <p:nvPicPr>
          <p:cNvPr id="4100" name="Picture 7" descr="gross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85" r="2885"/>
          <a:stretch>
            <a:fillRect/>
          </a:stretch>
        </p:blipFill>
        <p:spPr>
          <a:xfrm>
            <a:off x="762000" y="228600"/>
            <a:ext cx="7772400" cy="5029200"/>
          </a:xfr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85800" y="58674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CASEATING GRANULOMA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924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b="1" dirty="0" err="1"/>
              <a:t>vi.Seconday</a:t>
            </a:r>
            <a:r>
              <a:rPr lang="es-ES_tradnl" b="1" dirty="0"/>
              <a:t> </a:t>
            </a:r>
            <a:r>
              <a:rPr lang="es-ES_tradnl" b="1" dirty="0" err="1"/>
              <a:t>neoplasms</a:t>
            </a:r>
            <a:endParaRPr lang="es-ES_tradnl" b="1" dirty="0"/>
          </a:p>
          <a:p>
            <a:pPr>
              <a:buNone/>
            </a:pPr>
            <a:endParaRPr lang="es-ES_tradnl" b="1" dirty="0"/>
          </a:p>
          <a:p>
            <a:r>
              <a:rPr lang="en-US" dirty="0"/>
              <a:t>Kaposi’s  sarcoma</a:t>
            </a:r>
          </a:p>
          <a:p>
            <a:r>
              <a:rPr lang="en-US" dirty="0"/>
              <a:t>B-cell Non-Hodgkin lymphomas</a:t>
            </a:r>
          </a:p>
          <a:p>
            <a:r>
              <a:rPr lang="en-US" dirty="0"/>
              <a:t>Primary lymphoma of brain</a:t>
            </a:r>
          </a:p>
          <a:p>
            <a:r>
              <a:rPr lang="en-US" dirty="0"/>
              <a:t>cervix cancer, anal CA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/>
              <a:t> </a:t>
            </a:r>
            <a:r>
              <a:rPr lang="es-ES_tradnl" b="1" dirty="0" err="1"/>
              <a:t>vii</a:t>
            </a:r>
            <a:r>
              <a:rPr lang="es-ES_tradnl" b="1" dirty="0"/>
              <a:t>. </a:t>
            </a:r>
            <a:r>
              <a:rPr lang="es-ES_tradnl" b="1" dirty="0" err="1"/>
              <a:t>Clinical</a:t>
            </a:r>
            <a:r>
              <a:rPr lang="es-ES_tradnl" b="1" dirty="0"/>
              <a:t> </a:t>
            </a:r>
            <a:r>
              <a:rPr lang="es-ES_tradnl" b="1" dirty="0" err="1"/>
              <a:t>neurologic</a:t>
            </a:r>
            <a:r>
              <a:rPr lang="es-ES_tradnl" b="1" dirty="0"/>
              <a:t> </a:t>
            </a:r>
            <a:r>
              <a:rPr lang="es-ES_tradnl" b="1" dirty="0" err="1"/>
              <a:t>disease</a:t>
            </a:r>
            <a:endParaRPr lang="es-ES_tradnl" b="1" dirty="0"/>
          </a:p>
          <a:p>
            <a:r>
              <a:rPr lang="es-ES_tradnl" dirty="0" err="1"/>
              <a:t>Meningoencephalitis</a:t>
            </a:r>
            <a:r>
              <a:rPr lang="es-ES_tradnl" dirty="0"/>
              <a:t>            </a:t>
            </a:r>
          </a:p>
          <a:p>
            <a:r>
              <a:rPr lang="es-ES_tradnl" dirty="0" err="1"/>
              <a:t>Aseptic</a:t>
            </a:r>
            <a:r>
              <a:rPr lang="es-ES_tradnl" dirty="0"/>
              <a:t> meningitis                 </a:t>
            </a:r>
          </a:p>
          <a:p>
            <a:r>
              <a:rPr lang="es-ES_tradnl" dirty="0"/>
              <a:t> Vascular </a:t>
            </a:r>
            <a:r>
              <a:rPr lang="es-ES_tradnl" dirty="0" err="1"/>
              <a:t>myelopathy</a:t>
            </a:r>
            <a:r>
              <a:rPr lang="es-ES_tradnl" dirty="0"/>
              <a:t>        </a:t>
            </a:r>
          </a:p>
          <a:p>
            <a:r>
              <a:rPr lang="es-ES_tradnl" dirty="0"/>
              <a:t> AIDS-</a:t>
            </a:r>
            <a:r>
              <a:rPr lang="es-ES_tradnl" dirty="0" err="1"/>
              <a:t>dementia</a:t>
            </a:r>
            <a:r>
              <a:rPr lang="es-ES_tradnl" dirty="0"/>
              <a:t> </a:t>
            </a:r>
            <a:r>
              <a:rPr lang="es-ES_tradnl" dirty="0" err="1"/>
              <a:t>complex</a:t>
            </a:r>
            <a:endParaRPr lang="es-ES" dirty="0"/>
          </a:p>
          <a:p>
            <a:r>
              <a:rPr lang="es-ES_tradnl" dirty="0"/>
              <a:t> </a:t>
            </a:r>
            <a:r>
              <a:rPr lang="es-ES_tradnl" dirty="0" err="1"/>
              <a:t>opportunistic</a:t>
            </a:r>
            <a:r>
              <a:rPr lang="es-ES_tradnl" dirty="0"/>
              <a:t> </a:t>
            </a:r>
            <a:r>
              <a:rPr lang="es-ES_tradnl" dirty="0" err="1"/>
              <a:t>infections</a:t>
            </a:r>
            <a:endParaRPr lang="es-ES_tradnl" dirty="0"/>
          </a:p>
          <a:p>
            <a:r>
              <a:rPr lang="es-ES_tradnl" dirty="0"/>
              <a:t>  </a:t>
            </a:r>
            <a:r>
              <a:rPr lang="es-ES_tradnl" dirty="0" err="1"/>
              <a:t>neoplasms</a:t>
            </a:r>
            <a:r>
              <a:rPr lang="es-ES_tradnl" dirty="0"/>
              <a:t>      </a:t>
            </a:r>
          </a:p>
          <a:p>
            <a:r>
              <a:rPr lang="es-ES_tradnl" dirty="0"/>
              <a:t>   </a:t>
            </a:r>
            <a:r>
              <a:rPr lang="es-ES_tradnl" dirty="0" err="1"/>
              <a:t>peripheral</a:t>
            </a:r>
            <a:r>
              <a:rPr lang="es-ES_tradnl" dirty="0"/>
              <a:t> </a:t>
            </a:r>
            <a:r>
              <a:rPr lang="es-ES_tradnl" dirty="0" err="1"/>
              <a:t>neuropathies</a:t>
            </a:r>
            <a:r>
              <a:rPr lang="es-ES_tradnl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MORPHOLOGY</a:t>
            </a:r>
          </a:p>
          <a:p>
            <a:pPr>
              <a:buNone/>
            </a:pPr>
            <a:r>
              <a:rPr lang="en-US" dirty="0"/>
              <a:t>Changes are more prominent in lymphoid organs</a:t>
            </a:r>
          </a:p>
          <a:p>
            <a:pPr>
              <a:buNone/>
            </a:pPr>
            <a:r>
              <a:rPr lang="en-US" b="1" dirty="0"/>
              <a:t>Biopsy specimens from enlarged LN in early stages show</a:t>
            </a:r>
          </a:p>
          <a:p>
            <a:pPr>
              <a:buFontTx/>
              <a:buChar char="-"/>
            </a:pPr>
            <a:r>
              <a:rPr lang="en-US" dirty="0"/>
              <a:t>Marked follicular hyperplasia. Enlarged follicles have irregular borders &amp; are present both in cortex &amp; medulla.</a:t>
            </a:r>
          </a:p>
          <a:p>
            <a:pPr>
              <a:buFontTx/>
              <a:buChar char="-"/>
            </a:pPr>
            <a:r>
              <a:rPr lang="en-US" dirty="0"/>
              <a:t>Activated </a:t>
            </a:r>
            <a:r>
              <a:rPr lang="en-US" dirty="0" err="1"/>
              <a:t>monocytoid</a:t>
            </a:r>
            <a:r>
              <a:rPr lang="en-US" dirty="0"/>
              <a:t> cells are present in &amp; around sinusoids &amp; </a:t>
            </a:r>
            <a:r>
              <a:rPr lang="en-US" dirty="0" err="1"/>
              <a:t>trabecular</a:t>
            </a:r>
            <a:r>
              <a:rPr lang="en-US" dirty="0"/>
              <a:t> </a:t>
            </a:r>
            <a:r>
              <a:rPr lang="en-US" dirty="0" err="1"/>
              <a:t>bld</a:t>
            </a:r>
            <a:r>
              <a:rPr lang="en-US" dirty="0"/>
              <a:t> vessels.</a:t>
            </a:r>
          </a:p>
          <a:p>
            <a:pPr>
              <a:buFontTx/>
              <a:buChar char="-"/>
            </a:pPr>
            <a:r>
              <a:rPr lang="en-US" dirty="0"/>
              <a:t>Medulla contains abundant plasma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With disease progression (late phase)</a:t>
            </a:r>
          </a:p>
          <a:p>
            <a:pPr>
              <a:buFontTx/>
              <a:buChar char="-"/>
            </a:pPr>
            <a:r>
              <a:rPr lang="en-US" dirty="0"/>
              <a:t>Follicular involution </a:t>
            </a:r>
            <a:r>
              <a:rPr lang="en-US" dirty="0" err="1"/>
              <a:t>i.e</a:t>
            </a:r>
            <a:r>
              <a:rPr lang="en-US" dirty="0"/>
              <a:t> follicles are depleted of cells &amp; organized network of follicular </a:t>
            </a:r>
            <a:r>
              <a:rPr lang="en-US" dirty="0" err="1"/>
              <a:t>dendritic</a:t>
            </a:r>
            <a:r>
              <a:rPr lang="en-US" dirty="0"/>
              <a:t> cells is disrupted.</a:t>
            </a:r>
          </a:p>
          <a:p>
            <a:pPr>
              <a:buFontTx/>
              <a:buChar char="-"/>
            </a:pPr>
            <a:r>
              <a:rPr lang="en-US" dirty="0"/>
              <a:t>The germinal </a:t>
            </a:r>
            <a:r>
              <a:rPr lang="en-US" dirty="0" err="1"/>
              <a:t>centres</a:t>
            </a:r>
            <a:r>
              <a:rPr lang="en-US" dirty="0"/>
              <a:t> may even become </a:t>
            </a:r>
            <a:r>
              <a:rPr lang="en-US" dirty="0" err="1"/>
              <a:t>hyalinized</a:t>
            </a:r>
            <a:r>
              <a:rPr lang="en-US" dirty="0"/>
              <a:t> </a:t>
            </a:r>
            <a:r>
              <a:rPr lang="en-US" i="1" dirty="0"/>
              <a:t>: </a:t>
            </a:r>
            <a:r>
              <a:rPr lang="en-US" b="1" i="1" dirty="0"/>
              <a:t>burnt out LN ( atrophic &amp; small).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Frequently asked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en-US" dirty="0"/>
              <a:t>Pathogenesis of AIDS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dirty="0"/>
              <a:t>Opportunistic infections in AIDS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en-US" dirty="0"/>
              <a:t>Oral cavity lesions in AIDS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1C1F-E396-4F31-8456-632F13FB584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dirty="0"/>
              <a:t>Retroviral </a:t>
            </a:r>
            <a:r>
              <a:rPr lang="es-ES" dirty="0" err="1"/>
              <a:t>disease</a:t>
            </a:r>
            <a:r>
              <a:rPr lang="es-ES" dirty="0"/>
              <a:t> </a:t>
            </a:r>
            <a:r>
              <a:rPr lang="es-ES" dirty="0" err="1"/>
              <a:t>caused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b="1" dirty="0">
                <a:solidFill>
                  <a:srgbClr val="0070C0"/>
                </a:solidFill>
              </a:rPr>
              <a:t>HIV</a:t>
            </a:r>
            <a:r>
              <a:rPr lang="es-ES" dirty="0"/>
              <a:t> &amp; </a:t>
            </a:r>
            <a:r>
              <a:rPr lang="es-ES" dirty="0" err="1"/>
              <a:t>characterized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b="1" dirty="0" err="1">
                <a:solidFill>
                  <a:srgbClr val="0070C0"/>
                </a:solidFill>
              </a:rPr>
              <a:t>infection</a:t>
            </a:r>
            <a:r>
              <a:rPr lang="es-ES" b="1" dirty="0">
                <a:solidFill>
                  <a:srgbClr val="0070C0"/>
                </a:solidFill>
              </a:rPr>
              <a:t> &amp; </a:t>
            </a:r>
            <a:r>
              <a:rPr lang="es-ES" b="1" dirty="0" err="1">
                <a:solidFill>
                  <a:srgbClr val="0070C0"/>
                </a:solidFill>
              </a:rPr>
              <a:t>depletion</a:t>
            </a:r>
            <a:r>
              <a:rPr lang="es-ES" b="1" dirty="0">
                <a:solidFill>
                  <a:srgbClr val="0070C0"/>
                </a:solidFill>
              </a:rPr>
              <a:t> of CD4+T </a:t>
            </a:r>
            <a:r>
              <a:rPr lang="es-ES" b="1" dirty="0" err="1">
                <a:solidFill>
                  <a:srgbClr val="0070C0"/>
                </a:solidFill>
              </a:rPr>
              <a:t>lymphocytes</a:t>
            </a:r>
            <a:r>
              <a:rPr lang="es-ES" b="1" dirty="0">
                <a:solidFill>
                  <a:srgbClr val="0070C0"/>
                </a:solidFill>
              </a:rPr>
              <a:t> and </a:t>
            </a:r>
            <a:r>
              <a:rPr lang="es-ES" b="1" dirty="0" err="1">
                <a:solidFill>
                  <a:srgbClr val="0070C0"/>
                </a:solidFill>
              </a:rPr>
              <a:t>by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profound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immunosupression</a:t>
            </a:r>
            <a:r>
              <a:rPr lang="es-ES" b="1" dirty="0">
                <a:solidFill>
                  <a:srgbClr val="0070C0"/>
                </a:solidFill>
              </a:rPr>
              <a:t>,</a:t>
            </a:r>
            <a:r>
              <a:rPr lang="es-ES" dirty="0"/>
              <a:t> </a:t>
            </a:r>
            <a:r>
              <a:rPr lang="es-ES" dirty="0" err="1"/>
              <a:t>primarily</a:t>
            </a:r>
            <a:r>
              <a:rPr lang="es-ES" dirty="0"/>
              <a:t> </a:t>
            </a:r>
            <a:r>
              <a:rPr lang="es-ES" dirty="0" err="1"/>
              <a:t>affecting</a:t>
            </a:r>
            <a:r>
              <a:rPr lang="es-ES" dirty="0"/>
              <a:t> </a:t>
            </a:r>
            <a:r>
              <a:rPr lang="es-ES" dirty="0" err="1"/>
              <a:t>cell-mediated</a:t>
            </a:r>
            <a:r>
              <a:rPr lang="es-ES" dirty="0"/>
              <a:t> </a:t>
            </a:r>
            <a:r>
              <a:rPr lang="es-ES" dirty="0" err="1"/>
              <a:t>immunity</a:t>
            </a:r>
            <a:r>
              <a:rPr lang="es-ES" dirty="0"/>
              <a:t>, </a:t>
            </a:r>
            <a:r>
              <a:rPr lang="es-ES" dirty="0" err="1"/>
              <a:t>that</a:t>
            </a:r>
            <a:r>
              <a:rPr lang="es-ES" dirty="0"/>
              <a:t> leads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neurologic</a:t>
            </a:r>
            <a:r>
              <a:rPr lang="es-ES" dirty="0"/>
              <a:t> </a:t>
            </a:r>
            <a:r>
              <a:rPr lang="es-ES" dirty="0" err="1"/>
              <a:t>manifestations</a:t>
            </a:r>
            <a:r>
              <a:rPr lang="es-ES" dirty="0"/>
              <a:t>, </a:t>
            </a:r>
            <a:r>
              <a:rPr lang="es-ES" dirty="0" err="1"/>
              <a:t>opportunistic</a:t>
            </a:r>
            <a:r>
              <a:rPr lang="es-ES" dirty="0"/>
              <a:t> </a:t>
            </a:r>
            <a:r>
              <a:rPr lang="es-ES" dirty="0" err="1"/>
              <a:t>infections</a:t>
            </a:r>
            <a:r>
              <a:rPr lang="es-ES" dirty="0"/>
              <a:t>, and </a:t>
            </a:r>
            <a:r>
              <a:rPr lang="es-ES" dirty="0" err="1"/>
              <a:t>neoplasms</a:t>
            </a:r>
            <a:r>
              <a:rPr lang="es-ES" dirty="0"/>
              <a:t>.</a:t>
            </a:r>
          </a:p>
          <a:p>
            <a:pPr>
              <a:lnSpc>
                <a:spcPct val="80000"/>
              </a:lnSpc>
              <a:buNone/>
            </a:pPr>
            <a:endParaRPr lang="es-ES" dirty="0"/>
          </a:p>
          <a:p>
            <a:pPr>
              <a:lnSpc>
                <a:spcPct val="80000"/>
              </a:lnSpc>
              <a:buNone/>
            </a:pP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Epidemiology</a:t>
            </a:r>
            <a:endParaRPr lang="es-E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/>
              <a:t>AIDS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reported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190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worldwide</a:t>
            </a:r>
            <a:endParaRPr lang="es-ES" dirty="0"/>
          </a:p>
          <a:p>
            <a:pPr>
              <a:lnSpc>
                <a:spcPct val="80000"/>
              </a:lnSpc>
            </a:pPr>
            <a:r>
              <a:rPr lang="es-ES" dirty="0"/>
              <a:t>In India – </a:t>
            </a:r>
            <a:r>
              <a:rPr lang="es-ES" dirty="0" err="1"/>
              <a:t>Maharashtra</a:t>
            </a:r>
            <a:r>
              <a:rPr lang="es-ES" dirty="0"/>
              <a:t>, TN , NE </a:t>
            </a:r>
            <a:r>
              <a:rPr lang="es-ES" dirty="0" err="1"/>
              <a:t>state</a:t>
            </a:r>
            <a:r>
              <a:rPr lang="es-ES" dirty="0"/>
              <a:t> of Manipur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/>
              <a:t>Robbins Basic Pathology: Kumar, Abbas, Aster, 9th Edition</a:t>
            </a:r>
          </a:p>
          <a:p>
            <a:r>
              <a:rPr lang="en-US"/>
              <a:t> Essential Pathology for Dental Students: Harsh Mohan, Sugandha Mohan, 5th Edition</a:t>
            </a:r>
          </a:p>
          <a:p>
            <a:pPr>
              <a:buFont typeface="Arial" charset="0"/>
              <a:buNone/>
            </a:pPr>
            <a:r>
              <a:rPr lang="en-US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s-ES" sz="4000" b="1" dirty="0">
                <a:solidFill>
                  <a:srgbClr val="FF0000"/>
                </a:solidFill>
              </a:rPr>
              <a:t>ROUTES OF TRANSMISSION</a:t>
            </a:r>
          </a:p>
          <a:p>
            <a:pPr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/>
              <a:t> Sexual </a:t>
            </a:r>
            <a:r>
              <a:rPr lang="es-ES" b="1" dirty="0" err="1"/>
              <a:t>contact</a:t>
            </a:r>
            <a:r>
              <a:rPr lang="es-ES" b="1" dirty="0"/>
              <a:t> </a:t>
            </a:r>
            <a:r>
              <a:rPr lang="es-ES" dirty="0"/>
              <a:t>– </a:t>
            </a:r>
            <a:r>
              <a:rPr lang="es-ES" dirty="0" err="1"/>
              <a:t>predominant</a:t>
            </a:r>
            <a:r>
              <a:rPr lang="es-ES" dirty="0"/>
              <a:t> </a:t>
            </a:r>
            <a:r>
              <a:rPr lang="es-ES" dirty="0" err="1"/>
              <a:t>mode</a:t>
            </a:r>
            <a:r>
              <a:rPr lang="es-ES" dirty="0"/>
              <a:t> (75%)</a:t>
            </a:r>
          </a:p>
          <a:p>
            <a:pPr>
              <a:buNone/>
            </a:pPr>
            <a:endParaRPr lang="es-ES" dirty="0"/>
          </a:p>
          <a:p>
            <a:r>
              <a:rPr lang="es-ES" b="1" dirty="0" err="1"/>
              <a:t>Parentral</a:t>
            </a:r>
            <a:r>
              <a:rPr lang="es-ES" b="1" dirty="0"/>
              <a:t> </a:t>
            </a:r>
            <a:r>
              <a:rPr lang="es-ES" b="1" dirty="0" err="1"/>
              <a:t>transmission</a:t>
            </a:r>
            <a:endParaRPr lang="es-ES" b="1" dirty="0"/>
          </a:p>
          <a:p>
            <a:pPr>
              <a:buNone/>
            </a:pPr>
            <a:r>
              <a:rPr lang="es-ES" dirty="0"/>
              <a:t>    </a:t>
            </a:r>
          </a:p>
          <a:p>
            <a:pPr>
              <a:lnSpc>
                <a:spcPct val="80000"/>
              </a:lnSpc>
            </a:pPr>
            <a:r>
              <a:rPr lang="es-ES" b="1" dirty="0" err="1"/>
              <a:t>Passage</a:t>
            </a:r>
            <a:r>
              <a:rPr lang="es-ES" b="1" dirty="0"/>
              <a:t> of virus </a:t>
            </a:r>
            <a:r>
              <a:rPr lang="es-ES" b="1" dirty="0" err="1"/>
              <a:t>from</a:t>
            </a:r>
            <a:r>
              <a:rPr lang="es-ES" b="1" dirty="0"/>
              <a:t> </a:t>
            </a:r>
            <a:r>
              <a:rPr lang="es-ES" b="1" dirty="0" err="1"/>
              <a:t>infected</a:t>
            </a:r>
            <a:r>
              <a:rPr lang="es-ES" b="1" dirty="0"/>
              <a:t> </a:t>
            </a:r>
            <a:r>
              <a:rPr lang="es-ES" b="1" dirty="0" err="1"/>
              <a:t>mothers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their</a:t>
            </a:r>
            <a:r>
              <a:rPr lang="es-ES" b="1" dirty="0"/>
              <a:t> </a:t>
            </a:r>
            <a:r>
              <a:rPr lang="es-ES" b="1" dirty="0" err="1"/>
              <a:t>newborns</a:t>
            </a:r>
            <a:endParaRPr lang="es-ES" b="1" dirty="0"/>
          </a:p>
          <a:p>
            <a:pPr>
              <a:lnSpc>
                <a:spcPct val="80000"/>
              </a:lnSpc>
              <a:buNone/>
            </a:pPr>
            <a:r>
              <a:rPr lang="es-ES" dirty="0"/>
              <a:t>  </a:t>
            </a:r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FF0000"/>
                </a:solidFill>
              </a:rPr>
              <a:t>Etiologic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agent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s-ES" dirty="0"/>
              <a:t>AIDS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caused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HIV,  a </a:t>
            </a:r>
            <a:r>
              <a:rPr lang="es-ES" dirty="0" err="1"/>
              <a:t>human</a:t>
            </a:r>
            <a:r>
              <a:rPr lang="es-ES" dirty="0"/>
              <a:t> retrovirus </a:t>
            </a:r>
            <a:r>
              <a:rPr lang="es-ES" dirty="0" err="1"/>
              <a:t>belonging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lentivirus</a:t>
            </a:r>
            <a:r>
              <a:rPr lang="es-ES" dirty="0"/>
              <a:t> </a:t>
            </a:r>
            <a:r>
              <a:rPr lang="es-ES" dirty="0" err="1"/>
              <a:t>family</a:t>
            </a:r>
            <a:endParaRPr lang="es-ES" dirty="0"/>
          </a:p>
          <a:p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genetically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antigenically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forms</a:t>
            </a:r>
            <a:r>
              <a:rPr lang="es-ES" dirty="0"/>
              <a:t> of virus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isolated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b="1" dirty="0"/>
              <a:t>HIV-1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b="1" dirty="0"/>
              <a:t>-  HIV-2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00604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33400"/>
            <a:ext cx="6553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PATHOGENESIS OF HIV INFECTION AND AIDS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447800"/>
            <a:ext cx="8001000" cy="4953000"/>
          </a:xfrm>
        </p:spPr>
        <p:txBody>
          <a:bodyPr>
            <a:normAutofit fontScale="92500"/>
          </a:bodyPr>
          <a:lstStyle/>
          <a:p>
            <a:pPr algn="l"/>
            <a:endParaRPr lang="en-US" dirty="0"/>
          </a:p>
          <a:p>
            <a:pPr algn="l">
              <a:buFontTx/>
              <a:buChar char="•"/>
            </a:pPr>
            <a:r>
              <a:rPr lang="es-ES_tradnl" b="1" dirty="0" err="1">
                <a:solidFill>
                  <a:srgbClr val="0070C0"/>
                </a:solidFill>
              </a:rPr>
              <a:t>Immune</a:t>
            </a:r>
            <a:r>
              <a:rPr lang="es-ES_tradnl" b="1" dirty="0">
                <a:solidFill>
                  <a:srgbClr val="0070C0"/>
                </a:solidFill>
              </a:rPr>
              <a:t> </a:t>
            </a:r>
            <a:r>
              <a:rPr lang="es-ES_tradnl" b="1" dirty="0" err="1">
                <a:solidFill>
                  <a:srgbClr val="0070C0"/>
                </a:solidFill>
              </a:rPr>
              <a:t>system</a:t>
            </a:r>
            <a:r>
              <a:rPr lang="es-ES_tradnl" dirty="0">
                <a:solidFill>
                  <a:schemeClr val="tx1"/>
                </a:solidFill>
              </a:rPr>
              <a:t> and </a:t>
            </a:r>
            <a:r>
              <a:rPr lang="es-ES_tradnl" b="1" dirty="0">
                <a:solidFill>
                  <a:srgbClr val="0070C0"/>
                </a:solidFill>
              </a:rPr>
              <a:t>CNS</a:t>
            </a:r>
            <a:r>
              <a:rPr lang="es-ES_tradnl" dirty="0">
                <a:solidFill>
                  <a:schemeClr val="tx1"/>
                </a:solidFill>
              </a:rPr>
              <a:t> are </a:t>
            </a:r>
            <a:r>
              <a:rPr lang="es-ES_tradnl" dirty="0" err="1">
                <a:solidFill>
                  <a:schemeClr val="tx1"/>
                </a:solidFill>
              </a:rPr>
              <a:t>two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major</a:t>
            </a:r>
            <a:r>
              <a:rPr lang="es-ES_tradnl" dirty="0">
                <a:solidFill>
                  <a:schemeClr val="tx1"/>
                </a:solidFill>
              </a:rPr>
              <a:t>       targets of HIV </a:t>
            </a:r>
            <a:r>
              <a:rPr lang="es-ES_tradnl" dirty="0" err="1">
                <a:solidFill>
                  <a:schemeClr val="tx1"/>
                </a:solidFill>
              </a:rPr>
              <a:t>infection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s-ES_tradnl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b="1" dirty="0">
                <a:solidFill>
                  <a:srgbClr val="0070C0"/>
                </a:solidFill>
              </a:rPr>
              <a:t>Profound immunosuppression</a:t>
            </a:r>
            <a:r>
              <a:rPr lang="en-US" dirty="0">
                <a:solidFill>
                  <a:schemeClr val="tx1"/>
                </a:solidFill>
              </a:rPr>
              <a:t>, primarily  affecting </a:t>
            </a:r>
            <a:r>
              <a:rPr lang="en-US" b="1" dirty="0">
                <a:solidFill>
                  <a:srgbClr val="0070C0"/>
                </a:solidFill>
              </a:rPr>
              <a:t>CMI,</a:t>
            </a:r>
            <a:r>
              <a:rPr lang="en-US" dirty="0">
                <a:solidFill>
                  <a:schemeClr val="tx1"/>
                </a:solidFill>
              </a:rPr>
              <a:t> is the hallmark of AIDS.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HIV enters body thru mucosal tissues and blood and infects </a:t>
            </a:r>
            <a:r>
              <a:rPr lang="en-US" b="1" dirty="0">
                <a:solidFill>
                  <a:schemeClr val="accent1"/>
                </a:solidFill>
              </a:rPr>
              <a:t>T-cells, </a:t>
            </a:r>
            <a:r>
              <a:rPr lang="en-US" b="1" dirty="0" err="1">
                <a:solidFill>
                  <a:schemeClr val="accent1"/>
                </a:solidFill>
              </a:rPr>
              <a:t>dendritic</a:t>
            </a:r>
            <a:r>
              <a:rPr lang="en-US" b="1" dirty="0">
                <a:solidFill>
                  <a:schemeClr val="accent1"/>
                </a:solidFill>
              </a:rPr>
              <a:t> cells &amp; macrophages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Selective tropism and </a:t>
            </a:r>
            <a:r>
              <a:rPr lang="en-US" b="1" dirty="0" err="1">
                <a:solidFill>
                  <a:srgbClr val="0070C0"/>
                </a:solidFill>
              </a:rPr>
              <a:t>internalisation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609600" indent="-609600"/>
            <a:r>
              <a:rPr lang="en-US" dirty="0"/>
              <a:t>CD4 acts as high affinity receptor for HIV hence the selective tropism of the virus for CD4+ T cells &amp; other CD4 + cells </a:t>
            </a:r>
            <a:r>
              <a:rPr lang="en-US" dirty="0" err="1"/>
              <a:t>esp</a:t>
            </a:r>
            <a:r>
              <a:rPr lang="en-US" dirty="0"/>
              <a:t> </a:t>
            </a:r>
            <a:r>
              <a:rPr lang="en-US" dirty="0" err="1"/>
              <a:t>monocytes</a:t>
            </a:r>
            <a:r>
              <a:rPr lang="en-US" dirty="0"/>
              <a:t> , macrophages and </a:t>
            </a:r>
            <a:r>
              <a:rPr lang="en-US" dirty="0" err="1"/>
              <a:t>dendritic</a:t>
            </a:r>
            <a:r>
              <a:rPr lang="en-US" dirty="0"/>
              <a:t> cells.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1344</Words>
  <Application>Microsoft Office PowerPoint</Application>
  <PresentationFormat>On-screen Show (4:3)</PresentationFormat>
  <Paragraphs>185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Algerian</vt:lpstr>
      <vt:lpstr>Arial</vt:lpstr>
      <vt:lpstr>Calibri</vt:lpstr>
      <vt:lpstr>Times New Roman</vt:lpstr>
      <vt:lpstr>Office Theme</vt:lpstr>
      <vt:lpstr>ITS DENTAL COLLEGE, GREATER NOIDA</vt:lpstr>
      <vt:lpstr>Learning Objectives &amp; Specific Learning Outcomes</vt:lpstr>
      <vt:lpstr>AIDS</vt:lpstr>
      <vt:lpstr>PowerPoint Presentation</vt:lpstr>
      <vt:lpstr>PowerPoint Presentation</vt:lpstr>
      <vt:lpstr>Etiologic agent</vt:lpstr>
      <vt:lpstr>PowerPoint Presentation</vt:lpstr>
      <vt:lpstr>PATHOGENESIS OF HIV INFECTION AND AIDS</vt:lpstr>
      <vt:lpstr>PowerPoint Presentation</vt:lpstr>
      <vt:lpstr>PowerPoint Presentation</vt:lpstr>
      <vt:lpstr>PowerPoint Presentation</vt:lpstr>
      <vt:lpstr>PATHOGENESIS</vt:lpstr>
      <vt:lpstr>PATHOGENESIS</vt:lpstr>
      <vt:lpstr>PATHOGENESIS</vt:lpstr>
      <vt:lpstr>PATHOGENESIS</vt:lpstr>
      <vt:lpstr>PowerPoint Presentation</vt:lpstr>
      <vt:lpstr>PowerPoint Presentation</vt:lpstr>
      <vt:lpstr>PowerPoint Presentation</vt:lpstr>
      <vt:lpstr>PowerPoint Presentation</vt:lpstr>
      <vt:lpstr>Major abnormalities of immune func in AIDS</vt:lpstr>
      <vt:lpstr>PowerPoint Presentation</vt:lpstr>
      <vt:lpstr>Natural History &amp; C/F of HIV 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candidiasis</vt:lpstr>
      <vt:lpstr>PowerPoint Presentation</vt:lpstr>
      <vt:lpstr>PowerPoint Presentation</vt:lpstr>
      <vt:lpstr>PowerPoint Presentation</vt:lpstr>
      <vt:lpstr>Herpes simplex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Frequently asked Questions</vt:lpstr>
      <vt:lpstr>Reading List/Reference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SOUMYA GUPTA</cp:lastModifiedBy>
  <cp:revision>107</cp:revision>
  <dcterms:created xsi:type="dcterms:W3CDTF">2006-08-16T00:00:00Z</dcterms:created>
  <dcterms:modified xsi:type="dcterms:W3CDTF">2020-07-05T12:46:22Z</dcterms:modified>
</cp:coreProperties>
</file>