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57"/>
  </p:notesMasterIdLst>
  <p:sldIdLst>
    <p:sldId id="358" r:id="rId2"/>
    <p:sldId id="352" r:id="rId3"/>
    <p:sldId id="256" r:id="rId4"/>
    <p:sldId id="301" r:id="rId5"/>
    <p:sldId id="258" r:id="rId6"/>
    <p:sldId id="297" r:id="rId7"/>
    <p:sldId id="362" r:id="rId8"/>
    <p:sldId id="260" r:id="rId9"/>
    <p:sldId id="261" r:id="rId10"/>
    <p:sldId id="320" r:id="rId11"/>
    <p:sldId id="346" r:id="rId12"/>
    <p:sldId id="292" r:id="rId13"/>
    <p:sldId id="280" r:id="rId14"/>
    <p:sldId id="269" r:id="rId15"/>
    <p:sldId id="274" r:id="rId16"/>
    <p:sldId id="355" r:id="rId17"/>
    <p:sldId id="356" r:id="rId18"/>
    <p:sldId id="363" r:id="rId19"/>
    <p:sldId id="361" r:id="rId20"/>
    <p:sldId id="360" r:id="rId21"/>
    <p:sldId id="303" r:id="rId22"/>
    <p:sldId id="304" r:id="rId23"/>
    <p:sldId id="319" r:id="rId24"/>
    <p:sldId id="347" r:id="rId25"/>
    <p:sldId id="305" r:id="rId26"/>
    <p:sldId id="342" r:id="rId27"/>
    <p:sldId id="321" r:id="rId28"/>
    <p:sldId id="306" r:id="rId29"/>
    <p:sldId id="308" r:id="rId30"/>
    <p:sldId id="324" r:id="rId31"/>
    <p:sldId id="325" r:id="rId32"/>
    <p:sldId id="322" r:id="rId33"/>
    <p:sldId id="326" r:id="rId34"/>
    <p:sldId id="310" r:id="rId35"/>
    <p:sldId id="330" r:id="rId36"/>
    <p:sldId id="327" r:id="rId37"/>
    <p:sldId id="311" r:id="rId38"/>
    <p:sldId id="328" r:id="rId39"/>
    <p:sldId id="312" r:id="rId40"/>
    <p:sldId id="331" r:id="rId41"/>
    <p:sldId id="332" r:id="rId42"/>
    <p:sldId id="313" r:id="rId43"/>
    <p:sldId id="333" r:id="rId44"/>
    <p:sldId id="334" r:id="rId45"/>
    <p:sldId id="341" r:id="rId46"/>
    <p:sldId id="335" r:id="rId47"/>
    <p:sldId id="336" r:id="rId48"/>
    <p:sldId id="337" r:id="rId49"/>
    <p:sldId id="338" r:id="rId50"/>
    <p:sldId id="339" r:id="rId51"/>
    <p:sldId id="340" r:id="rId52"/>
    <p:sldId id="287" r:id="rId53"/>
    <p:sldId id="286" r:id="rId54"/>
    <p:sldId id="353" r:id="rId55"/>
    <p:sldId id="359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291" autoAdjust="0"/>
  </p:normalViewPr>
  <p:slideViewPr>
    <p:cSldViewPr>
      <p:cViewPr varScale="1">
        <p:scale>
          <a:sx n="68" d="100"/>
          <a:sy n="68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5950F-2D33-49E0-8F32-BCD24DBE1C1A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FA8EA-B29C-45BA-924C-88A9C2C81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1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47DC-4D84-449E-9F2D-9E7047F623A2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07E6-AFE4-4C65-AB60-8E0984AD36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47DC-4D84-449E-9F2D-9E7047F623A2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07E6-AFE4-4C65-AB60-8E0984AD3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47DC-4D84-449E-9F2D-9E7047F623A2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07E6-AFE4-4C65-AB60-8E0984AD3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47DC-4D84-449E-9F2D-9E7047F623A2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07E6-AFE4-4C65-AB60-8E0984AD3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47DC-4D84-449E-9F2D-9E7047F623A2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07E6-AFE4-4C65-AB60-8E0984AD36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47DC-4D84-449E-9F2D-9E7047F623A2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07E6-AFE4-4C65-AB60-8E0984AD3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47DC-4D84-449E-9F2D-9E7047F623A2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07E6-AFE4-4C65-AB60-8E0984AD3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47DC-4D84-449E-9F2D-9E7047F623A2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07E6-AFE4-4C65-AB60-8E0984AD3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47DC-4D84-449E-9F2D-9E7047F623A2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07E6-AFE4-4C65-AB60-8E0984AD36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47DC-4D84-449E-9F2D-9E7047F623A2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07E6-AFE4-4C65-AB60-8E0984AD3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47DC-4D84-449E-9F2D-9E7047F623A2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07E6-AFE4-4C65-AB60-8E0984AD36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15A47DC-4D84-449E-9F2D-9E7047F623A2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B6B07E6-AFE4-4C65-AB60-8E0984AD36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/>
              <a:t>ITS DENTAL COLLEGE, GREATER NOIDA</a:t>
            </a:r>
          </a:p>
        </p:txBody>
      </p:sp>
      <p:sp>
        <p:nvSpPr>
          <p:cNvPr id="2051" name="Content Placeholder 5"/>
          <p:cNvSpPr>
            <a:spLocks noGrp="1"/>
          </p:cNvSpPr>
          <p:nvPr>
            <p:ph idx="4294967295"/>
          </p:nvPr>
        </p:nvSpPr>
        <p:spPr>
          <a:xfrm>
            <a:off x="152400" y="1981200"/>
            <a:ext cx="92202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sz="2600" b="1" dirty="0"/>
              <a:t>  SUBJECT :  GENERAL PATHOLOGY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600" b="1" dirty="0"/>
              <a:t>    </a:t>
            </a:r>
          </a:p>
          <a:p>
            <a:pPr>
              <a:buNone/>
              <a:defRPr/>
            </a:pPr>
            <a:r>
              <a:rPr lang="en-US" sz="2600" b="1" dirty="0"/>
              <a:t>  SESSION TOPIC :  AMYLOIDOSIS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600" b="1" dirty="0"/>
              <a:t> 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600" b="1" dirty="0"/>
              <a:t>   BATCH :  BDS 2</a:t>
            </a:r>
            <a:r>
              <a:rPr lang="en-US" sz="2600" b="1" baseline="30000" dirty="0"/>
              <a:t>nd</a:t>
            </a:r>
            <a:r>
              <a:rPr lang="en-US" sz="2600" b="1" dirty="0"/>
              <a:t> year</a:t>
            </a:r>
            <a:endParaRPr lang="en-US" sz="2600" dirty="0"/>
          </a:p>
          <a:p>
            <a:pPr eaLnBrk="1" hangingPunct="1">
              <a:buFont typeface="Arial" charset="0"/>
              <a:buNone/>
              <a:defRPr/>
            </a:pPr>
            <a:r>
              <a:rPr lang="en-US" sz="2600" b="1" dirty="0"/>
              <a:t> 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600" b="1" dirty="0"/>
              <a:t>   FACULTY :  DR. CHARU SINGH (ASST PROFESSOR)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600" b="1" dirty="0"/>
              <a:t>   </a:t>
            </a:r>
            <a:endParaRPr lang="en-US" sz="2600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 algn="l">
              <a:defRPr/>
            </a:pPr>
            <a:fld id="{374156E7-B26A-452B-A614-DB761A0ABE98}" type="slidenum">
              <a:rPr lang="pl-PL" smtClean="0">
                <a:cs typeface="Arial" charset="0"/>
              </a:rPr>
              <a:pPr algn="l">
                <a:defRPr/>
              </a:pPr>
              <a:t>1</a:t>
            </a:fld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53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>
                <a:solidFill>
                  <a:srgbClr val="002060"/>
                </a:solidFill>
              </a:rPr>
              <a:t>Other proteins are-</a:t>
            </a:r>
          </a:p>
          <a:p>
            <a:r>
              <a:rPr lang="en-US" dirty="0"/>
              <a:t>abnormal </a:t>
            </a:r>
            <a:r>
              <a:rPr lang="en-US" dirty="0" err="1"/>
              <a:t>atrial</a:t>
            </a:r>
            <a:r>
              <a:rPr lang="en-US" dirty="0"/>
              <a:t> </a:t>
            </a:r>
            <a:r>
              <a:rPr lang="en-US" dirty="0" err="1"/>
              <a:t>natriuretic</a:t>
            </a:r>
            <a:r>
              <a:rPr lang="en-US" dirty="0"/>
              <a:t> factor; </a:t>
            </a:r>
          </a:p>
          <a:p>
            <a:r>
              <a:rPr lang="en-US" dirty="0"/>
              <a:t>IAPP- insular </a:t>
            </a:r>
            <a:r>
              <a:rPr lang="en-US" dirty="0" err="1"/>
              <a:t>amyloid</a:t>
            </a:r>
            <a:r>
              <a:rPr lang="en-US" dirty="0"/>
              <a:t> polypeptide</a:t>
            </a:r>
            <a:r>
              <a:rPr lang="ru-RU" dirty="0"/>
              <a:t> </a:t>
            </a:r>
            <a:r>
              <a:rPr lang="en-US" dirty="0"/>
              <a:t>(</a:t>
            </a:r>
            <a:r>
              <a:rPr lang="en-US" dirty="0" err="1"/>
              <a:t>amylin</a:t>
            </a:r>
            <a:r>
              <a:rPr lang="en-US" dirty="0"/>
              <a:t>)</a:t>
            </a:r>
          </a:p>
          <a:p>
            <a:r>
              <a:rPr lang="en-US" dirty="0" err="1"/>
              <a:t>Lysozyme</a:t>
            </a:r>
            <a:r>
              <a:rPr lang="en-US" dirty="0"/>
              <a:t>; </a:t>
            </a:r>
          </a:p>
          <a:p>
            <a:r>
              <a:rPr lang="en-US" dirty="0" err="1"/>
              <a:t>Apolipoproteins</a:t>
            </a:r>
            <a:r>
              <a:rPr lang="en-US" dirty="0"/>
              <a:t> AI</a:t>
            </a:r>
            <a:r>
              <a:rPr lang="ru-RU" dirty="0"/>
              <a:t> </a:t>
            </a:r>
            <a:r>
              <a:rPr lang="en-US" dirty="0"/>
              <a:t>and AII; </a:t>
            </a:r>
          </a:p>
          <a:p>
            <a:r>
              <a:rPr lang="ru-RU" dirty="0"/>
              <a:t>Prion protein</a:t>
            </a:r>
            <a:r>
              <a:rPr lang="en-US" dirty="0"/>
              <a:t>;  </a:t>
            </a:r>
          </a:p>
          <a:p>
            <a:r>
              <a:rPr lang="en-US" dirty="0" err="1"/>
              <a:t>Calcitonin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</a:t>
            </a:r>
            <a:r>
              <a:rPr lang="en-US" b="1" dirty="0" err="1"/>
              <a:t>Amyloidosis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b="1" u="sng" dirty="0"/>
              <a:t>1) Systemic Amyloidosis</a:t>
            </a:r>
          </a:p>
          <a:p>
            <a:r>
              <a:rPr lang="en-US" dirty="0"/>
              <a:t>a- Primary </a:t>
            </a:r>
            <a:r>
              <a:rPr lang="en-US" dirty="0" err="1"/>
              <a:t>Amyloidosis</a:t>
            </a:r>
            <a:endParaRPr lang="en-US" dirty="0"/>
          </a:p>
          <a:p>
            <a:r>
              <a:rPr lang="en-US" dirty="0"/>
              <a:t>b- Secondary </a:t>
            </a:r>
            <a:r>
              <a:rPr lang="en-US" dirty="0" err="1"/>
              <a:t>Amyloidosis</a:t>
            </a:r>
            <a:endParaRPr lang="en-US" dirty="0"/>
          </a:p>
          <a:p>
            <a:endParaRPr lang="en-US" dirty="0"/>
          </a:p>
          <a:p>
            <a:pPr marL="82296" indent="0">
              <a:buNone/>
            </a:pPr>
            <a:r>
              <a:rPr lang="en-US" b="1" u="sng" dirty="0"/>
              <a:t>2) </a:t>
            </a:r>
            <a:r>
              <a:rPr lang="en-US" b="1" u="sng" dirty="0" err="1"/>
              <a:t>Localised</a:t>
            </a:r>
            <a:r>
              <a:rPr lang="en-US" b="1" u="sng" dirty="0"/>
              <a:t> Amyloidosis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38200"/>
            <a:ext cx="7498080" cy="1143000"/>
          </a:xfrm>
        </p:spPr>
        <p:txBody>
          <a:bodyPr>
            <a:normAutofit fontScale="90000"/>
          </a:bodyPr>
          <a:lstStyle/>
          <a:p>
            <a:br>
              <a:rPr lang="en-US" b="1" u="sng" dirty="0">
                <a:solidFill>
                  <a:srgbClr val="C00000"/>
                </a:solidFill>
              </a:rPr>
            </a:br>
            <a:r>
              <a:rPr lang="en-US" b="1" u="sng" dirty="0">
                <a:solidFill>
                  <a:srgbClr val="C00000"/>
                </a:solidFill>
              </a:rPr>
              <a:t>Primary </a:t>
            </a:r>
            <a:r>
              <a:rPr lang="en-US" b="1" u="sng" dirty="0" err="1">
                <a:solidFill>
                  <a:srgbClr val="C00000"/>
                </a:solidFill>
              </a:rPr>
              <a:t>Amyloidosis</a:t>
            </a:r>
            <a:r>
              <a:rPr lang="en-US" b="1" u="sng" dirty="0">
                <a:solidFill>
                  <a:srgbClr val="C00000"/>
                </a:solidFill>
              </a:rPr>
              <a:t> – AL      (</a:t>
            </a:r>
            <a:r>
              <a:rPr lang="en-US" b="1" u="sng" dirty="0" err="1">
                <a:solidFill>
                  <a:srgbClr val="C00000"/>
                </a:solidFill>
              </a:rPr>
              <a:t>Ig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ru-RU" b="1" u="sng" dirty="0">
                <a:solidFill>
                  <a:srgbClr val="C00000"/>
                </a:solidFill>
              </a:rPr>
              <a:t>relate</a:t>
            </a:r>
            <a:r>
              <a:rPr lang="en-US" b="1" u="sng" dirty="0">
                <a:solidFill>
                  <a:srgbClr val="C00000"/>
                </a:solidFill>
              </a:rPr>
              <a:t>d)  </a:t>
            </a:r>
            <a:br>
              <a:rPr lang="en-US" b="1" u="sng" dirty="0">
                <a:solidFill>
                  <a:srgbClr val="C00000"/>
                </a:solidFill>
              </a:rPr>
            </a:b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749808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/>
              <a:t>Immunoglobulin-related amyloidosis is </a:t>
            </a:r>
            <a:r>
              <a:rPr lang="en-US" dirty="0"/>
              <a:t>mostly related to light chains, mainly λ (AL-</a:t>
            </a:r>
            <a:r>
              <a:rPr lang="en-US" dirty="0" err="1"/>
              <a:t>amyloidosis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Conditions causing AL-</a:t>
            </a:r>
            <a:r>
              <a:rPr lang="en-US" b="1" dirty="0" err="1"/>
              <a:t>amyloidosis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myeloma</a:t>
            </a:r>
          </a:p>
          <a:p>
            <a:endParaRPr lang="en-US" dirty="0"/>
          </a:p>
          <a:p>
            <a:r>
              <a:rPr lang="en-US" dirty="0" err="1"/>
              <a:t>Waldenstrom’s</a:t>
            </a:r>
            <a:r>
              <a:rPr lang="en-US" dirty="0"/>
              <a:t> </a:t>
            </a:r>
            <a:r>
              <a:rPr lang="en-US" dirty="0" err="1"/>
              <a:t>macroglobulinemia</a:t>
            </a:r>
            <a:r>
              <a:rPr lang="en-US" dirty="0"/>
              <a:t>- also known as </a:t>
            </a:r>
            <a:r>
              <a:rPr lang="en-US" dirty="0" err="1"/>
              <a:t>Lymphoplasmacytic</a:t>
            </a:r>
            <a:r>
              <a:rPr lang="en-US" dirty="0"/>
              <a:t> Lymphoma.</a:t>
            </a:r>
          </a:p>
          <a:p>
            <a:endParaRPr lang="en-US" dirty="0"/>
          </a:p>
          <a:p>
            <a:r>
              <a:rPr lang="en-US" dirty="0"/>
              <a:t>Monoclonal </a:t>
            </a:r>
            <a:r>
              <a:rPr lang="en-US" dirty="0" err="1"/>
              <a:t>gammopathy</a:t>
            </a:r>
            <a:r>
              <a:rPr lang="en-US" dirty="0"/>
              <a:t> of undetermined significance (MGUS)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Secondary </a:t>
            </a:r>
            <a:r>
              <a:rPr lang="en-US" b="1" u="sng" dirty="0" err="1">
                <a:solidFill>
                  <a:srgbClr val="0070C0"/>
                </a:solidFill>
              </a:rPr>
              <a:t>amyloidosis</a:t>
            </a:r>
            <a:r>
              <a:rPr lang="en-US" b="1" u="sng" dirty="0">
                <a:solidFill>
                  <a:srgbClr val="0070C0"/>
                </a:solidFill>
              </a:rPr>
              <a:t> (inflammatory </a:t>
            </a:r>
            <a:r>
              <a:rPr lang="en-US" b="1" u="sng" dirty="0" err="1">
                <a:solidFill>
                  <a:srgbClr val="0070C0"/>
                </a:solidFill>
              </a:rPr>
              <a:t>amyloidosis</a:t>
            </a:r>
            <a:r>
              <a:rPr lang="en-US" b="1" u="sng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ru-RU" dirty="0"/>
              <a:t>Amyloid A (AA) amyloidosis is the most common form of systemic amyloidosis worldwide</a:t>
            </a:r>
            <a:r>
              <a:rPr lang="en-US" dirty="0"/>
              <a:t> &amp; the feature common to most cases is chronic inflammation</a:t>
            </a:r>
            <a:r>
              <a:rPr lang="ru-RU" dirty="0"/>
              <a:t> 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en-US" b="1" dirty="0"/>
              <a:t>1-chronic inflammatory disorders</a:t>
            </a:r>
            <a:r>
              <a:rPr lang="en-US" dirty="0"/>
              <a:t>- rheumatoid arthritis, ankylosing spondylitis, etc.</a:t>
            </a:r>
          </a:p>
          <a:p>
            <a:pPr>
              <a:lnSpc>
                <a:spcPct val="80000"/>
              </a:lnSpc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2-chronic inflammation due to bacterial infections</a:t>
            </a:r>
            <a:r>
              <a:rPr lang="en-US" dirty="0"/>
              <a:t>- tuberculosis, leprosy, chronic osteomyelitis, etc.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3- Tumors </a:t>
            </a:r>
            <a:r>
              <a:rPr lang="en-US" dirty="0"/>
              <a:t>- Most frequent:</a:t>
            </a:r>
          </a:p>
          <a:p>
            <a:r>
              <a:rPr lang="en-US" dirty="0"/>
              <a:t>Hodgkin's disease </a:t>
            </a:r>
          </a:p>
          <a:p>
            <a:r>
              <a:rPr lang="en-US" dirty="0"/>
              <a:t>Renal carcinoma</a:t>
            </a:r>
            <a:r>
              <a:rPr lang="ru-RU" dirty="0"/>
              <a:t> </a:t>
            </a:r>
            <a:endParaRPr lang="en-US" dirty="0"/>
          </a:p>
          <a:p>
            <a:pPr marL="82296" indent="0"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4-s</a:t>
            </a:r>
            <a:r>
              <a:rPr lang="ru-RU" b="1" dirty="0"/>
              <a:t>ubcutaneous drug abuse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438400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PATHOGENESIS</a:t>
            </a:r>
          </a:p>
        </p:txBody>
      </p:sp>
    </p:spTree>
    <p:extLst>
      <p:ext uri="{BB962C8B-B14F-4D97-AF65-F5344CB8AC3E}">
        <p14:creationId xmlns:p14="http://schemas.microsoft.com/office/powerpoint/2010/main" val="1009279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84582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842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19288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Contrasting features of primary &amp; secondary amyloidosis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927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1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1829" y="270171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Classification of Amyloidosis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3021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497763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/>
              <a:t>Learning Objectives &amp; Specific 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en-US" sz="2400" b="1" dirty="0"/>
              <a:t>Learning Objectives:  </a:t>
            </a:r>
            <a:r>
              <a:rPr lang="en-US" sz="2400" dirty="0"/>
              <a:t>To explain  Amyloidosis in detail.</a:t>
            </a:r>
            <a:endParaRPr lang="en-US" sz="2400" b="1" dirty="0"/>
          </a:p>
          <a:p>
            <a:pPr>
              <a:buFont typeface="Arial" charset="0"/>
              <a:buNone/>
              <a:defRPr/>
            </a:pPr>
            <a:r>
              <a:rPr lang="en-US" sz="2400" b="1" dirty="0"/>
              <a:t>Specific Learning Outcomes:</a:t>
            </a:r>
            <a:r>
              <a:rPr lang="en-US" sz="2400" dirty="0"/>
              <a:t> At the end of the lecture, the learner should have knowledge of Amyloidosis with respect to-</a:t>
            </a:r>
          </a:p>
          <a:p>
            <a:r>
              <a:rPr lang="en-US" sz="2400" dirty="0"/>
              <a:t>Definition</a:t>
            </a:r>
          </a:p>
          <a:p>
            <a:r>
              <a:rPr lang="en-US" sz="2400" dirty="0"/>
              <a:t>Nature of </a:t>
            </a:r>
            <a:r>
              <a:rPr lang="en-US" sz="2400" dirty="0" err="1"/>
              <a:t>Amyloid</a:t>
            </a:r>
            <a:endParaRPr lang="en-US" sz="2400" dirty="0"/>
          </a:p>
          <a:p>
            <a:r>
              <a:rPr lang="en-US" sz="2400" dirty="0"/>
              <a:t>Types</a:t>
            </a:r>
          </a:p>
          <a:p>
            <a:r>
              <a:rPr lang="en-US" sz="2400" dirty="0"/>
              <a:t>Classification</a:t>
            </a:r>
          </a:p>
          <a:p>
            <a:r>
              <a:rPr lang="en-US" sz="2400" dirty="0"/>
              <a:t>Staining Characteristics</a:t>
            </a:r>
          </a:p>
          <a:p>
            <a:r>
              <a:rPr lang="en-US" sz="2400" dirty="0"/>
              <a:t>Morphology in various organs</a:t>
            </a:r>
          </a:p>
          <a:p>
            <a:r>
              <a:rPr lang="en-US" sz="2400" dirty="0"/>
              <a:t>Diagnosis</a:t>
            </a:r>
          </a:p>
          <a:p>
            <a:endParaRPr lang="en-US" sz="2400" dirty="0"/>
          </a:p>
          <a:p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buFont typeface="Arial" charset="0"/>
              <a:buNone/>
              <a:defRPr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 algn="l">
              <a:defRPr/>
            </a:pPr>
            <a:fld id="{9B97A792-BD10-4D19-BE72-1F1AF2D5E7E8}" type="slidenum">
              <a:rPr lang="pl-PL" smtClean="0">
                <a:cs typeface="Arial" charset="0"/>
              </a:rPr>
              <a:pPr algn="l">
                <a:defRPr/>
              </a:pPr>
              <a:t>2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0070C0"/>
                </a:solidFill>
                <a:latin typeface="Calibri"/>
                <a:cs typeface="Calibri"/>
              </a:rPr>
              <a:t>Primary </a:t>
            </a:r>
            <a:r>
              <a:rPr lang="en-US" b="1" dirty="0" err="1">
                <a:solidFill>
                  <a:srgbClr val="0070C0"/>
                </a:solidFill>
                <a:latin typeface="Calibri"/>
                <a:cs typeface="Calibri"/>
              </a:rPr>
              <a:t>Amyloidosis</a:t>
            </a:r>
            <a:endParaRPr lang="en-US" b="1" dirty="0">
              <a:solidFill>
                <a:srgbClr val="0070C0"/>
              </a:solidFill>
              <a:latin typeface="Calibri"/>
              <a:cs typeface="Calibri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Calibri"/>
                <a:cs typeface="Calibri"/>
              </a:rPr>
              <a:t>Often involves these organs- </a:t>
            </a:r>
            <a:endParaRPr lang="en-US" b="1" dirty="0">
              <a:latin typeface="Calibri"/>
              <a:cs typeface="Calibri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/>
                <a:cs typeface="Calibri"/>
              </a:rPr>
              <a:t>Heart 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/>
                <a:cs typeface="Calibri"/>
              </a:rPr>
              <a:t>GIT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/>
                <a:cs typeface="Calibri"/>
              </a:rPr>
              <a:t>Respiratory tract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/>
                <a:cs typeface="Calibri"/>
              </a:rPr>
              <a:t>peripheral nerves 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/>
                <a:cs typeface="Calibri"/>
              </a:rPr>
              <a:t>skin  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/>
                <a:cs typeface="Calibri"/>
              </a:rPr>
              <a:t>tongue</a:t>
            </a:r>
            <a:r>
              <a:rPr lang="en-US" dirty="0">
                <a:latin typeface="Calibri"/>
                <a:cs typeface="Calibri"/>
              </a:rPr>
              <a:t>.</a:t>
            </a:r>
            <a:endParaRPr lang="en-US" dirty="0"/>
          </a:p>
          <a:p>
            <a:endParaRPr lang="en-US" dirty="0"/>
          </a:p>
          <a:p>
            <a:pPr>
              <a:buNone/>
            </a:pPr>
            <a:endParaRPr lang="en-US" b="1" dirty="0">
              <a:latin typeface="Calibri"/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</a:rPr>
              <a:t>Secondary </a:t>
            </a:r>
            <a:r>
              <a:rPr lang="en-US" sz="2400" b="1" dirty="0" err="1">
                <a:solidFill>
                  <a:srgbClr val="0070C0"/>
                </a:solidFill>
              </a:rPr>
              <a:t>Amyloidosis</a:t>
            </a:r>
            <a:endParaRPr lang="en-US" sz="2400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Calibri"/>
                <a:cs typeface="Calibri"/>
              </a:rPr>
              <a:t>More severe, organs involved are-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/>
                <a:cs typeface="Calibri"/>
              </a:rPr>
              <a:t>Kidney 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/>
                <a:cs typeface="Calibri"/>
              </a:rPr>
              <a:t>liver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/>
                <a:cs typeface="Calibri"/>
              </a:rPr>
              <a:t>spleen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/>
                <a:cs typeface="Calibri"/>
              </a:rPr>
              <a:t>LN 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/>
                <a:cs typeface="Calibri"/>
              </a:rPr>
              <a:t>adrenals 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/>
                <a:cs typeface="Calibri"/>
              </a:rPr>
              <a:t>thyroid.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22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Grossly-</a:t>
            </a:r>
            <a:r>
              <a:rPr lang="en-US" dirty="0"/>
              <a:t> Affected organ is enlarged, firm having waxy appearance.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M/E-</a:t>
            </a:r>
            <a:r>
              <a:rPr lang="en-US" dirty="0"/>
              <a:t> Shows different appearance with different stains-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095488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Staining Characteristics of </a:t>
            </a:r>
            <a:r>
              <a:rPr lang="en-US" sz="3600" b="1" dirty="0" err="1"/>
              <a:t>Amyloid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>
                <a:solidFill>
                  <a:srgbClr val="FF0000"/>
                </a:solidFill>
              </a:rPr>
              <a:t>1- Stain on Gross </a:t>
            </a:r>
            <a:r>
              <a:rPr lang="en-US" dirty="0"/>
              <a:t>– oldest method-</a:t>
            </a:r>
          </a:p>
          <a:p>
            <a:r>
              <a:rPr lang="en-US" b="1" dirty="0"/>
              <a:t>Iodine stain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/>
              <a:t>Lugol’s</a:t>
            </a:r>
            <a:r>
              <a:rPr lang="en-US" dirty="0"/>
              <a:t> Iodine imparts mahogany brown </a:t>
            </a:r>
            <a:r>
              <a:rPr lang="en-US" dirty="0" err="1"/>
              <a:t>colour</a:t>
            </a:r>
            <a:r>
              <a:rPr lang="en-US" dirty="0"/>
              <a:t>  + H2SO4 </a:t>
            </a:r>
            <a:r>
              <a:rPr lang="en-US" dirty="0">
                <a:sym typeface="Wingdings" pitchFamily="2" charset="2"/>
              </a:rPr>
              <a:t> Blue </a:t>
            </a:r>
            <a:r>
              <a:rPr lang="en-US" dirty="0" err="1">
                <a:sym typeface="Wingdings" pitchFamily="2" charset="2"/>
              </a:rPr>
              <a:t>colour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endParaRPr lang="en-US" dirty="0">
              <a:sym typeface="Wingdings" pitchFamily="2" charset="2"/>
            </a:endParaRPr>
          </a:p>
          <a:p>
            <a:pPr marL="82296" indent="0">
              <a:buNone/>
            </a:pP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2- H&amp;E stain- </a:t>
            </a:r>
            <a:r>
              <a:rPr lang="en-US" dirty="0" err="1"/>
              <a:t>amyloid</a:t>
            </a:r>
            <a:r>
              <a:rPr lang="en-US" dirty="0"/>
              <a:t> appears as amorphous, hyaline, </a:t>
            </a:r>
            <a:r>
              <a:rPr lang="en-US" dirty="0" err="1"/>
              <a:t>eosinophilic</a:t>
            </a:r>
            <a:r>
              <a:rPr lang="en-US" dirty="0"/>
              <a:t> extracellular deposits.</a:t>
            </a:r>
            <a:endParaRPr lang="en-US" b="1" dirty="0">
              <a:solidFill>
                <a:srgbClr val="FF0000"/>
              </a:solidFill>
              <a:sym typeface="Wingdings" pitchFamily="2" charset="2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Amyloidosis</a:t>
            </a:r>
            <a:r>
              <a:rPr lang="en-US" dirty="0"/>
              <a:t> –H&amp;E stain</a:t>
            </a:r>
            <a:br>
              <a:rPr lang="en-US" dirty="0"/>
            </a:br>
            <a:r>
              <a:rPr lang="en-US" dirty="0"/>
              <a:t>Cardiac muscles    Renal </a:t>
            </a:r>
            <a:r>
              <a:rPr lang="en-US" dirty="0" err="1"/>
              <a:t>glomeruli</a:t>
            </a:r>
            <a:endParaRPr lang="en-US" dirty="0"/>
          </a:p>
        </p:txBody>
      </p:sp>
      <p:pic>
        <p:nvPicPr>
          <p:cNvPr id="1026" name="Picture 2" descr="C:\Users\admin\Pictures\amy-H&amp;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47800" y="2133600"/>
            <a:ext cx="3352800" cy="3200400"/>
          </a:xfrm>
          <a:prstGeom prst="rect">
            <a:avLst/>
          </a:prstGeom>
          <a:noFill/>
        </p:spPr>
      </p:pic>
      <p:pic>
        <p:nvPicPr>
          <p:cNvPr id="1027" name="Picture 3" descr="C:\Users\admin\Pictures\renal amy H&amp;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133600"/>
            <a:ext cx="38100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3- Metachromatic stain(</a:t>
            </a:r>
            <a:r>
              <a:rPr lang="en-US" b="1" dirty="0" err="1">
                <a:solidFill>
                  <a:srgbClr val="FF0000"/>
                </a:solidFill>
                <a:sym typeface="Wingdings" pitchFamily="2" charset="2"/>
              </a:rPr>
              <a:t>Rosaniline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 dyes)-</a:t>
            </a:r>
          </a:p>
          <a:p>
            <a:pPr marL="82296" indent="0">
              <a:buNone/>
            </a:pPr>
            <a:endParaRPr lang="en-US" b="1" dirty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Metachromasia- dye reacts with amyloid &amp; undergoes a color change.</a:t>
            </a:r>
          </a:p>
          <a:p>
            <a:pPr marL="82296" indent="0">
              <a:buNone/>
            </a:pPr>
            <a:endParaRPr lang="en-US" dirty="0">
              <a:sym typeface="Wingdings" pitchFamily="2" charset="2"/>
            </a:endParaRPr>
          </a:p>
          <a:p>
            <a:r>
              <a:rPr lang="en-US" b="1" dirty="0" err="1">
                <a:sym typeface="Wingdings" pitchFamily="2" charset="2"/>
              </a:rPr>
              <a:t>Rosaniline</a:t>
            </a:r>
            <a:r>
              <a:rPr lang="en-US" b="1" dirty="0">
                <a:sym typeface="Wingdings" pitchFamily="2" charset="2"/>
              </a:rPr>
              <a:t> dyes- methyl violet &amp; crystal violet</a:t>
            </a:r>
          </a:p>
          <a:p>
            <a:pPr>
              <a:buNone/>
            </a:pPr>
            <a:r>
              <a:rPr lang="en-US" b="1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                                                       </a:t>
            </a:r>
            <a:r>
              <a:rPr lang="en-US" dirty="0">
                <a:latin typeface="Calibri"/>
                <a:cs typeface="Calibri"/>
                <a:sym typeface="Wingdings" pitchFamily="2" charset="2"/>
              </a:rPr>
              <a:t>↓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  <a:sym typeface="Wingdings" pitchFamily="2" charset="2"/>
              </a:rPr>
              <a:t>                                               Rose-pink color  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  <a:sym typeface="Wingdings" pitchFamily="2" charset="2"/>
              </a:rPr>
              <a:t>                                                       to </a:t>
            </a:r>
            <a:r>
              <a:rPr lang="en-US" dirty="0" err="1">
                <a:latin typeface="Calibri"/>
                <a:cs typeface="Calibri"/>
                <a:sym typeface="Wingdings" pitchFamily="2" charset="2"/>
              </a:rPr>
              <a:t>amyloid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>
                <a:solidFill>
                  <a:srgbClr val="FF0000"/>
                </a:solidFill>
              </a:rPr>
              <a:t>4- Congo Red &amp; Polarized light-</a:t>
            </a:r>
            <a:r>
              <a:rPr lang="en-US" dirty="0"/>
              <a:t> </a:t>
            </a:r>
            <a:r>
              <a:rPr lang="en-US" b="1" i="1" dirty="0"/>
              <a:t>Best staining method for confirmation.</a:t>
            </a:r>
          </a:p>
          <a:p>
            <a:pPr marL="82296" indent="0">
              <a:buNone/>
            </a:pPr>
            <a:endParaRPr lang="en-US" b="1" i="1" dirty="0"/>
          </a:p>
          <a:p>
            <a:r>
              <a:rPr lang="en-US" dirty="0"/>
              <a:t>With light microscopy </a:t>
            </a:r>
            <a:r>
              <a:rPr lang="en-US" dirty="0" err="1"/>
              <a:t>congo</a:t>
            </a:r>
            <a:r>
              <a:rPr lang="en-US" dirty="0"/>
              <a:t> red gives red </a:t>
            </a:r>
            <a:r>
              <a:rPr lang="en-US" dirty="0" err="1"/>
              <a:t>colour</a:t>
            </a:r>
            <a:r>
              <a:rPr lang="en-US" dirty="0"/>
              <a:t>.</a:t>
            </a:r>
          </a:p>
          <a:p>
            <a:pPr marL="82296" indent="0">
              <a:buNone/>
            </a:pPr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polarised</a:t>
            </a:r>
            <a:r>
              <a:rPr lang="en-US" dirty="0"/>
              <a:t> light -</a:t>
            </a:r>
            <a:r>
              <a:rPr lang="en-US" dirty="0">
                <a:sym typeface="Wingdings" pitchFamily="2" charset="2"/>
              </a:rPr>
              <a:t> shows “Apple-green birefringence”.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ym typeface="Wingdings" pitchFamily="2" charset="2"/>
              </a:rPr>
              <a:t>Also used to differentiate between </a:t>
            </a:r>
            <a:r>
              <a:rPr lang="en-US" b="1" i="1" dirty="0" err="1">
                <a:sym typeface="Wingdings" pitchFamily="2" charset="2"/>
              </a:rPr>
              <a:t>pri</a:t>
            </a:r>
            <a:r>
              <a:rPr lang="en-US" b="1" i="1" dirty="0">
                <a:sym typeface="Wingdings" pitchFamily="2" charset="2"/>
              </a:rPr>
              <a:t> &amp; sec amyloidosis-</a:t>
            </a:r>
          </a:p>
          <a:p>
            <a:pPr marL="82296" indent="0">
              <a:buNone/>
            </a:pPr>
            <a:endParaRPr lang="en-US" b="1" i="1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After prior treatment with </a:t>
            </a:r>
            <a:r>
              <a:rPr lang="en-US" dirty="0" err="1">
                <a:sym typeface="Wingdings" pitchFamily="2" charset="2"/>
              </a:rPr>
              <a:t>permangnate</a:t>
            </a:r>
            <a:r>
              <a:rPr lang="en-US" dirty="0">
                <a:sym typeface="Wingdings" pitchFamily="2" charset="2"/>
              </a:rPr>
              <a:t> or trypsin if </a:t>
            </a:r>
            <a:r>
              <a:rPr lang="en-US" dirty="0" err="1">
                <a:sym typeface="Wingdings" pitchFamily="2" charset="2"/>
              </a:rPr>
              <a:t>congo</a:t>
            </a:r>
            <a:r>
              <a:rPr lang="en-US" dirty="0">
                <a:sym typeface="Wingdings" pitchFamily="2" charset="2"/>
              </a:rPr>
              <a:t>-red positivity persists (</a:t>
            </a:r>
            <a:r>
              <a:rPr lang="en-US" dirty="0" err="1">
                <a:sym typeface="Wingdings" pitchFamily="2" charset="2"/>
              </a:rPr>
              <a:t>congophilia</a:t>
            </a:r>
            <a:r>
              <a:rPr lang="en-US" dirty="0">
                <a:sym typeface="Wingdings" pitchFamily="2" charset="2"/>
              </a:rPr>
              <a:t>)- Primary(AL) Amyloidosis.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Congo-red stain become negative- Secondary (AA) </a:t>
            </a:r>
            <a:r>
              <a:rPr lang="en-US" dirty="0" err="1">
                <a:sym typeface="Wingdings" pitchFamily="2" charset="2"/>
              </a:rPr>
              <a:t>amyloidosis</a:t>
            </a:r>
            <a:r>
              <a:rPr lang="en-US" dirty="0">
                <a:sym typeface="Wingdings" pitchFamily="2" charset="2"/>
              </a:rPr>
              <a:t>.</a:t>
            </a:r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Amyloid</a:t>
            </a:r>
            <a:r>
              <a:rPr lang="en-US" dirty="0"/>
              <a:t> by </a:t>
            </a:r>
            <a:r>
              <a:rPr lang="en-US" dirty="0" err="1"/>
              <a:t>Congored</a:t>
            </a:r>
            <a:r>
              <a:rPr lang="en-US" dirty="0"/>
              <a:t> under polarized light</a:t>
            </a:r>
          </a:p>
        </p:txBody>
      </p:sp>
      <p:pic>
        <p:nvPicPr>
          <p:cNvPr id="1026" name="Picture 2" descr="C:\Users\admin\Pictures\amy-congor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>
                <a:solidFill>
                  <a:srgbClr val="FF0000"/>
                </a:solidFill>
              </a:rPr>
              <a:t>5- Fluorescent stain-</a:t>
            </a:r>
          </a:p>
          <a:p>
            <a:r>
              <a:rPr lang="en-US" b="1" dirty="0">
                <a:solidFill>
                  <a:srgbClr val="0070C0"/>
                </a:solidFill>
              </a:rPr>
              <a:t>Thioflavin T-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give fluorescent yellow color under UV light.</a:t>
            </a:r>
          </a:p>
          <a:p>
            <a:pPr marL="82296" indent="0">
              <a:buNone/>
            </a:pPr>
            <a:endParaRPr lang="en-US" dirty="0">
              <a:sym typeface="Wingdings" pitchFamily="2" charset="2"/>
            </a:endParaRPr>
          </a:p>
          <a:p>
            <a:pPr marL="82296" indent="0">
              <a:buNone/>
            </a:pP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6- </a:t>
            </a:r>
            <a:r>
              <a:rPr lang="en-US" b="1" dirty="0" err="1">
                <a:solidFill>
                  <a:srgbClr val="FF0000"/>
                </a:solidFill>
                <a:sym typeface="Wingdings" pitchFamily="2" charset="2"/>
              </a:rPr>
              <a:t>Immunohistochemistry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-</a:t>
            </a:r>
          </a:p>
          <a:p>
            <a:r>
              <a:rPr lang="en-US" dirty="0">
                <a:sym typeface="Wingdings" pitchFamily="2" charset="2"/>
              </a:rPr>
              <a:t>Antibody against </a:t>
            </a:r>
            <a:r>
              <a:rPr lang="en-US" dirty="0" err="1">
                <a:sym typeface="Wingdings" pitchFamily="2" charset="2"/>
              </a:rPr>
              <a:t>fibrillary</a:t>
            </a:r>
            <a:r>
              <a:rPr lang="en-US" dirty="0">
                <a:sym typeface="Wingdings" pitchFamily="2" charset="2"/>
              </a:rPr>
              <a:t> protein e.g. AL, AA etc.  Immunoreactivity i.e. Positive.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Morphology of organs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n-US" b="1" dirty="0">
                <a:solidFill>
                  <a:srgbClr val="FF0000"/>
                </a:solidFill>
              </a:rPr>
              <a:t>1- </a:t>
            </a:r>
            <a:r>
              <a:rPr lang="en-US" b="1" u="sng" dirty="0">
                <a:solidFill>
                  <a:srgbClr val="FF0000"/>
                </a:solidFill>
              </a:rPr>
              <a:t>Kidney-</a:t>
            </a:r>
            <a:r>
              <a:rPr lang="en-US" dirty="0"/>
              <a:t> </a:t>
            </a:r>
          </a:p>
          <a:p>
            <a:r>
              <a:rPr lang="en-US" dirty="0"/>
              <a:t>most commonly affected organ.</a:t>
            </a:r>
          </a:p>
          <a:p>
            <a:r>
              <a:rPr lang="en-US" dirty="0"/>
              <a:t>Most serious form.</a:t>
            </a:r>
          </a:p>
          <a:p>
            <a:pPr marL="82296" indent="0">
              <a:buNone/>
            </a:pPr>
            <a:r>
              <a:rPr lang="en-US" b="1" dirty="0"/>
              <a:t>Grossly-</a:t>
            </a:r>
            <a:r>
              <a:rPr lang="en-US" dirty="0"/>
              <a:t> </a:t>
            </a:r>
          </a:p>
          <a:p>
            <a:r>
              <a:rPr lang="en-US" dirty="0"/>
              <a:t>Size- Normal to enlarged</a:t>
            </a:r>
          </a:p>
          <a:p>
            <a:r>
              <a:rPr lang="en-US" dirty="0"/>
              <a:t>In advanced cases- m/b shrunken &amp; contracted.</a:t>
            </a:r>
          </a:p>
          <a:p>
            <a:pPr marL="82296" indent="0">
              <a:buNone/>
            </a:pPr>
            <a:r>
              <a:rPr lang="en-US" b="1" dirty="0"/>
              <a:t>M/E-</a:t>
            </a:r>
            <a:r>
              <a:rPr lang="en-US" dirty="0"/>
              <a:t> Primarily in </a:t>
            </a:r>
            <a:r>
              <a:rPr lang="en-US" dirty="0" err="1"/>
              <a:t>Glomeruli</a:t>
            </a:r>
            <a:r>
              <a:rPr lang="en-US" dirty="0"/>
              <a:t> but interstitial </a:t>
            </a:r>
            <a:r>
              <a:rPr lang="en-US" dirty="0" err="1"/>
              <a:t>peritubular</a:t>
            </a:r>
            <a:r>
              <a:rPr lang="en-US" dirty="0"/>
              <a:t> tissue, arteries &amp; arterioles are also affected resulting in obliteration of lumen.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AMYLOIDOSIS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sz="3600" b="1" u="sng" dirty="0"/>
              <a:t>Definition</a:t>
            </a:r>
            <a:r>
              <a:rPr lang="en-US" b="1" dirty="0"/>
              <a:t>- </a:t>
            </a:r>
            <a:r>
              <a:rPr lang="en-US" dirty="0" err="1"/>
              <a:t>Amyloidosis</a:t>
            </a:r>
            <a:r>
              <a:rPr lang="en-US" dirty="0"/>
              <a:t> is a disorder of protein metabolism, which may be either acquired or hereditary, characterized by </a:t>
            </a:r>
            <a:r>
              <a:rPr lang="en-US" b="1" i="1" dirty="0"/>
              <a:t>extracellular </a:t>
            </a:r>
            <a:r>
              <a:rPr lang="en-US" dirty="0"/>
              <a:t>deposition of abnormal protein fibrils.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Amyloidosis</a:t>
            </a:r>
            <a:r>
              <a:rPr lang="en-US" dirty="0"/>
              <a:t> , Gross</a:t>
            </a:r>
          </a:p>
        </p:txBody>
      </p:sp>
      <p:pic>
        <p:nvPicPr>
          <p:cNvPr id="4098" name="Picture 2" descr="C:\Users\admin\Pictures\amy kd gros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64770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Renal </a:t>
            </a:r>
            <a:r>
              <a:rPr lang="en-US" dirty="0" err="1"/>
              <a:t>amyloidosis</a:t>
            </a:r>
            <a:r>
              <a:rPr lang="en-US" dirty="0"/>
              <a:t>, H&amp;E</a:t>
            </a:r>
          </a:p>
        </p:txBody>
      </p:sp>
      <p:pic>
        <p:nvPicPr>
          <p:cNvPr id="5122" name="Picture 2" descr="C:\Users\admin\Pictures\amy glomerulus congor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6118225" cy="4162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Renal </a:t>
            </a:r>
            <a:r>
              <a:rPr lang="en-US" dirty="0" err="1"/>
              <a:t>amyloidosis</a:t>
            </a:r>
            <a:r>
              <a:rPr lang="en-US" dirty="0"/>
              <a:t>, Congo red</a:t>
            </a:r>
          </a:p>
        </p:txBody>
      </p:sp>
      <p:pic>
        <p:nvPicPr>
          <p:cNvPr id="2050" name="Picture 2" descr="C:\Users\admin\Pictures\amy kd H&amp;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6324600" cy="4648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Renal </a:t>
            </a:r>
            <a:r>
              <a:rPr lang="en-US" dirty="0" err="1"/>
              <a:t>amyloidosis</a:t>
            </a:r>
            <a:r>
              <a:rPr lang="en-US" dirty="0"/>
              <a:t> under polarized light</a:t>
            </a:r>
          </a:p>
        </p:txBody>
      </p:sp>
      <p:pic>
        <p:nvPicPr>
          <p:cNvPr id="6146" name="Picture 2" descr="C:\Users\admin\Pictures\amy glmrls und polarised ligh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175375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09600"/>
            <a:ext cx="7498080" cy="5638800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Spleen-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b="1" dirty="0"/>
          </a:p>
          <a:p>
            <a:r>
              <a:rPr lang="en-US" dirty="0"/>
              <a:t>Normal to marked splenomegaly</a:t>
            </a:r>
          </a:p>
          <a:p>
            <a:pPr marL="82296" indent="0">
              <a:buNone/>
            </a:pPr>
            <a:endParaRPr lang="en-US" dirty="0"/>
          </a:p>
          <a:p>
            <a:r>
              <a:rPr lang="en-US" dirty="0"/>
              <a:t>Two patterns are seen-</a:t>
            </a:r>
          </a:p>
          <a:p>
            <a:pPr marL="82296" indent="0">
              <a:buNone/>
            </a:pPr>
            <a:r>
              <a:rPr lang="en-US" b="1" dirty="0"/>
              <a:t>1- Sago Spleen-</a:t>
            </a:r>
            <a:r>
              <a:rPr lang="en-US" dirty="0"/>
              <a:t> The deposit is limited to spleen follicles l/t tapioca-like granules on gross examination -</a:t>
            </a:r>
            <a:r>
              <a:rPr lang="en-US" dirty="0">
                <a:sym typeface="Wingdings" pitchFamily="2" charset="2"/>
              </a:rPr>
              <a:t> k/a sago spleen.</a:t>
            </a:r>
          </a:p>
          <a:p>
            <a:pPr marL="82296" indent="0">
              <a:buNone/>
            </a:pPr>
            <a:endParaRPr lang="en-US" dirty="0">
              <a:sym typeface="Wingdings" pitchFamily="2" charset="2"/>
            </a:endParaRPr>
          </a:p>
          <a:p>
            <a:pPr marL="82296" indent="0">
              <a:buNone/>
            </a:pPr>
            <a:r>
              <a:rPr lang="en-US" b="1" i="1" dirty="0">
                <a:sym typeface="Wingdings" pitchFamily="2" charset="2"/>
              </a:rPr>
              <a:t>Grossly-</a:t>
            </a:r>
            <a:r>
              <a:rPr lang="en-US" dirty="0">
                <a:sym typeface="Wingdings" pitchFamily="2" charset="2"/>
              </a:rPr>
              <a:t> amyloid appears as translucent, pale waxy sago grain like structures.</a:t>
            </a:r>
          </a:p>
          <a:p>
            <a:pPr marL="82296" indent="0">
              <a:buNone/>
            </a:pPr>
            <a:endParaRPr lang="en-US" dirty="0">
              <a:sym typeface="Wingdings" pitchFamily="2" charset="2"/>
            </a:endParaRPr>
          </a:p>
          <a:p>
            <a:pPr marL="82296" indent="0">
              <a:buNone/>
            </a:pPr>
            <a:r>
              <a:rPr lang="en-US" b="1" i="1" dirty="0">
                <a:sym typeface="Wingdings" pitchFamily="2" charset="2"/>
              </a:rPr>
              <a:t>M/E</a:t>
            </a:r>
            <a:r>
              <a:rPr lang="en-US" dirty="0">
                <a:sym typeface="Wingdings" pitchFamily="2" charset="2"/>
              </a:rPr>
              <a:t>- </a:t>
            </a:r>
            <a:r>
              <a:rPr lang="en-US" dirty="0" err="1">
                <a:sym typeface="Wingdings" pitchFamily="2" charset="2"/>
              </a:rPr>
              <a:t>amyloid</a:t>
            </a:r>
            <a:r>
              <a:rPr lang="en-US" dirty="0">
                <a:sym typeface="Wingdings" pitchFamily="2" charset="2"/>
              </a:rPr>
              <a:t> deposit seen in spleen follicles. In advanced cases, entire follicles m/b replaced by </a:t>
            </a:r>
            <a:r>
              <a:rPr lang="en-US" dirty="0" err="1">
                <a:sym typeface="Wingdings" pitchFamily="2" charset="2"/>
              </a:rPr>
              <a:t>amyloid</a:t>
            </a:r>
            <a:r>
              <a:rPr lang="en-US" dirty="0">
                <a:sym typeface="Wingdings" pitchFamily="2" charset="2"/>
              </a:rPr>
              <a:t>.</a:t>
            </a:r>
            <a:endParaRPr lang="en-US" dirty="0"/>
          </a:p>
          <a:p>
            <a:pPr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Amloidosis</a:t>
            </a:r>
            <a:r>
              <a:rPr lang="en-US" dirty="0"/>
              <a:t> Spleen, Gross</a:t>
            </a:r>
          </a:p>
        </p:txBody>
      </p:sp>
      <p:pic>
        <p:nvPicPr>
          <p:cNvPr id="9218" name="Picture 2" descr="C:\Users\admin\Pictures\amy spleen gros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4994275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of a Sago Spleen</a:t>
            </a:r>
          </a:p>
        </p:txBody>
      </p:sp>
      <p:pic>
        <p:nvPicPr>
          <p:cNvPr id="7170" name="Picture 2" descr="C:\Users\admin\Pictures\Section-of-a-sago-spleen-The-enlarged-and-translucent-Malp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7162800" cy="4495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609600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en-US" dirty="0"/>
              <a:t>2-</a:t>
            </a:r>
            <a:r>
              <a:rPr lang="en-US" b="1" dirty="0"/>
              <a:t> Lardaceous Spleen-</a:t>
            </a:r>
            <a:r>
              <a:rPr lang="en-US" dirty="0"/>
              <a:t> Walls of the spleen sinuses &amp; connective tissue framework in red pulp are involved.</a:t>
            </a:r>
          </a:p>
          <a:p>
            <a:pPr marL="82296" indent="0">
              <a:buNone/>
            </a:pPr>
            <a:endParaRPr lang="en-US" dirty="0"/>
          </a:p>
          <a:p>
            <a:r>
              <a:rPr lang="en-US" dirty="0"/>
              <a:t>Follicles are spared.</a:t>
            </a:r>
          </a:p>
          <a:p>
            <a:pPr marL="82296" indent="0">
              <a:buNone/>
            </a:pPr>
            <a:endParaRPr lang="en-US" dirty="0"/>
          </a:p>
          <a:p>
            <a:r>
              <a:rPr lang="en-US" dirty="0"/>
              <a:t>Fusion of early deposits </a:t>
            </a:r>
            <a:r>
              <a:rPr lang="en-US" dirty="0">
                <a:sym typeface="Wingdings" pitchFamily="2" charset="2"/>
              </a:rPr>
              <a:t> large map-like areas of </a:t>
            </a:r>
            <a:r>
              <a:rPr lang="en-US" dirty="0" err="1">
                <a:sym typeface="Wingdings" pitchFamily="2" charset="2"/>
              </a:rPr>
              <a:t>amyloidosis</a:t>
            </a:r>
            <a:r>
              <a:rPr lang="en-US" dirty="0">
                <a:sym typeface="Wingdings" pitchFamily="2" charset="2"/>
              </a:rPr>
              <a:t> k/a lardaceous spleen.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Lardaceous Spleen</a:t>
            </a:r>
          </a:p>
        </p:txBody>
      </p:sp>
      <p:pic>
        <p:nvPicPr>
          <p:cNvPr id="8194" name="Picture 2" descr="C:\Users\admin\Pictures\Diffuse-amyloid-spleen-The-swollen-and-translucent-tissue-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676400"/>
            <a:ext cx="55626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685800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Liver-</a:t>
            </a:r>
            <a:r>
              <a:rPr lang="en-US" b="1" dirty="0"/>
              <a:t> </a:t>
            </a:r>
          </a:p>
          <a:p>
            <a:pPr marL="82296" indent="0">
              <a:buNone/>
            </a:pPr>
            <a:r>
              <a:rPr lang="en-US" b="1" dirty="0"/>
              <a:t>Grossly-</a:t>
            </a:r>
            <a:r>
              <a:rPr lang="en-US" dirty="0"/>
              <a:t> mild to marked hepatomegaly.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b="1" dirty="0"/>
              <a:t>M/E-</a:t>
            </a:r>
            <a:r>
              <a:rPr lang="en-US" dirty="0"/>
              <a:t> </a:t>
            </a:r>
            <a:r>
              <a:rPr lang="en-US" dirty="0" err="1"/>
              <a:t>Amyloid</a:t>
            </a:r>
            <a:r>
              <a:rPr lang="en-US" dirty="0"/>
              <a:t> first appear in ‘space of </a:t>
            </a:r>
            <a:r>
              <a:rPr lang="en-US" dirty="0" err="1"/>
              <a:t>Disse</a:t>
            </a:r>
            <a:r>
              <a:rPr lang="en-US" dirty="0"/>
              <a:t>’, then encroaches on </a:t>
            </a:r>
            <a:r>
              <a:rPr lang="en-US" dirty="0" err="1"/>
              <a:t>parenchymal</a:t>
            </a:r>
            <a:r>
              <a:rPr lang="en-US" dirty="0"/>
              <a:t> cells &amp; sinusoids-</a:t>
            </a:r>
            <a:r>
              <a:rPr lang="en-US" dirty="0">
                <a:sym typeface="Wingdings" pitchFamily="2" charset="2"/>
              </a:rPr>
              <a:t> total replacement of large area of liver parenchyma.</a:t>
            </a:r>
          </a:p>
          <a:p>
            <a:r>
              <a:rPr lang="en-US" dirty="0">
                <a:sym typeface="Wingdings" pitchFamily="2" charset="2"/>
              </a:rPr>
              <a:t>However, normal liver function is usually preserved.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Nature of </a:t>
            </a:r>
            <a:r>
              <a:rPr lang="en-US" b="1" u="sng" dirty="0" err="1"/>
              <a:t>Amyloid</a:t>
            </a:r>
            <a:endParaRPr lang="en-US" b="1" u="sng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r>
              <a:rPr lang="en-US" sz="3200" b="1" dirty="0"/>
              <a:t>1- Physical Nature/Properties  </a:t>
            </a:r>
          </a:p>
          <a:p>
            <a:r>
              <a:rPr lang="en-US" sz="3200" b="1" dirty="0"/>
              <a:t>2- Chemical Nature/Properties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Amyloidosis</a:t>
            </a:r>
            <a:r>
              <a:rPr lang="en-US" dirty="0"/>
              <a:t> Liver</a:t>
            </a:r>
          </a:p>
        </p:txBody>
      </p:sp>
      <p:pic>
        <p:nvPicPr>
          <p:cNvPr id="10242" name="Picture 2" descr="C:\Users\admin\Pictures\amy liver H&amp;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5703887" cy="4800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High power view of Amyloidosis, Liver</a:t>
            </a:r>
          </a:p>
        </p:txBody>
      </p:sp>
      <p:pic>
        <p:nvPicPr>
          <p:cNvPr id="11266" name="Picture 2" descr="C:\Users\admin\Pictures\amy liver H&amp;E high pow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578485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609600"/>
            <a:ext cx="7866888" cy="525780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Heart-</a:t>
            </a:r>
            <a:r>
              <a:rPr lang="en-US" dirty="0"/>
              <a:t> More common in primary amyloidosis.</a:t>
            </a:r>
          </a:p>
          <a:p>
            <a:pPr marL="82296" indent="0">
              <a:buNone/>
            </a:pPr>
            <a:endParaRPr lang="en-US" dirty="0"/>
          </a:p>
          <a:p>
            <a:r>
              <a:rPr lang="en-US" dirty="0"/>
              <a:t>Also involved in senile systemic amyloidosis.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b="1" dirty="0"/>
              <a:t>Grossly-</a:t>
            </a:r>
            <a:r>
              <a:rPr lang="en-US" dirty="0"/>
              <a:t> m/b enlarged &amp; firm.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b="1" dirty="0"/>
              <a:t>M/E-</a:t>
            </a:r>
            <a:r>
              <a:rPr lang="en-US" dirty="0"/>
              <a:t>  </a:t>
            </a:r>
          </a:p>
          <a:p>
            <a:r>
              <a:rPr lang="en-US" u="sng" dirty="0" err="1"/>
              <a:t>Subendocardial</a:t>
            </a:r>
            <a:r>
              <a:rPr lang="en-US" u="sng" dirty="0"/>
              <a:t> deposits  </a:t>
            </a:r>
            <a:r>
              <a:rPr lang="en-US" dirty="0">
                <a:sym typeface="Wingdings" pitchFamily="2" charset="2"/>
              </a:rPr>
              <a:t>damaged conduction system  abnormal ECG.</a:t>
            </a:r>
          </a:p>
          <a:p>
            <a:r>
              <a:rPr lang="en-US" u="sng" dirty="0">
                <a:sym typeface="Wingdings" pitchFamily="2" charset="2"/>
              </a:rPr>
              <a:t>Deposits b/w muscle </a:t>
            </a:r>
            <a:r>
              <a:rPr lang="en-US" u="sng" dirty="0" err="1">
                <a:sym typeface="Wingdings" pitchFamily="2" charset="2"/>
              </a:rPr>
              <a:t>fibres</a:t>
            </a:r>
            <a:r>
              <a:rPr lang="en-US" dirty="0">
                <a:sym typeface="Wingdings" pitchFamily="2" charset="2"/>
              </a:rPr>
              <a:t> pressure atrophy of myocardium.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Cardiac </a:t>
            </a:r>
            <a:r>
              <a:rPr lang="en-US" dirty="0" err="1"/>
              <a:t>Amyloidosis</a:t>
            </a:r>
            <a:r>
              <a:rPr lang="en-US" dirty="0"/>
              <a:t>, </a:t>
            </a:r>
            <a:r>
              <a:rPr lang="en-US" dirty="0" err="1"/>
              <a:t>Congored</a:t>
            </a:r>
            <a:endParaRPr lang="en-US" dirty="0"/>
          </a:p>
        </p:txBody>
      </p:sp>
      <p:pic>
        <p:nvPicPr>
          <p:cNvPr id="12290" name="Picture 2" descr="C:\Users\admin\Pictures\400px-Cardiac_amyloidosis_high_mag congor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69342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Cardiac </a:t>
            </a:r>
            <a:r>
              <a:rPr lang="en-US" dirty="0" err="1"/>
              <a:t>Amyloidosis</a:t>
            </a:r>
            <a:r>
              <a:rPr lang="en-US" dirty="0"/>
              <a:t>, Congo red</a:t>
            </a:r>
          </a:p>
        </p:txBody>
      </p:sp>
      <p:pic>
        <p:nvPicPr>
          <p:cNvPr id="13314" name="Picture 2" descr="C:\Users\admin\Pictures\cardiac amy congor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57912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Amyloidosis</a:t>
            </a:r>
            <a:r>
              <a:rPr lang="en-US" dirty="0"/>
              <a:t>, Tongue &amp; Fingers</a:t>
            </a:r>
          </a:p>
        </p:txBody>
      </p:sp>
      <p:pic>
        <p:nvPicPr>
          <p:cNvPr id="20482" name="Picture 2" descr="C:\Users\admin\Pictures\Tongue amy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33600"/>
            <a:ext cx="3276600" cy="3962400"/>
          </a:xfrm>
          <a:prstGeom prst="rect">
            <a:avLst/>
          </a:prstGeom>
          <a:noFill/>
        </p:spPr>
      </p:pic>
      <p:pic>
        <p:nvPicPr>
          <p:cNvPr id="20483" name="Picture 3" descr="C:\Users\admin\Pictures\amy fing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133600"/>
            <a:ext cx="34290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Amyloidosis</a:t>
            </a:r>
            <a:r>
              <a:rPr lang="en-US" dirty="0"/>
              <a:t> Tongue under polarized light</a:t>
            </a:r>
          </a:p>
        </p:txBody>
      </p:sp>
      <p:pic>
        <p:nvPicPr>
          <p:cNvPr id="15362" name="Picture 2" descr="C:\Users\admin\Pictures\amy tongue congor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85950"/>
            <a:ext cx="5181600" cy="451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Amyloidosis</a:t>
            </a:r>
            <a:r>
              <a:rPr lang="en-US" dirty="0"/>
              <a:t> Adrenal, </a:t>
            </a:r>
            <a:r>
              <a:rPr lang="en-US" dirty="0" err="1"/>
              <a:t>Congored</a:t>
            </a:r>
            <a:endParaRPr lang="en-US" dirty="0"/>
          </a:p>
        </p:txBody>
      </p:sp>
      <p:pic>
        <p:nvPicPr>
          <p:cNvPr id="16386" name="Picture 2" descr="C:\Users\admin\Pictures\amy adrenal congor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71624"/>
            <a:ext cx="5132387" cy="505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Amyloidosis</a:t>
            </a:r>
            <a:r>
              <a:rPr lang="en-US" dirty="0"/>
              <a:t> LN, </a:t>
            </a:r>
            <a:r>
              <a:rPr lang="en-US" dirty="0" err="1"/>
              <a:t>Congored</a:t>
            </a:r>
            <a:endParaRPr lang="en-US" dirty="0"/>
          </a:p>
        </p:txBody>
      </p:sp>
      <p:pic>
        <p:nvPicPr>
          <p:cNvPr id="17410" name="Picture 2" descr="C:\Users\admin\Pictures\800px-Amyloidosis,_Node,_Congo_R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Amyloidosis</a:t>
            </a:r>
            <a:r>
              <a:rPr lang="en-US" dirty="0"/>
              <a:t> </a:t>
            </a:r>
            <a:r>
              <a:rPr lang="en-US" dirty="0" err="1"/>
              <a:t>bld</a:t>
            </a:r>
            <a:r>
              <a:rPr lang="en-US" dirty="0"/>
              <a:t> vessels, H&amp;E</a:t>
            </a:r>
          </a:p>
        </p:txBody>
      </p:sp>
      <p:pic>
        <p:nvPicPr>
          <p:cNvPr id="18434" name="Picture 2" descr="C:\Users\admin\Pictures\800px-Amyloidosis,_blood_vessels,_H&amp;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64008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1-Physical Nature/Properties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consisting of cross-β-pleated sheets which are straight, rigid, non-branching, 10 to 15nm in diameter; indeterminate length; r</a:t>
            </a:r>
            <a:r>
              <a:rPr lang="ru-RU" dirty="0"/>
              <a:t>egular fibrillar structure 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These aggregates are insoluble in physiological solutions</a:t>
            </a:r>
          </a:p>
          <a:p>
            <a:endParaRPr lang="en-US" dirty="0"/>
          </a:p>
          <a:p>
            <a:r>
              <a:rPr lang="en-US" dirty="0"/>
              <a:t>relatively resistant to proteolysis</a:t>
            </a:r>
            <a:r>
              <a:rPr lang="ru-RU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Amyloidosis</a:t>
            </a:r>
            <a:r>
              <a:rPr lang="en-US" dirty="0"/>
              <a:t> </a:t>
            </a:r>
            <a:r>
              <a:rPr lang="en-US" dirty="0" err="1"/>
              <a:t>Bld</a:t>
            </a:r>
            <a:r>
              <a:rPr lang="en-US" dirty="0"/>
              <a:t> vessels, </a:t>
            </a:r>
            <a:r>
              <a:rPr lang="en-US" dirty="0" err="1"/>
              <a:t>Congored</a:t>
            </a:r>
            <a:endParaRPr lang="en-US" dirty="0"/>
          </a:p>
        </p:txBody>
      </p:sp>
      <p:pic>
        <p:nvPicPr>
          <p:cNvPr id="19458" name="Picture 2" descr="C:\Users\admin\Pictures\amy cor art H&amp;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5638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Amyloidosis</a:t>
            </a:r>
            <a:r>
              <a:rPr lang="en-US" dirty="0"/>
              <a:t> </a:t>
            </a:r>
            <a:r>
              <a:rPr lang="en-US" dirty="0" err="1"/>
              <a:t>Immunofluorescence</a:t>
            </a:r>
            <a:r>
              <a:rPr lang="en-US" dirty="0"/>
              <a:t>, AL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477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Diagnosis of </a:t>
            </a:r>
            <a:r>
              <a:rPr lang="en-US" b="1" dirty="0" err="1">
                <a:solidFill>
                  <a:srgbClr val="C00000"/>
                </a:solidFill>
              </a:rPr>
              <a:t>amyloidosis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Presence of </a:t>
            </a:r>
            <a:r>
              <a:rPr lang="en-US" b="1" dirty="0" err="1"/>
              <a:t>amyloid</a:t>
            </a:r>
            <a:r>
              <a:rPr lang="en-US" b="1" dirty="0"/>
              <a:t>: c</a:t>
            </a:r>
            <a:r>
              <a:rPr lang="ru-RU" sz="3000" b="1" dirty="0"/>
              <a:t>ongo red staining </a:t>
            </a:r>
            <a:endParaRPr lang="en-US" sz="3000" b="1" dirty="0"/>
          </a:p>
          <a:p>
            <a:endParaRPr lang="en-US" sz="3000" b="1" dirty="0"/>
          </a:p>
          <a:p>
            <a:r>
              <a:rPr lang="en-US" sz="3000" b="1" dirty="0"/>
              <a:t>2. Type of amyloid: </a:t>
            </a:r>
            <a:r>
              <a:rPr lang="en-US" sz="3000" b="1" dirty="0" err="1"/>
              <a:t>i</a:t>
            </a:r>
            <a:r>
              <a:rPr lang="ru-RU" sz="3000" b="1" dirty="0"/>
              <a:t>mmunohistochemistry</a:t>
            </a:r>
            <a:endParaRPr lang="en-US" sz="3000" b="1" dirty="0"/>
          </a:p>
          <a:p>
            <a:pPr marL="82296" indent="0">
              <a:buNone/>
            </a:pPr>
            <a:endParaRPr lang="en-US" sz="3000" b="1" dirty="0"/>
          </a:p>
          <a:p>
            <a:r>
              <a:rPr lang="en-US" b="1" dirty="0"/>
              <a:t>3. Mutation type: </a:t>
            </a:r>
            <a:r>
              <a:rPr lang="ru-RU" b="1" dirty="0"/>
              <a:t>amino acid sequence analysis</a:t>
            </a:r>
            <a:r>
              <a:rPr lang="ru-RU" dirty="0"/>
              <a:t>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of </a:t>
            </a:r>
            <a:r>
              <a:rPr lang="en-US" dirty="0" err="1"/>
              <a:t>Amyloidosis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congestive heart failure, arrhythmias, or both</a:t>
            </a:r>
            <a:r>
              <a:rPr lang="en-US" b="1" dirty="0"/>
              <a:t> (cause of death more than 50%)</a:t>
            </a:r>
            <a:r>
              <a:rPr lang="ru-RU" b="1" dirty="0"/>
              <a:t> </a:t>
            </a:r>
            <a:endParaRPr lang="en-US" b="1" dirty="0"/>
          </a:p>
          <a:p>
            <a:endParaRPr lang="ru-RU" b="1" dirty="0"/>
          </a:p>
          <a:p>
            <a:r>
              <a:rPr lang="en-US" b="1" dirty="0"/>
              <a:t>renal failure</a:t>
            </a:r>
          </a:p>
          <a:p>
            <a:pPr marL="82296" indent="0">
              <a:buNone/>
            </a:pPr>
            <a:endParaRPr lang="en-US" b="1" dirty="0"/>
          </a:p>
          <a:p>
            <a:r>
              <a:rPr lang="en-US" b="1" dirty="0"/>
              <a:t>bleedings</a:t>
            </a:r>
            <a:endParaRPr lang="ru-RU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1-Define </a:t>
            </a:r>
            <a:r>
              <a:rPr lang="en-US" dirty="0" err="1"/>
              <a:t>Amyloidosis</a:t>
            </a:r>
            <a:r>
              <a:rPr lang="en-US" dirty="0"/>
              <a:t>. Write its types and describe morphology of organs in Amyloidosis.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2-  Write S.N. on</a:t>
            </a:r>
          </a:p>
          <a:p>
            <a:r>
              <a:rPr lang="en-US" dirty="0"/>
              <a:t> Nature of </a:t>
            </a:r>
            <a:r>
              <a:rPr lang="en-US" dirty="0" err="1"/>
              <a:t>Amyloid</a:t>
            </a:r>
            <a:endParaRPr lang="en-US" dirty="0"/>
          </a:p>
          <a:p>
            <a:r>
              <a:rPr lang="en-US" dirty="0"/>
              <a:t>Primary </a:t>
            </a:r>
            <a:r>
              <a:rPr lang="en-US" dirty="0" err="1"/>
              <a:t>Amyloidosis</a:t>
            </a:r>
            <a:endParaRPr lang="en-US" dirty="0"/>
          </a:p>
          <a:p>
            <a:r>
              <a:rPr lang="en-US" dirty="0"/>
              <a:t>Secondary </a:t>
            </a:r>
            <a:r>
              <a:rPr lang="en-US" dirty="0" err="1"/>
              <a:t>Amyloidosis</a:t>
            </a:r>
            <a:endParaRPr lang="en-US" dirty="0"/>
          </a:p>
          <a:p>
            <a:r>
              <a:rPr lang="en-US" dirty="0"/>
              <a:t>Staining Characteristic of </a:t>
            </a:r>
            <a:r>
              <a:rPr lang="en-US" dirty="0" err="1"/>
              <a:t>Amyloid</a:t>
            </a:r>
            <a:endParaRPr lang="en-US" dirty="0"/>
          </a:p>
          <a:p>
            <a:r>
              <a:rPr lang="en-US" dirty="0"/>
              <a:t>Sago and Lardaceous Spleen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3- Write difference between-</a:t>
            </a:r>
          </a:p>
          <a:p>
            <a:pPr>
              <a:buNone/>
            </a:pPr>
            <a:r>
              <a:rPr lang="en-US" dirty="0"/>
              <a:t>Primary and Secondary </a:t>
            </a:r>
            <a:r>
              <a:rPr lang="en-US" dirty="0" err="1"/>
              <a:t>Amyloidosis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Reading List/Reference List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37067" y="1600201"/>
            <a:ext cx="8449733" cy="4525963"/>
          </a:xfrm>
        </p:spPr>
        <p:txBody>
          <a:bodyPr/>
          <a:lstStyle/>
          <a:p>
            <a:r>
              <a:rPr lang="en-US" dirty="0"/>
              <a:t>Robbins Basic Pathology: Kumar, Abbas, Aster, 9th Edition</a:t>
            </a:r>
          </a:p>
          <a:p>
            <a:pPr marL="82296" indent="0">
              <a:buNone/>
            </a:pPr>
            <a:endParaRPr lang="en-US" dirty="0"/>
          </a:p>
          <a:p>
            <a:r>
              <a:rPr lang="en-US" dirty="0"/>
              <a:t> Essential Pathology for Dental Students: Harsh Mohan, </a:t>
            </a:r>
            <a:r>
              <a:rPr lang="en-US" dirty="0" err="1"/>
              <a:t>Sugandha</a:t>
            </a:r>
            <a:r>
              <a:rPr lang="en-US" dirty="0"/>
              <a:t> Mohan, 5th Edition</a:t>
            </a:r>
          </a:p>
          <a:p>
            <a:pPr>
              <a:buFont typeface="Arial" charset="0"/>
              <a:buNone/>
            </a:pPr>
            <a:r>
              <a:rPr lang="en-US" dirty="0"/>
              <a:t>	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B6A3D-999A-4D84-A5F1-0F92C4C201CB}" type="slidenum">
              <a:rPr lang="pl-PL" smtClean="0"/>
              <a:pPr>
                <a:defRPr/>
              </a:pPr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126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“Beta-Sheet” Rigid Folding</a:t>
            </a:r>
            <a:br>
              <a:rPr lang="en-US" dirty="0"/>
            </a:br>
            <a:r>
              <a:rPr lang="en-US" dirty="0"/>
              <a:t>Pattern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79775" y="2338387"/>
            <a:ext cx="3810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5257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343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2- Chemical properties (main components)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Proteins and their derivates</a:t>
            </a:r>
          </a:p>
          <a:p>
            <a:endParaRPr lang="en-US" dirty="0"/>
          </a:p>
          <a:p>
            <a:pPr marL="82296" indent="0">
              <a:buNone/>
            </a:pPr>
            <a:r>
              <a:rPr lang="en-US" dirty="0"/>
              <a:t>1- </a:t>
            </a:r>
            <a:r>
              <a:rPr lang="en-US" dirty="0" err="1"/>
              <a:t>Glycosaminoglycans</a:t>
            </a:r>
            <a:r>
              <a:rPr lang="en-US" dirty="0"/>
              <a:t> (Fibril proteins)-approx. 95%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/>
              <a:t>2- </a:t>
            </a:r>
            <a:r>
              <a:rPr lang="en-US" dirty="0" err="1"/>
              <a:t>amyloid</a:t>
            </a:r>
            <a:r>
              <a:rPr lang="en-US" dirty="0"/>
              <a:t> P - component -5%.</a:t>
            </a:r>
            <a:endParaRPr lang="ru-RU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Main protein precursors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1-serum </a:t>
            </a:r>
            <a:r>
              <a:rPr lang="en-US" dirty="0" err="1"/>
              <a:t>amyloid</a:t>
            </a:r>
            <a:r>
              <a:rPr lang="en-US" dirty="0"/>
              <a:t> A protein (SAA) </a:t>
            </a:r>
          </a:p>
          <a:p>
            <a:r>
              <a:rPr lang="en-US" dirty="0"/>
              <a:t>2-AL proteins</a:t>
            </a:r>
            <a:r>
              <a:rPr lang="ru-RU" dirty="0"/>
              <a:t> </a:t>
            </a:r>
            <a:r>
              <a:rPr lang="en-US" dirty="0"/>
              <a:t>(monoclonal light chains </a:t>
            </a:r>
            <a:r>
              <a:rPr lang="en-US" dirty="0" err="1"/>
              <a:t>Ig</a:t>
            </a:r>
            <a:r>
              <a:rPr lang="en-US" dirty="0"/>
              <a:t>)</a:t>
            </a:r>
          </a:p>
          <a:p>
            <a:r>
              <a:rPr lang="en-US" dirty="0"/>
              <a:t>3-Transthyretin</a:t>
            </a:r>
            <a:r>
              <a:rPr lang="ru-RU" dirty="0"/>
              <a:t> </a:t>
            </a:r>
            <a:r>
              <a:rPr lang="en-US" dirty="0"/>
              <a:t>(TTR) </a:t>
            </a:r>
          </a:p>
          <a:p>
            <a:r>
              <a:rPr lang="en-US" dirty="0"/>
              <a:t>4-β2-microglobulin</a:t>
            </a:r>
            <a:r>
              <a:rPr lang="ru-RU" dirty="0"/>
              <a:t>  </a:t>
            </a:r>
            <a:endParaRPr lang="en-US" dirty="0"/>
          </a:p>
          <a:p>
            <a:r>
              <a:rPr lang="en-US" dirty="0"/>
              <a:t>5-β-amyloid protein precursor;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</TotalTime>
  <Words>1134</Words>
  <Application>Microsoft Office PowerPoint</Application>
  <PresentationFormat>On-screen Show (4:3)</PresentationFormat>
  <Paragraphs>224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Calibri</vt:lpstr>
      <vt:lpstr>Corbel</vt:lpstr>
      <vt:lpstr>Gill Sans MT</vt:lpstr>
      <vt:lpstr>Verdana</vt:lpstr>
      <vt:lpstr>Wingdings</vt:lpstr>
      <vt:lpstr>Wingdings 2</vt:lpstr>
      <vt:lpstr>Solstice</vt:lpstr>
      <vt:lpstr>ITS DENTAL COLLEGE, GREATER NOIDA</vt:lpstr>
      <vt:lpstr>Learning Objectives &amp; Specific Learning Outcomes</vt:lpstr>
      <vt:lpstr>AMYLOIDOSIS</vt:lpstr>
      <vt:lpstr>Nature of Amyloid</vt:lpstr>
      <vt:lpstr>1-Physical Nature/Properties</vt:lpstr>
      <vt:lpstr>The “Beta-Sheet” Rigid Folding Pattern</vt:lpstr>
      <vt:lpstr>PowerPoint Presentation</vt:lpstr>
      <vt:lpstr>2- Chemical properties (main components)</vt:lpstr>
      <vt:lpstr> Main protein precursors</vt:lpstr>
      <vt:lpstr>PowerPoint Presentation</vt:lpstr>
      <vt:lpstr>Types of Amyloidosis</vt:lpstr>
      <vt:lpstr> Primary Amyloidosis – AL      (Ig related)   </vt:lpstr>
      <vt:lpstr>Conditions causing AL-amyloidosis </vt:lpstr>
      <vt:lpstr>Secondary amyloidosis (inflammatory amyloidosis)</vt:lpstr>
      <vt:lpstr>Causes</vt:lpstr>
      <vt:lpstr>PowerPoint Presentation</vt:lpstr>
      <vt:lpstr>PowerPoint Presentation</vt:lpstr>
      <vt:lpstr>Contrasting features of primary &amp; secondary amyloidosis</vt:lpstr>
      <vt:lpstr>PowerPoint Presentation</vt:lpstr>
      <vt:lpstr>MORPHOLOGY</vt:lpstr>
      <vt:lpstr>PowerPoint Presentation</vt:lpstr>
      <vt:lpstr>Staining Characteristics of Amyloid</vt:lpstr>
      <vt:lpstr>Amyloidosis –H&amp;E stain Cardiac muscles    Renal glomeruli</vt:lpstr>
      <vt:lpstr>PowerPoint Presentation</vt:lpstr>
      <vt:lpstr>PowerPoint Presentation</vt:lpstr>
      <vt:lpstr>PowerPoint Presentation</vt:lpstr>
      <vt:lpstr>Amyloid by Congored under polarized light</vt:lpstr>
      <vt:lpstr>PowerPoint Presentation</vt:lpstr>
      <vt:lpstr>Morphology of organs</vt:lpstr>
      <vt:lpstr>Amyloidosis , Gross</vt:lpstr>
      <vt:lpstr>Renal amyloidosis, H&amp;E</vt:lpstr>
      <vt:lpstr>Renal amyloidosis, Congo red</vt:lpstr>
      <vt:lpstr>Renal amyloidosis under polarized light</vt:lpstr>
      <vt:lpstr>PowerPoint Presentation</vt:lpstr>
      <vt:lpstr>Amloidosis Spleen, Gross</vt:lpstr>
      <vt:lpstr>Section of a Sago Spleen</vt:lpstr>
      <vt:lpstr>PowerPoint Presentation</vt:lpstr>
      <vt:lpstr>Lardaceous Spleen</vt:lpstr>
      <vt:lpstr>PowerPoint Presentation</vt:lpstr>
      <vt:lpstr>Amyloidosis Liver</vt:lpstr>
      <vt:lpstr>High power view of Amyloidosis, Liver</vt:lpstr>
      <vt:lpstr>PowerPoint Presentation</vt:lpstr>
      <vt:lpstr>Cardiac Amyloidosis, Congored</vt:lpstr>
      <vt:lpstr>Cardiac Amyloidosis, Congo red</vt:lpstr>
      <vt:lpstr>Amyloidosis, Tongue &amp; Fingers</vt:lpstr>
      <vt:lpstr>Amyloidosis Tongue under polarized light</vt:lpstr>
      <vt:lpstr>Amyloidosis Adrenal, Congored</vt:lpstr>
      <vt:lpstr>Amyloidosis LN, Congored</vt:lpstr>
      <vt:lpstr>Amyloidosis bld vessels, H&amp;E</vt:lpstr>
      <vt:lpstr>Amyloidosis Bld vessels, Congored</vt:lpstr>
      <vt:lpstr>Amyloidosis Immunofluorescence, AL</vt:lpstr>
      <vt:lpstr>Diagnosis of amyloidosis</vt:lpstr>
      <vt:lpstr>Complications of Amyloidosis</vt:lpstr>
      <vt:lpstr>Frequently Asked Questions</vt:lpstr>
      <vt:lpstr>Reading List/Reference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AMYLOIDOSIS</dc:title>
  <dc:creator>admin</dc:creator>
  <cp:lastModifiedBy>Dr Charu Singh</cp:lastModifiedBy>
  <cp:revision>379</cp:revision>
  <dcterms:created xsi:type="dcterms:W3CDTF">2010-01-19T06:09:34Z</dcterms:created>
  <dcterms:modified xsi:type="dcterms:W3CDTF">2020-09-16T06:33:35Z</dcterms:modified>
</cp:coreProperties>
</file>