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56" r:id="rId4"/>
    <p:sldId id="257" r:id="rId5"/>
    <p:sldId id="259" r:id="rId6"/>
    <p:sldId id="260" r:id="rId7"/>
    <p:sldId id="272" r:id="rId8"/>
    <p:sldId id="263" r:id="rId9"/>
    <p:sldId id="265" r:id="rId10"/>
    <p:sldId id="266" r:id="rId11"/>
    <p:sldId id="267" r:id="rId12"/>
    <p:sldId id="268" r:id="rId13"/>
    <p:sldId id="269" r:id="rId14"/>
    <p:sldId id="285" r:id="rId15"/>
    <p:sldId id="284" r:id="rId16"/>
    <p:sldId id="278" r:id="rId17"/>
    <p:sldId id="271" r:id="rId18"/>
    <p:sldId id="275" r:id="rId19"/>
    <p:sldId id="276" r:id="rId20"/>
    <p:sldId id="277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ITS DENTAL COLLEGE, GREATER NOIDA</a:t>
            </a:r>
          </a:p>
        </p:txBody>
      </p:sp>
      <p:sp>
        <p:nvSpPr>
          <p:cNvPr id="2051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84328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b="1" dirty="0"/>
              <a:t> SUBJECT : GENERAL PATHOLOGY</a:t>
            </a:r>
          </a:p>
          <a:p>
            <a:pPr eaLnBrk="1" hangingPunct="1">
              <a:buFont typeface="Arial" charset="0"/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 SESSION TOPIC :CHRONIC INFLAMMATION &amp; GRANULOMATOUS INFLAMMATION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 PROGRAM, YEAR: BDS, SECOND YEAR</a:t>
            </a:r>
          </a:p>
          <a:p>
            <a:pPr>
              <a:buNone/>
            </a:pPr>
            <a:endParaRPr lang="en-US" b="1" dirty="0"/>
          </a:p>
          <a:p>
            <a:pPr eaLnBrk="1" hangingPunct="1">
              <a:buFont typeface="Arial" charset="0"/>
              <a:buNone/>
            </a:pPr>
            <a:r>
              <a:rPr lang="en-US" b="1" dirty="0"/>
              <a:t>FACULTY : Dr VERTIKA GUPTA (PROFESSOR &amp; HOD)</a:t>
            </a:r>
          </a:p>
          <a:p>
            <a:pPr eaLnBrk="1" hangingPunct="1">
              <a:buFont typeface="Arial" charset="0"/>
              <a:buNone/>
            </a:pPr>
            <a:r>
              <a:rPr lang="en-US" b="1" dirty="0"/>
              <a:t>   </a:t>
            </a: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AB09CD-239E-436B-89EC-01E240C3EA43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5626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2) TISSUE DESTRUCTION (central feature)</a:t>
            </a:r>
          </a:p>
          <a:p>
            <a:pPr>
              <a:buNone/>
            </a:pPr>
            <a:r>
              <a:rPr lang="en-US" dirty="0"/>
              <a:t>By activated macrophages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3)PROLIFERATIVE CHANGES - ATTEMPT AT HEALING BY CONNECTIVE TISSUE REPLACEMENT OF DAMAGED TISSUE </a:t>
            </a:r>
            <a:r>
              <a:rPr lang="en-US" dirty="0"/>
              <a:t>(fibrosis , angiogenesis)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SYSTEMIC EFFECTS OF CHRONIC INFLAMMATION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FEVER</a:t>
            </a:r>
            <a:r>
              <a:rPr lang="en-US" dirty="0"/>
              <a:t> – mild often with loss of wt &amp; weakness </a:t>
            </a:r>
          </a:p>
          <a:p>
            <a:endParaRPr lang="en-US" dirty="0"/>
          </a:p>
          <a:p>
            <a:r>
              <a:rPr lang="en-US" b="1" dirty="0"/>
              <a:t>ANAEMIA</a:t>
            </a:r>
          </a:p>
          <a:p>
            <a:endParaRPr lang="en-US" b="1" dirty="0"/>
          </a:p>
          <a:p>
            <a:r>
              <a:rPr lang="en-US" b="1" dirty="0"/>
              <a:t>LEUCOCYTOSIS </a:t>
            </a:r>
            <a:r>
              <a:rPr lang="en-US" dirty="0"/>
              <a:t>–  lymphocytosis</a:t>
            </a:r>
          </a:p>
          <a:p>
            <a:endParaRPr lang="en-US" dirty="0"/>
          </a:p>
          <a:p>
            <a:r>
              <a:rPr lang="en-US" b="1" dirty="0"/>
              <a:t>ESR</a:t>
            </a:r>
            <a:r>
              <a:rPr lang="en-US" dirty="0"/>
              <a:t> – elevated</a:t>
            </a:r>
          </a:p>
          <a:p>
            <a:endParaRPr lang="en-US" dirty="0"/>
          </a:p>
          <a:p>
            <a:r>
              <a:rPr lang="en-US" b="1" dirty="0"/>
              <a:t>AMYLOIDOSIS</a:t>
            </a:r>
            <a:r>
              <a:rPr lang="en-US" dirty="0"/>
              <a:t> – secondary systemic (AA)      			                        amyloidosis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TYPES OF CHRONIC INFLAMMATION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87680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b="1" dirty="0"/>
              <a:t>CHRONIC NONSPECIFIC INFLAMMATION</a:t>
            </a:r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None/>
            </a:pPr>
            <a:r>
              <a:rPr lang="en-US" b="1" dirty="0"/>
              <a:t>2) SPECIFIC / GRANULAMATOUS INFLAMMATION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GRANULAMATOUS INFLAMMATION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724400" cy="4953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b="1" dirty="0"/>
              <a:t>GRANULOMA</a:t>
            </a:r>
            <a:r>
              <a:rPr lang="en-US" sz="3200" dirty="0"/>
              <a:t> is a focus of chronic inflammation consisting of a microscopic aggregation of macrophages that are transformed into epithelial like cells (</a:t>
            </a:r>
            <a:r>
              <a:rPr lang="en-US" sz="3200" dirty="0" err="1"/>
              <a:t>epithelioid</a:t>
            </a:r>
            <a:r>
              <a:rPr lang="en-US" sz="3200" dirty="0"/>
              <a:t> cells) &amp; are surrounded by collar of mononuclear cells mainly lymphocytes &amp; occasional plasma cells.</a:t>
            </a:r>
          </a:p>
          <a:p>
            <a:endParaRPr lang="en-IN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752600"/>
            <a:ext cx="396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pic\Langhans G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7924800" cy="5867399"/>
          </a:xfrm>
          <a:prstGeom prst="rect">
            <a:avLst/>
          </a:prstGeom>
          <a:noFill/>
        </p:spPr>
      </p:pic>
      <p:pic>
        <p:nvPicPr>
          <p:cNvPr id="4" name="Picture 2" descr="C:\PICTURES\TB\caseous necrosis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00600"/>
            <a:ext cx="2286000" cy="1905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1524000" y="5334000"/>
            <a:ext cx="4572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pic\epitheloid c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7924800" cy="601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PICTURES\TB\caseous necrosi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7724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TYPES OF GRANULOMAS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b="1" dirty="0">
                <a:solidFill>
                  <a:srgbClr val="FF0000"/>
                </a:solidFill>
              </a:rPr>
              <a:t>FOREIGN BODY GRANULOMAS </a:t>
            </a:r>
            <a:r>
              <a:rPr lang="en-US" dirty="0"/>
              <a:t>– are incited by relatively inert foreign bodies </a:t>
            </a:r>
            <a:r>
              <a:rPr lang="en-US" dirty="0" err="1"/>
              <a:t>eg</a:t>
            </a:r>
            <a:r>
              <a:rPr lang="en-US" dirty="0"/>
              <a:t> talc , sutures etc</a:t>
            </a:r>
          </a:p>
          <a:p>
            <a:pPr marL="514350" indent="-514350">
              <a:buAutoNum type="arabicParenR"/>
            </a:pPr>
            <a:r>
              <a:rPr lang="en-US" b="1" dirty="0">
                <a:solidFill>
                  <a:srgbClr val="FF0000"/>
                </a:solidFill>
              </a:rPr>
              <a:t>IMMUNE GRANULOMAS </a:t>
            </a:r>
            <a:r>
              <a:rPr lang="en-US" dirty="0"/>
              <a:t>– by microbes which are poorly degradable / particulate </a:t>
            </a:r>
            <a:r>
              <a:rPr lang="en-US" dirty="0" err="1"/>
              <a:t>eg</a:t>
            </a:r>
            <a:r>
              <a:rPr lang="en-US" dirty="0"/>
              <a:t> TB (central </a:t>
            </a:r>
            <a:r>
              <a:rPr lang="en-US" dirty="0" err="1"/>
              <a:t>caseous</a:t>
            </a:r>
            <a:r>
              <a:rPr lang="en-US" dirty="0"/>
              <a:t> necrosis) , </a:t>
            </a:r>
            <a:r>
              <a:rPr lang="en-US" dirty="0" err="1"/>
              <a:t>sarcoidosis</a:t>
            </a:r>
            <a:r>
              <a:rPr lang="en-US" dirty="0"/>
              <a:t> , syphilis, leprosy etc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PRINCIPAL GRANULAMATOUS CONDITIONS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>
            <a:normAutofit fontScale="92500"/>
          </a:bodyPr>
          <a:lstStyle/>
          <a:p>
            <a:pPr marL="514350" indent="-514350">
              <a:buAutoNum type="alphaUcParenR"/>
            </a:pPr>
            <a:r>
              <a:rPr lang="en-US" b="1" dirty="0">
                <a:solidFill>
                  <a:srgbClr val="FF0000"/>
                </a:solidFill>
              </a:rPr>
              <a:t>BACTERIAL</a:t>
            </a:r>
          </a:p>
          <a:p>
            <a:pPr marL="514350" indent="-514350">
              <a:buAutoNum type="arabicParenR"/>
            </a:pPr>
            <a:r>
              <a:rPr lang="en-US" b="1" dirty="0"/>
              <a:t>TB </a:t>
            </a:r>
            <a:r>
              <a:rPr lang="en-US" dirty="0"/>
              <a:t>– Both </a:t>
            </a:r>
            <a:r>
              <a:rPr lang="en-US" b="1" dirty="0" err="1"/>
              <a:t>caseating</a:t>
            </a:r>
            <a:r>
              <a:rPr lang="en-US" dirty="0"/>
              <a:t> &amp; </a:t>
            </a:r>
            <a:r>
              <a:rPr lang="en-US" dirty="0" err="1"/>
              <a:t>noncaseating</a:t>
            </a:r>
            <a:r>
              <a:rPr lang="en-US" dirty="0"/>
              <a:t> </a:t>
            </a:r>
            <a:r>
              <a:rPr lang="en-US" dirty="0" err="1"/>
              <a:t>granulomas</a:t>
            </a:r>
            <a:r>
              <a:rPr lang="en-US" dirty="0"/>
              <a:t> </a:t>
            </a:r>
          </a:p>
          <a:p>
            <a:pPr marL="514350" indent="-514350">
              <a:buAutoNum type="arabicParenR"/>
            </a:pPr>
            <a:r>
              <a:rPr lang="en-US" b="1" dirty="0"/>
              <a:t>LEPROSY</a:t>
            </a:r>
            <a:r>
              <a:rPr lang="en-US" dirty="0"/>
              <a:t> – </a:t>
            </a:r>
            <a:r>
              <a:rPr lang="en-US" dirty="0" err="1"/>
              <a:t>noncaseating</a:t>
            </a:r>
            <a:r>
              <a:rPr lang="en-US" dirty="0"/>
              <a:t> </a:t>
            </a:r>
            <a:r>
              <a:rPr lang="en-US" dirty="0" err="1"/>
              <a:t>epithelioid</a:t>
            </a:r>
            <a:r>
              <a:rPr lang="en-US" dirty="0"/>
              <a:t> cell </a:t>
            </a:r>
            <a:r>
              <a:rPr lang="en-US" dirty="0" err="1"/>
              <a:t>granuloma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SYPHILIS</a:t>
            </a:r>
            <a:r>
              <a:rPr lang="en-US" dirty="0"/>
              <a:t> – </a:t>
            </a:r>
            <a:r>
              <a:rPr lang="en-US" dirty="0" err="1"/>
              <a:t>gumma</a:t>
            </a:r>
            <a:r>
              <a:rPr lang="en-US" dirty="0"/>
              <a:t> ( </a:t>
            </a:r>
            <a:r>
              <a:rPr lang="en-US" dirty="0" err="1"/>
              <a:t>histiocytes</a:t>
            </a:r>
            <a:r>
              <a:rPr lang="en-US" dirty="0"/>
              <a:t>, plasma cells, 				  central necrosis)</a:t>
            </a:r>
          </a:p>
          <a:p>
            <a:pPr marL="514350" indent="-514350">
              <a:buAutoNum type="arabicParenR"/>
            </a:pPr>
            <a:r>
              <a:rPr lang="en-US" b="1" dirty="0"/>
              <a:t>BRUCELLOSIS </a:t>
            </a:r>
            <a:r>
              <a:rPr lang="en-US" dirty="0"/>
              <a:t>– nonspecific </a:t>
            </a:r>
            <a:r>
              <a:rPr lang="en-US" dirty="0" err="1"/>
              <a:t>granulomas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b="1" dirty="0"/>
              <a:t>CAT SCRATCH  DIS </a:t>
            </a:r>
            <a:r>
              <a:rPr lang="en-US" dirty="0"/>
              <a:t>– </a:t>
            </a:r>
            <a:r>
              <a:rPr lang="en-US" dirty="0" err="1"/>
              <a:t>granulomas</a:t>
            </a:r>
            <a:r>
              <a:rPr lang="en-US" dirty="0"/>
              <a:t> with central 				           </a:t>
            </a:r>
            <a:r>
              <a:rPr lang="en-US" dirty="0" err="1"/>
              <a:t>caseation</a:t>
            </a:r>
            <a:r>
              <a:rPr lang="en-US" dirty="0"/>
              <a:t> 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B) FUNGAL</a:t>
            </a:r>
          </a:p>
          <a:p>
            <a:pPr marL="514350" indent="-514350">
              <a:buAutoNum type="arabicParenR"/>
            </a:pPr>
            <a:r>
              <a:rPr lang="en-US" b="1" dirty="0"/>
              <a:t>ACTINOMYCOSIS</a:t>
            </a:r>
            <a:r>
              <a:rPr lang="en-US" dirty="0"/>
              <a:t>- </a:t>
            </a:r>
            <a:r>
              <a:rPr lang="en-US" dirty="0" err="1"/>
              <a:t>Granuloma</a:t>
            </a:r>
            <a:r>
              <a:rPr lang="en-US" dirty="0"/>
              <a:t> with draining 				sinuses (</a:t>
            </a:r>
            <a:r>
              <a:rPr lang="en-US" dirty="0" err="1"/>
              <a:t>sulphur</a:t>
            </a:r>
            <a:r>
              <a:rPr lang="en-US" dirty="0"/>
              <a:t> granules)</a:t>
            </a:r>
          </a:p>
          <a:p>
            <a:pPr marL="514350" indent="-514350">
              <a:buAutoNum type="arabicParenR"/>
            </a:pPr>
            <a:r>
              <a:rPr lang="en-US" b="1" dirty="0"/>
              <a:t>BLASTOMYCOSIS</a:t>
            </a:r>
            <a:r>
              <a:rPr lang="en-US" dirty="0"/>
              <a:t>- Ulceration with </a:t>
            </a:r>
            <a:r>
              <a:rPr lang="en-US" dirty="0" err="1"/>
              <a:t>granuloma</a:t>
            </a:r>
            <a:r>
              <a:rPr lang="en-US" dirty="0"/>
              <a:t> 				formation</a:t>
            </a:r>
          </a:p>
          <a:p>
            <a:pPr marL="514350" indent="-514350">
              <a:buAutoNum type="arabicParenR"/>
            </a:pPr>
            <a:r>
              <a:rPr lang="en-US" b="1" dirty="0"/>
              <a:t>CRYPTOCOCCOSIS</a:t>
            </a:r>
          </a:p>
          <a:p>
            <a:pPr marL="514350" indent="-514350">
              <a:buAutoNum type="arabicParenR"/>
            </a:pPr>
            <a:r>
              <a:rPr lang="en-US" b="1" dirty="0"/>
              <a:t>COCCIDIODOMYCOSIS</a:t>
            </a:r>
          </a:p>
          <a:p>
            <a:pPr marL="514350" indent="-514350">
              <a:buNone/>
            </a:pPr>
            <a:r>
              <a:rPr lang="en-US" b="1" dirty="0">
                <a:solidFill>
                  <a:srgbClr val="FF0000"/>
                </a:solidFill>
              </a:rPr>
              <a:t>C) PARASITIC</a:t>
            </a:r>
          </a:p>
          <a:p>
            <a:pPr marL="514350" indent="-514350">
              <a:buNone/>
            </a:pPr>
            <a:r>
              <a:rPr lang="en-US" b="1" dirty="0"/>
              <a:t>SHISTOSOMIASIS</a:t>
            </a:r>
            <a:r>
              <a:rPr lang="en-US" dirty="0"/>
              <a:t>- </a:t>
            </a:r>
            <a:r>
              <a:rPr lang="en-US" dirty="0" err="1"/>
              <a:t>Granulomatous</a:t>
            </a:r>
            <a:r>
              <a:rPr lang="en-US" dirty="0"/>
              <a:t> </a:t>
            </a:r>
            <a:r>
              <a:rPr lang="en-US"/>
              <a:t>reaction 					present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Learning Objectives &amp; Specific 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b="1" dirty="0"/>
              <a:t>General Objectives: </a:t>
            </a:r>
            <a:r>
              <a:rPr lang="en-US" dirty="0"/>
              <a:t>To describe chronic Inflammation &amp; </a:t>
            </a:r>
            <a:r>
              <a:rPr lang="en-US" dirty="0" err="1"/>
              <a:t>granulomatous</a:t>
            </a:r>
            <a:r>
              <a:rPr lang="en-US" dirty="0"/>
              <a:t> Inflammation.</a:t>
            </a:r>
          </a:p>
          <a:p>
            <a:pPr>
              <a:buFont typeface="Arial" charset="0"/>
              <a:buNone/>
              <a:defRPr/>
            </a:pPr>
            <a:r>
              <a:rPr lang="en-US" b="1" dirty="0"/>
              <a:t>Specific Learning Outcomes:</a:t>
            </a:r>
            <a:r>
              <a:rPr lang="en-US" dirty="0"/>
              <a:t> At the end of the lecture, the learner should have the knowledge about Chronic Inflammation &amp; </a:t>
            </a:r>
            <a:r>
              <a:rPr lang="en-US" dirty="0" err="1"/>
              <a:t>Granulomatous</a:t>
            </a:r>
            <a:r>
              <a:rPr lang="en-US" dirty="0"/>
              <a:t> Inflammation with respect to</a:t>
            </a:r>
          </a:p>
          <a:p>
            <a:pPr>
              <a:buFont typeface="Arial" charset="0"/>
              <a:buNone/>
              <a:defRPr/>
            </a:pPr>
            <a:r>
              <a:rPr lang="en-US" dirty="0"/>
              <a:t>1)</a:t>
            </a:r>
            <a:r>
              <a:rPr lang="fr-FR" b="1" dirty="0"/>
              <a:t> </a:t>
            </a:r>
            <a:r>
              <a:rPr lang="en-US" dirty="0"/>
              <a:t>Definition</a:t>
            </a:r>
          </a:p>
          <a:p>
            <a:pPr marL="514350" indent="-514350">
              <a:buNone/>
            </a:pPr>
            <a:r>
              <a:rPr lang="en-US" dirty="0"/>
              <a:t>2) Causes</a:t>
            </a:r>
          </a:p>
          <a:p>
            <a:pPr marL="514350" indent="-514350">
              <a:buNone/>
            </a:pPr>
            <a:r>
              <a:rPr lang="en-US" dirty="0"/>
              <a:t>3) Types</a:t>
            </a:r>
          </a:p>
          <a:p>
            <a:pPr marL="514350" indent="-514350">
              <a:buNone/>
            </a:pPr>
            <a:r>
              <a:rPr lang="en-US" dirty="0"/>
              <a:t>4) Morphologic features</a:t>
            </a:r>
          </a:p>
          <a:p>
            <a:pPr marL="514350" indent="-514350">
              <a:buNone/>
            </a:pPr>
            <a:r>
              <a:rPr lang="en-US" dirty="0"/>
              <a:t>5) Principal </a:t>
            </a:r>
            <a:r>
              <a:rPr lang="en-US" dirty="0" err="1"/>
              <a:t>granulamatous</a:t>
            </a:r>
            <a:r>
              <a:rPr lang="en-US" dirty="0"/>
              <a:t> conditions</a:t>
            </a:r>
            <a:endParaRPr lang="en-IN" dirty="0"/>
          </a:p>
          <a:p>
            <a:pPr>
              <a:buNone/>
            </a:pPr>
            <a:r>
              <a:rPr lang="fr-FR" dirty="0"/>
              <a:t> </a:t>
            </a:r>
            <a:endParaRPr lang="en-US" dirty="0"/>
          </a:p>
          <a:p>
            <a:pPr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76EAF-46B4-45E2-8F21-C90894E6E7F1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D) MISCELLANEOUS</a:t>
            </a:r>
          </a:p>
          <a:p>
            <a:pPr>
              <a:buNone/>
            </a:pPr>
            <a:r>
              <a:rPr lang="en-US" b="1" dirty="0"/>
              <a:t>1)SARCOIDOSIS </a:t>
            </a:r>
            <a:r>
              <a:rPr lang="en-US" dirty="0"/>
              <a:t>– </a:t>
            </a:r>
            <a:r>
              <a:rPr lang="en-US" dirty="0" err="1"/>
              <a:t>noncaseating</a:t>
            </a:r>
            <a:r>
              <a:rPr lang="en-US" dirty="0"/>
              <a:t> </a:t>
            </a:r>
            <a:r>
              <a:rPr lang="en-US" dirty="0" err="1"/>
              <a:t>granulomas</a:t>
            </a:r>
            <a:endParaRPr lang="en-US" dirty="0"/>
          </a:p>
          <a:p>
            <a:pPr>
              <a:buNone/>
            </a:pPr>
            <a:r>
              <a:rPr lang="en-US" dirty="0"/>
              <a:t>2</a:t>
            </a:r>
            <a:r>
              <a:rPr lang="en-US" b="1" dirty="0"/>
              <a:t>) CROHNS DISEASE</a:t>
            </a:r>
            <a:r>
              <a:rPr lang="en-US" dirty="0"/>
              <a:t> – </a:t>
            </a:r>
            <a:r>
              <a:rPr lang="en-US" dirty="0" err="1"/>
              <a:t>noncaseating</a:t>
            </a:r>
            <a:r>
              <a:rPr lang="en-US" dirty="0"/>
              <a:t> </a:t>
            </a:r>
            <a:r>
              <a:rPr lang="en-US" dirty="0" err="1"/>
              <a:t>granulomas</a:t>
            </a:r>
            <a:endParaRPr lang="en-US" dirty="0"/>
          </a:p>
          <a:p>
            <a:pPr>
              <a:buNone/>
            </a:pPr>
            <a:r>
              <a:rPr lang="en-US" b="1" dirty="0"/>
              <a:t>3) SILICOSIS</a:t>
            </a:r>
          </a:p>
          <a:p>
            <a:pPr>
              <a:buNone/>
            </a:pPr>
            <a:r>
              <a:rPr lang="en-US" b="1" dirty="0"/>
              <a:t>4)BERYLLIOSIS</a:t>
            </a:r>
            <a:r>
              <a:rPr lang="en-US" dirty="0"/>
              <a:t> – </a:t>
            </a:r>
            <a:r>
              <a:rPr lang="en-US" dirty="0" err="1"/>
              <a:t>noncaseating</a:t>
            </a:r>
            <a:r>
              <a:rPr lang="en-US" dirty="0"/>
              <a:t> </a:t>
            </a:r>
            <a:r>
              <a:rPr lang="en-US" dirty="0" err="1"/>
              <a:t>granulomas</a:t>
            </a:r>
            <a:endParaRPr lang="en-US" dirty="0"/>
          </a:p>
          <a:p>
            <a:pPr>
              <a:buNone/>
            </a:pPr>
            <a:r>
              <a:rPr lang="en-US" b="1" dirty="0"/>
              <a:t>5)FOREIGN BODY GRANULOMAS </a:t>
            </a:r>
            <a:r>
              <a:rPr lang="en-US" dirty="0"/>
              <a:t>– 						</a:t>
            </a:r>
            <a:r>
              <a:rPr lang="en-US" dirty="0" err="1"/>
              <a:t>noncaseating</a:t>
            </a:r>
            <a:r>
              <a:rPr lang="en-US" dirty="0"/>
              <a:t> </a:t>
            </a:r>
            <a:r>
              <a:rPr lang="en-US" dirty="0" err="1"/>
              <a:t>granulomas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Frequently asked Questions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514350" indent="-514350">
              <a:buFont typeface="Arial" charset="0"/>
              <a:buAutoNum type="arabicParenR"/>
            </a:pPr>
            <a:r>
              <a:rPr lang="en-US" dirty="0"/>
              <a:t>Short notes on</a:t>
            </a:r>
          </a:p>
          <a:p>
            <a:pPr marL="514350" indent="-514350">
              <a:buFontTx/>
              <a:buChar char="-"/>
            </a:pPr>
            <a:r>
              <a:rPr lang="en-US" dirty="0"/>
              <a:t>Chronic inflammation</a:t>
            </a:r>
          </a:p>
          <a:p>
            <a:pPr marL="514350" indent="-514350">
              <a:buFontTx/>
              <a:buChar char="-"/>
            </a:pPr>
            <a:r>
              <a:rPr lang="en-US" dirty="0" err="1"/>
              <a:t>Granuloma</a:t>
            </a:r>
            <a:r>
              <a:rPr lang="en-US" dirty="0"/>
              <a:t> or </a:t>
            </a:r>
            <a:r>
              <a:rPr lang="en-US" dirty="0" err="1"/>
              <a:t>Granulomatous</a:t>
            </a:r>
            <a:r>
              <a:rPr lang="en-US" dirty="0"/>
              <a:t> inflammation</a:t>
            </a:r>
          </a:p>
          <a:p>
            <a:pPr marL="514350" indent="-514350">
              <a:buFontTx/>
              <a:buChar char="-"/>
            </a:pPr>
            <a:r>
              <a:rPr lang="en-US" dirty="0"/>
              <a:t>Principal </a:t>
            </a:r>
            <a:r>
              <a:rPr lang="en-US" dirty="0" err="1"/>
              <a:t>granulamatous</a:t>
            </a:r>
            <a:r>
              <a:rPr lang="en-US" dirty="0"/>
              <a:t> conditions</a:t>
            </a:r>
          </a:p>
          <a:p>
            <a:pPr marL="514350" indent="-514350">
              <a:buNone/>
            </a:pPr>
            <a:r>
              <a:rPr lang="en-US" dirty="0"/>
              <a:t>2) Diagram of </a:t>
            </a:r>
            <a:r>
              <a:rPr lang="en-US" dirty="0" err="1"/>
              <a:t>granuloma</a:t>
            </a:r>
            <a:r>
              <a:rPr lang="en-US" dirty="0"/>
              <a:t> (lymph node, lung etc)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Font typeface="Arial" charset="0"/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F1C1F-E396-4F31-8456-632F13FB5845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Reading List/Reference List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237067" y="1600201"/>
            <a:ext cx="8449733" cy="4525963"/>
          </a:xfrm>
        </p:spPr>
        <p:txBody>
          <a:bodyPr/>
          <a:lstStyle/>
          <a:p>
            <a:r>
              <a:rPr lang="en-US" dirty="0"/>
              <a:t>Robbins Basic Pathology: Kumar, </a:t>
            </a:r>
            <a:r>
              <a:rPr lang="en-US" dirty="0" err="1"/>
              <a:t>Abbas</a:t>
            </a:r>
            <a:r>
              <a:rPr lang="en-US" dirty="0"/>
              <a:t>, Aster, 9th Edition</a:t>
            </a:r>
          </a:p>
          <a:p>
            <a:r>
              <a:rPr lang="en-US" dirty="0"/>
              <a:t> Essential Pathology for Dental Students: Harsh Mohan, </a:t>
            </a:r>
            <a:r>
              <a:rPr lang="en-US" dirty="0" err="1"/>
              <a:t>Sugandha</a:t>
            </a:r>
            <a:r>
              <a:rPr lang="en-US" dirty="0"/>
              <a:t> Mohan, 5th Edition</a:t>
            </a:r>
          </a:p>
          <a:p>
            <a:pPr>
              <a:buFont typeface="Arial" charset="0"/>
              <a:buNone/>
            </a:pPr>
            <a:r>
              <a:rPr lang="en-US" dirty="0"/>
              <a:t>	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B6A3D-999A-4D84-A5F1-0F92C4C201CB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CHRONIC INFLAMMATION</a:t>
            </a:r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DEFINITION</a:t>
            </a:r>
            <a:r>
              <a:rPr lang="en-US" dirty="0"/>
              <a:t> – Inflammation of prolonged duration (</a:t>
            </a:r>
            <a:r>
              <a:rPr lang="en-US" dirty="0" err="1"/>
              <a:t>wks-mths-yrs</a:t>
            </a:r>
            <a:r>
              <a:rPr lang="en-US" dirty="0"/>
              <a:t>) in which active inflammation, tissue destruction &amp; attempts at repair are proceeding simultaneously.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CAUSES</a:t>
            </a:r>
          </a:p>
          <a:p>
            <a:pPr marL="514350" indent="-514350">
              <a:buAutoNum type="arabicParenR"/>
            </a:pPr>
            <a:r>
              <a:rPr lang="en-US" b="1" dirty="0"/>
              <a:t>Chronic inflammation starting de novo</a:t>
            </a:r>
            <a:endParaRPr lang="en-US" dirty="0"/>
          </a:p>
          <a:p>
            <a:pPr>
              <a:buNone/>
            </a:pPr>
            <a:r>
              <a:rPr lang="en-US" b="1" dirty="0"/>
              <a:t>2) Following acute inflammation</a:t>
            </a:r>
          </a:p>
          <a:p>
            <a:pPr>
              <a:buNone/>
            </a:pPr>
            <a:r>
              <a:rPr lang="en-US" b="1" dirty="0"/>
              <a:t>3) Recurrent attacks of acute inflammation</a:t>
            </a:r>
          </a:p>
          <a:p>
            <a:pPr>
              <a:buNone/>
            </a:pPr>
            <a:r>
              <a:rPr lang="en-US" b="1" dirty="0"/>
              <a:t>4) Prolonged exposure to potentially toxic agents</a:t>
            </a:r>
          </a:p>
          <a:p>
            <a:pPr>
              <a:buNone/>
            </a:pPr>
            <a:r>
              <a:rPr lang="en-US" b="1" dirty="0"/>
              <a:t>5) Autoimmunity 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MORPHOLOGIC FEATURES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b="1" dirty="0"/>
              <a:t>Infiltration by mononuclear cells (Macrophages, Lymphocytes, Plasma cells)</a:t>
            </a:r>
          </a:p>
          <a:p>
            <a:pPr marL="514350" indent="-514350">
              <a:buAutoNum type="arabicParenR"/>
            </a:pPr>
            <a:endParaRPr lang="en-US" b="1" dirty="0"/>
          </a:p>
          <a:p>
            <a:pPr marL="514350" indent="-514350">
              <a:buAutoNum type="arabicParenR"/>
            </a:pPr>
            <a:r>
              <a:rPr lang="en-US" b="1" dirty="0"/>
              <a:t>Tissue destruction/ necrosis</a:t>
            </a:r>
          </a:p>
          <a:p>
            <a:pPr marL="514350" indent="-514350">
              <a:buAutoNum type="arabicParenR"/>
            </a:pPr>
            <a:endParaRPr lang="en-US" b="1" dirty="0"/>
          </a:p>
          <a:p>
            <a:pPr marL="514350" indent="-514350">
              <a:buAutoNum type="arabicParenR"/>
            </a:pPr>
            <a:r>
              <a:rPr lang="en-US" b="1" dirty="0"/>
              <a:t>Proliferative changes-Attempt at healing by connective tissue replacement of damaged tissue (angiogenesis, fibrosis)</a:t>
            </a:r>
            <a:endParaRPr lang="en-IN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5791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b="1" dirty="0">
                <a:solidFill>
                  <a:srgbClr val="FF0000"/>
                </a:solidFill>
              </a:rPr>
              <a:t>INFILTRATION BY MONONUCLEAR CELLS – MACROPHAGES , LYMPHOCYTES, PLASMA CELLS</a:t>
            </a:r>
          </a:p>
          <a:p>
            <a:pPr marL="514350" indent="-514350">
              <a:buNone/>
            </a:pPr>
            <a:r>
              <a:rPr lang="en-US" b="1" dirty="0"/>
              <a:t> </a:t>
            </a:r>
          </a:p>
          <a:p>
            <a:pPr marL="514350" indent="-514350">
              <a:buNone/>
            </a:pPr>
            <a:r>
              <a:rPr lang="en-US" b="1" dirty="0"/>
              <a:t>A)  MACROHAGES </a:t>
            </a:r>
            <a:r>
              <a:rPr lang="en-US" dirty="0"/>
              <a:t>(dominant cell, component of     MPS/RES)</a:t>
            </a:r>
          </a:p>
          <a:p>
            <a:pPr>
              <a:buFontTx/>
              <a:buChar char="-"/>
            </a:pPr>
            <a:r>
              <a:rPr lang="en-US" dirty="0"/>
              <a:t>Tissue cells derived from circulating </a:t>
            </a:r>
            <a:r>
              <a:rPr lang="en-US" dirty="0" err="1"/>
              <a:t>bld</a:t>
            </a:r>
            <a:r>
              <a:rPr lang="en-US" dirty="0"/>
              <a:t> monocyte after their emigration from </a:t>
            </a:r>
            <a:r>
              <a:rPr lang="en-US" dirty="0" err="1"/>
              <a:t>bld</a:t>
            </a:r>
            <a:r>
              <a:rPr lang="en-US" dirty="0"/>
              <a:t> stream.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b="1" dirty="0"/>
              <a:t> In all tissues, </a:t>
            </a:r>
          </a:p>
          <a:p>
            <a:r>
              <a:rPr lang="en-US" dirty="0"/>
              <a:t>Macrophage acts as filters for particulate matter, microbes &amp; senescent cells. </a:t>
            </a:r>
          </a:p>
          <a:p>
            <a:r>
              <a:rPr lang="en-US" dirty="0"/>
              <a:t>Acts as sentinels to alert specific components of the adaptive immune system  to injurious stimuli.</a:t>
            </a:r>
          </a:p>
          <a:p>
            <a:pPr marL="514350" indent="-51435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inf pic\in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219200"/>
            <a:ext cx="7467600" cy="54101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438400" y="6096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CHRONIC CERVICITIS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991600" cy="6248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			</a:t>
            </a:r>
            <a:r>
              <a:rPr lang="en-US" b="1" dirty="0"/>
              <a:t>ACTIVATED MACROPHAGE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500" b="1" dirty="0"/>
              <a:t>TISSUE INJURY &amp;                                      INFLAMMATION	                             FIBROSIS	 </a:t>
            </a:r>
            <a:r>
              <a:rPr lang="en-US" sz="3500" dirty="0"/>
              <a:t>     -Reactive O</a:t>
            </a:r>
            <a:r>
              <a:rPr lang="en-US" sz="3500" dirty="0">
                <a:cs typeface="Calibri"/>
              </a:rPr>
              <a:t>₂ &amp;                        </a:t>
            </a:r>
            <a:r>
              <a:rPr lang="en-US" sz="3500" dirty="0"/>
              <a:t>- GF (PDGF, FGF, TGF</a:t>
            </a:r>
            <a:r>
              <a:rPr lang="el-GR" sz="3500" dirty="0"/>
              <a:t>β</a:t>
            </a:r>
            <a:r>
              <a:rPr lang="en-US" sz="3500" dirty="0"/>
              <a:t>)</a:t>
            </a:r>
            <a:r>
              <a:rPr lang="en-US" sz="3500" dirty="0">
                <a:cs typeface="Calibri"/>
              </a:rPr>
              <a:t> </a:t>
            </a:r>
          </a:p>
          <a:p>
            <a:pPr>
              <a:buNone/>
            </a:pPr>
            <a:r>
              <a:rPr lang="en-US" sz="3500" dirty="0">
                <a:cs typeface="Calibri"/>
              </a:rPr>
              <a:t>     nitrogen species</a:t>
            </a:r>
            <a:r>
              <a:rPr lang="en-US" sz="3500" dirty="0"/>
              <a:t> 	              - </a:t>
            </a:r>
            <a:r>
              <a:rPr lang="en-US" sz="3500" dirty="0" err="1"/>
              <a:t>Fibrogenic</a:t>
            </a:r>
            <a:r>
              <a:rPr lang="en-US" sz="3500" dirty="0"/>
              <a:t> cytokines</a:t>
            </a:r>
          </a:p>
          <a:p>
            <a:pPr>
              <a:buNone/>
            </a:pPr>
            <a:r>
              <a:rPr lang="en-US" sz="3500" dirty="0"/>
              <a:t>    - Proteases			    - Angiogenesis GF</a:t>
            </a:r>
          </a:p>
          <a:p>
            <a:pPr>
              <a:buNone/>
            </a:pPr>
            <a:r>
              <a:rPr lang="en-US" sz="3500" dirty="0"/>
              <a:t>    - AA metabolites         	</a:t>
            </a:r>
          </a:p>
          <a:p>
            <a:pPr>
              <a:buNone/>
            </a:pPr>
            <a:r>
              <a:rPr lang="en-US" sz="3500" dirty="0"/>
              <a:t>    - Coagulation factors</a:t>
            </a:r>
          </a:p>
          <a:p>
            <a:pPr>
              <a:buNone/>
            </a:pPr>
            <a:r>
              <a:rPr lang="en-US" sz="3500" dirty="0"/>
              <a:t>    - Cytokines including </a:t>
            </a:r>
            <a:r>
              <a:rPr lang="en-US" sz="3500" dirty="0" err="1"/>
              <a:t>chemokines</a:t>
            </a:r>
            <a:endParaRPr lang="en-IN" sz="3500" dirty="0"/>
          </a:p>
          <a:p>
            <a:pPr>
              <a:buNone/>
            </a:pPr>
            <a:r>
              <a:rPr lang="en-US" sz="3500" b="1" dirty="0"/>
              <a:t>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3848100" y="952500"/>
            <a:ext cx="3810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66800" y="1143000"/>
            <a:ext cx="62484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724694" y="1485900"/>
            <a:ext cx="685006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6744097" y="1714103"/>
            <a:ext cx="114300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B) LYMPHOCYTES &amp; PLASMA CELLS</a:t>
            </a:r>
          </a:p>
          <a:p>
            <a:r>
              <a:rPr lang="en-US" dirty="0"/>
              <a:t>Mobilized in both Ab-mediated (B Lymphocytes) &amp; cell mediated (T Lymphocytes) immune </a:t>
            </a:r>
            <a:r>
              <a:rPr lang="en-US" dirty="0" err="1"/>
              <a:t>rxns</a:t>
            </a:r>
            <a:r>
              <a:rPr lang="en-US" dirty="0"/>
              <a:t> &amp; even in nonimmune inflammatory reactions.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Plasma cells develop from activated                     B Lymphocytes &amp; produce </a:t>
            </a:r>
            <a:r>
              <a:rPr lang="en-US" dirty="0" err="1"/>
              <a:t>Ab</a:t>
            </a:r>
            <a:r>
              <a:rPr lang="en-US" dirty="0"/>
              <a:t> against the Ag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C) OTHER CELLS – </a:t>
            </a:r>
            <a:r>
              <a:rPr lang="en-US" b="1" dirty="0" err="1"/>
              <a:t>Eosinophils</a:t>
            </a:r>
            <a:r>
              <a:rPr lang="en-US" b="1" dirty="0"/>
              <a:t>, mast cells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743</Words>
  <Application>Microsoft Office PowerPoint</Application>
  <PresentationFormat>On-screen Show (4:3)</PresentationFormat>
  <Paragraphs>115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ITS DENTAL COLLEGE, GREATER NOIDA</vt:lpstr>
      <vt:lpstr>Learning Objectives &amp; Specific Learning Outcomes</vt:lpstr>
      <vt:lpstr>CHRONIC INFLAMMATION</vt:lpstr>
      <vt:lpstr>PowerPoint Presentation</vt:lpstr>
      <vt:lpstr>MORPHOLOGIC FEATURES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SYSTEMIC EFFECTS OF CHRONIC INFLAMMATION</vt:lpstr>
      <vt:lpstr>TYPES OF CHRONIC INFLAMMATION</vt:lpstr>
      <vt:lpstr>GRANULAMATOUS INFLAMMATION</vt:lpstr>
      <vt:lpstr>PowerPoint Presentation</vt:lpstr>
      <vt:lpstr>PowerPoint Presentation</vt:lpstr>
      <vt:lpstr>PowerPoint Presentation</vt:lpstr>
      <vt:lpstr>TYPES OF GRANULOMAS</vt:lpstr>
      <vt:lpstr>PRINCIPAL GRANULAMATOUS CONDITIONS</vt:lpstr>
      <vt:lpstr>PowerPoint Presentation</vt:lpstr>
      <vt:lpstr>PowerPoint Presentation</vt:lpstr>
      <vt:lpstr>Frequently asked Questions</vt:lpstr>
      <vt:lpstr>Reading List/Reference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INFLAMMATION</dc:title>
  <dc:creator>Vertika</dc:creator>
  <cp:lastModifiedBy>SOUMYA GUPTA</cp:lastModifiedBy>
  <cp:revision>103</cp:revision>
  <dcterms:created xsi:type="dcterms:W3CDTF">2006-08-16T00:00:00Z</dcterms:created>
  <dcterms:modified xsi:type="dcterms:W3CDTF">2020-09-08T09:06:26Z</dcterms:modified>
</cp:coreProperties>
</file>