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92" r:id="rId2"/>
    <p:sldId id="393" r:id="rId3"/>
    <p:sldId id="256" r:id="rId4"/>
    <p:sldId id="278" r:id="rId5"/>
    <p:sldId id="258" r:id="rId6"/>
    <p:sldId id="259" r:id="rId7"/>
    <p:sldId id="260" r:id="rId8"/>
    <p:sldId id="262" r:id="rId9"/>
    <p:sldId id="261" r:id="rId10"/>
    <p:sldId id="264" r:id="rId11"/>
    <p:sldId id="265" r:id="rId12"/>
    <p:sldId id="295" r:id="rId13"/>
    <p:sldId id="297" r:id="rId14"/>
    <p:sldId id="266" r:id="rId15"/>
    <p:sldId id="271" r:id="rId16"/>
    <p:sldId id="298" r:id="rId17"/>
    <p:sldId id="267" r:id="rId18"/>
    <p:sldId id="269" r:id="rId19"/>
    <p:sldId id="268" r:id="rId20"/>
    <p:sldId id="270" r:id="rId21"/>
    <p:sldId id="299" r:id="rId22"/>
    <p:sldId id="272" r:id="rId23"/>
    <p:sldId id="273" r:id="rId24"/>
    <p:sldId id="275" r:id="rId25"/>
    <p:sldId id="274" r:id="rId26"/>
    <p:sldId id="300" r:id="rId27"/>
    <p:sldId id="301" r:id="rId28"/>
    <p:sldId id="302" r:id="rId29"/>
    <p:sldId id="303" r:id="rId30"/>
    <p:sldId id="304" r:id="rId31"/>
    <p:sldId id="276" r:id="rId32"/>
    <p:sldId id="277" r:id="rId33"/>
    <p:sldId id="356" r:id="rId34"/>
    <p:sldId id="357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B6253D-A20A-4FEB-981E-19AFDFD7B4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ADA4AB-9936-4121-9599-1DBFC5FC6F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AABE14-C7FE-404E-B0B7-71CC75807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0C665-F982-4A81-9AF5-492435AD3991}" type="datetimeFigureOut">
              <a:rPr lang="en-IN" smtClean="0"/>
              <a:t>04/07/2020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E0CB2A-E6F3-42F9-8134-6DED77C20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EE7D20-8531-4253-9430-C8A2ED427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1C9B2-FDB9-44A5-8AC1-03988B077BD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916240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788F92-BE71-4340-9B5B-E7AC899985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BB1A95-9C45-4BAB-A00B-DEC689E3BD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AD26A9-4B4B-4C2F-9F4A-41C9E815F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0C665-F982-4A81-9AF5-492435AD3991}" type="datetimeFigureOut">
              <a:rPr lang="en-IN" smtClean="0"/>
              <a:t>04/07/2020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90FB8E-CCF8-4323-9B42-CCF760D80D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BD5962-5B7B-4E15-BC8D-B6EDD4411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1C9B2-FDB9-44A5-8AC1-03988B077BD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02436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6581088-EF0B-4614-8DD4-5BAC43913C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204D3BD-C4EE-4A48-BF1B-500673AB7A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B4AC27-07EC-4768-A36D-99DC5A3391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0C665-F982-4A81-9AF5-492435AD3991}" type="datetimeFigureOut">
              <a:rPr lang="en-IN" smtClean="0"/>
              <a:t>04/07/2020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BF70EE-E6A6-44E6-A920-B333C896C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4FAC01-2C17-490E-9524-3F78DA1EA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1C9B2-FDB9-44A5-8AC1-03988B077BD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82219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13BFAA-84D7-47E5-AC09-EFAF2D9C0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09159-6B0E-445E-A35B-7D7679307C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12C9CC-AAAD-4435-8D74-63A52893B8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0C665-F982-4A81-9AF5-492435AD3991}" type="datetimeFigureOut">
              <a:rPr lang="en-IN" smtClean="0"/>
              <a:t>04/07/2020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1AD348-81FB-45E2-BD4F-47CD5F600F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1E354F-3461-4BC1-8B7E-F8A7BCFAB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1C9B2-FDB9-44A5-8AC1-03988B077BD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72332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A646BF-5240-4690-AAA1-A1608BEECE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2EEC59-EFB1-41FE-A446-A02EFD5825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619BF3-794A-47F7-9DA1-367934482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0C665-F982-4A81-9AF5-492435AD3991}" type="datetimeFigureOut">
              <a:rPr lang="en-IN" smtClean="0"/>
              <a:t>04/07/2020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49408E-B494-44E6-9BA6-A2B9B33E3B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5334D3-1F9D-49D2-9F57-E5C7EBF3B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1C9B2-FDB9-44A5-8AC1-03988B077BD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34903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05D0C2-06D4-42DA-AEE3-043C93FB3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DDF1D6-FB4D-44FC-B4DF-C7E3ECC889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3226D4-3E6E-49C4-9E82-9EEB59F481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833598-3794-47BB-BFBF-32A46E73B7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0C665-F982-4A81-9AF5-492435AD3991}" type="datetimeFigureOut">
              <a:rPr lang="en-IN" smtClean="0"/>
              <a:t>04/07/2020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936D72-7678-45A4-807D-CB45450AA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7D3DCD-E59F-460A-8096-FB9117A2E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1C9B2-FDB9-44A5-8AC1-03988B077BD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48351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372F19-737A-47D5-86D5-B7255CE51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401693-5E72-4183-9D21-AD5D773C59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075A66-4BD7-4DB7-B070-0FAC9259D8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7F284BD-F014-4E57-BEF4-1937D753F2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C566B76-1A5A-4F8E-A60D-0570ADCD70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2E67C78-2476-43ED-936F-186D37315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0C665-F982-4A81-9AF5-492435AD3991}" type="datetimeFigureOut">
              <a:rPr lang="en-IN" smtClean="0"/>
              <a:t>04/07/2020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6097037-5EC1-4F52-A9ED-999D8EE7D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EFBB0E7-55ED-4C37-A5C1-0E1C32B40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1C9B2-FDB9-44A5-8AC1-03988B077BD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38738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679008-C153-41A1-9541-0AC35576D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B6F713E-5A66-4573-9198-DE5B112F0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0C665-F982-4A81-9AF5-492435AD3991}" type="datetimeFigureOut">
              <a:rPr lang="en-IN" smtClean="0"/>
              <a:t>04/07/2020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CE2A6C-86BA-4D68-AE35-D2170F387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C94C8B-3975-4D6C-AABE-0CC65E76A2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1C9B2-FDB9-44A5-8AC1-03988B077BD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74561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C3376E3-712D-4A45-B2EF-3449CE5348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0C665-F982-4A81-9AF5-492435AD3991}" type="datetimeFigureOut">
              <a:rPr lang="en-IN" smtClean="0"/>
              <a:t>04/07/2020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39ADE98-41B1-4DAB-A22D-B12B1F69D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1B31B7-756D-40D2-8518-538E36666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1C9B2-FDB9-44A5-8AC1-03988B077BD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266674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BE46D4-D417-467F-93C0-49DD30374F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A0BF71-7E93-4858-975B-96300AA2EE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603DBE-9BC9-43B7-9B17-195A3AF2FC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7F5689-EA25-4271-9CBE-B596212B8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0C665-F982-4A81-9AF5-492435AD3991}" type="datetimeFigureOut">
              <a:rPr lang="en-IN" smtClean="0"/>
              <a:t>04/07/2020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F887DA-B1B7-41C7-B077-75F252AF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8D8FC6-AFC3-4D55-A5B3-5CCDF3B21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1C9B2-FDB9-44A5-8AC1-03988B077BD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351073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2E8020-BC3D-498F-9A32-4548AD8D5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73AEC61-42B8-407E-AA86-FC5D47DC35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4BDA6A-E8C8-4959-83D6-34A149B191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CACD0C-DBD2-4584-9937-927F512F6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0C665-F982-4A81-9AF5-492435AD3991}" type="datetimeFigureOut">
              <a:rPr lang="en-IN" smtClean="0"/>
              <a:t>04/07/2020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70DFF6-A47A-4D2C-B01C-E671C22178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03AAC7-BEFC-4031-8A45-D2CB47F02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1C9B2-FDB9-44A5-8AC1-03988B077BD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05474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2BDC5A9-93C8-4577-B25B-BDD19C4929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AABBCF-9816-4F81-A992-CE4F577223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BC3C22-57CA-4BBC-997B-747AFF3073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80C665-F982-4A81-9AF5-492435AD3991}" type="datetimeFigureOut">
              <a:rPr lang="en-IN" smtClean="0"/>
              <a:t>04/07/2020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BD2C69-A0BB-4915-8419-62EC749717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288AB8-11A8-4BAD-8318-EFEAA5167B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91C9B2-FDB9-44A5-8AC1-03988B077BD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89239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/>
              <a:t>ITS DENTAL COLLEGE, GREATER NOIDA</a:t>
            </a:r>
          </a:p>
        </p:txBody>
      </p:sp>
      <p:sp>
        <p:nvSpPr>
          <p:cNvPr id="2051" name="Content Placeholder 5"/>
          <p:cNvSpPr>
            <a:spLocks noGrp="1"/>
          </p:cNvSpPr>
          <p:nvPr>
            <p:ph idx="1"/>
          </p:nvPr>
        </p:nvSpPr>
        <p:spPr>
          <a:xfrm>
            <a:off x="2032000" y="2133602"/>
            <a:ext cx="8229600" cy="452596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b="1" dirty="0"/>
              <a:t> SUBJECT : GENERAL PATHOLOGY</a:t>
            </a:r>
          </a:p>
          <a:p>
            <a:pPr eaLnBrk="1" hangingPunct="1">
              <a:buFont typeface="Arial" charset="0"/>
              <a:buNone/>
            </a:pPr>
            <a:endParaRPr lang="en-US" b="1" dirty="0"/>
          </a:p>
          <a:p>
            <a:pPr>
              <a:buFont typeface="Arial" charset="0"/>
              <a:buNone/>
            </a:pPr>
            <a:r>
              <a:rPr lang="en-US" b="1" dirty="0"/>
              <a:t> SESSION TOPIC : CHRONIC LEUKEMIA</a:t>
            </a:r>
          </a:p>
          <a:p>
            <a:pPr>
              <a:buFont typeface="Arial" charset="0"/>
              <a:buNone/>
            </a:pPr>
            <a:endParaRPr lang="en-US" b="1" dirty="0"/>
          </a:p>
          <a:p>
            <a:pPr eaLnBrk="1" hangingPunct="1">
              <a:buFont typeface="Arial" charset="0"/>
              <a:buNone/>
            </a:pPr>
            <a:r>
              <a:rPr lang="en-US" b="1"/>
              <a:t> PROGRAM</a:t>
            </a:r>
            <a:r>
              <a:rPr lang="en-US" b="1" dirty="0"/>
              <a:t>, YEAR: BDS, </a:t>
            </a:r>
            <a:r>
              <a:rPr lang="en-US" b="1"/>
              <a:t>SECOND YEAR</a:t>
            </a:r>
          </a:p>
          <a:p>
            <a:pPr eaLnBrk="1" hangingPunct="1">
              <a:buFont typeface="Arial" charset="0"/>
              <a:buNone/>
            </a:pPr>
            <a:endParaRPr lang="en-US" b="1" dirty="0"/>
          </a:p>
          <a:p>
            <a:pPr eaLnBrk="1" hangingPunct="1">
              <a:buFont typeface="Arial" charset="0"/>
              <a:buNone/>
            </a:pPr>
            <a:r>
              <a:rPr lang="en-US" b="1" dirty="0"/>
              <a:t> FACULTY : Dr Charu Singh(ASST PROFESSOR)</a:t>
            </a:r>
          </a:p>
          <a:p>
            <a:pPr eaLnBrk="1" hangingPunct="1">
              <a:buFont typeface="Arial" charset="0"/>
              <a:buNone/>
            </a:pPr>
            <a:r>
              <a:rPr lang="en-US" b="1" dirty="0"/>
              <a:t>   </a:t>
            </a:r>
            <a:endParaRPr lang="en-US" dirty="0"/>
          </a:p>
          <a:p>
            <a:pPr eaLnBrk="1" hangingPunct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DE9B5B-4715-4415-915C-731DF44F5EBE}" type="slidenum">
              <a:rPr lang="pl-PL" smtClean="0"/>
              <a:pPr>
                <a:defRPr/>
              </a:pPr>
              <a:t>1</a:t>
            </a:fld>
            <a:endParaRPr lang="pl-PL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06D2D2-240B-41FB-ABA8-44CEEED517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Phases Of CML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3F6F0A-131B-4EF9-9BCC-F56B2484EB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Chronic Phase</a:t>
            </a:r>
          </a:p>
          <a:p>
            <a:pPr marL="0" indent="0">
              <a:buNone/>
            </a:pPr>
            <a:endParaRPr lang="en-IN" dirty="0"/>
          </a:p>
          <a:p>
            <a:r>
              <a:rPr lang="en-IN" dirty="0"/>
              <a:t>Accelerated Phase</a:t>
            </a:r>
          </a:p>
          <a:p>
            <a:pPr marL="0" indent="0">
              <a:buNone/>
            </a:pPr>
            <a:endParaRPr lang="en-IN" dirty="0"/>
          </a:p>
          <a:p>
            <a:r>
              <a:rPr lang="en-IN" dirty="0"/>
              <a:t>Blast Crisis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1968957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982685-88B9-4D28-AFBA-1D01DA561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297" y="0"/>
            <a:ext cx="10515600" cy="1325563"/>
          </a:xfrm>
        </p:spPr>
        <p:txBody>
          <a:bodyPr/>
          <a:lstStyle/>
          <a:p>
            <a:r>
              <a:rPr lang="en-IN" dirty="0"/>
              <a:t>Chronic Phase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A4291B-48AA-4402-8610-1FDF26BA50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312" y="1126434"/>
            <a:ext cx="11529391" cy="5731565"/>
          </a:xfrm>
        </p:spPr>
        <p:txBody>
          <a:bodyPr>
            <a:normAutofit fontScale="92500" lnSpcReduction="20000"/>
          </a:bodyPr>
          <a:lstStyle/>
          <a:p>
            <a:r>
              <a:rPr lang="en-IN" dirty="0"/>
              <a:t>Majority of cases diagnosed in chronic phase</a:t>
            </a:r>
          </a:p>
          <a:p>
            <a:pPr marL="0" indent="0">
              <a:buNone/>
            </a:pPr>
            <a:endParaRPr lang="en-IN" dirty="0"/>
          </a:p>
          <a:p>
            <a:r>
              <a:rPr lang="en-IN" dirty="0"/>
              <a:t>Mild to moderate </a:t>
            </a:r>
            <a:r>
              <a:rPr lang="en-IN" dirty="0" err="1"/>
              <a:t>anemia</a:t>
            </a:r>
            <a:endParaRPr lang="en-IN" dirty="0"/>
          </a:p>
          <a:p>
            <a:pPr marL="0" indent="0">
              <a:buNone/>
            </a:pPr>
            <a:endParaRPr lang="en-IN" dirty="0"/>
          </a:p>
          <a:p>
            <a:r>
              <a:rPr lang="en-IN" dirty="0"/>
              <a:t>All stages of maturation from myeloblast to segmented neutrophils are present with ‘peaks’ of myelocytes and segmented neutrophils</a:t>
            </a:r>
          </a:p>
          <a:p>
            <a:pPr marL="0" indent="0">
              <a:buNone/>
            </a:pPr>
            <a:endParaRPr lang="en-IN" dirty="0"/>
          </a:p>
          <a:p>
            <a:r>
              <a:rPr lang="en-IN" dirty="0"/>
              <a:t>Blast cells &lt; 10%</a:t>
            </a:r>
          </a:p>
          <a:p>
            <a:pPr marL="0" indent="0">
              <a:buNone/>
            </a:pPr>
            <a:endParaRPr lang="en-IN" dirty="0"/>
          </a:p>
          <a:p>
            <a:r>
              <a:rPr lang="en-IN" dirty="0"/>
              <a:t>Basophils and eosinophils are mildly ↑</a:t>
            </a:r>
          </a:p>
          <a:p>
            <a:pPr marL="0" indent="0">
              <a:buNone/>
            </a:pPr>
            <a:endParaRPr lang="en-IN" dirty="0"/>
          </a:p>
          <a:p>
            <a:r>
              <a:rPr lang="en-IN" dirty="0"/>
              <a:t>Mild to moderate thrombocytosis</a:t>
            </a:r>
          </a:p>
          <a:p>
            <a:pPr marL="0" indent="0">
              <a:buNone/>
            </a:pPr>
            <a:endParaRPr lang="en-IN" dirty="0"/>
          </a:p>
          <a:p>
            <a:r>
              <a:rPr lang="en-IN" dirty="0"/>
              <a:t>Easily controlled by therapy.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4451340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Pictures\CML gp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228600"/>
            <a:ext cx="8458200" cy="640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C:\Users\admin\Pictures\thrombocytosi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09980" y="513523"/>
            <a:ext cx="6788945" cy="4525963"/>
          </a:xfrm>
          <a:prstGeom prst="rect">
            <a:avLst/>
          </a:prstGeom>
          <a:noFill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10C04F5-E437-4937-BFE2-ECD33DA085FC}"/>
              </a:ext>
            </a:extLst>
          </p:cNvPr>
          <p:cNvSpPr txBox="1"/>
          <p:nvPr/>
        </p:nvSpPr>
        <p:spPr>
          <a:xfrm>
            <a:off x="4108174" y="5287617"/>
            <a:ext cx="62815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dirty="0"/>
              <a:t>Thrombocytosis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23EA13-5C51-4337-AD3F-9A6F294A81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Accelerated Phase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91CD2E-D5CC-411E-9A17-042B1D0D2F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6105" y="1497496"/>
            <a:ext cx="10853530" cy="4995379"/>
          </a:xfrm>
        </p:spPr>
        <p:txBody>
          <a:bodyPr>
            <a:normAutofit/>
          </a:bodyPr>
          <a:lstStyle/>
          <a:p>
            <a:r>
              <a:rPr lang="en-IN" dirty="0"/>
              <a:t>10-19% blasts in the peripheral blood and/or bone marrow</a:t>
            </a:r>
          </a:p>
          <a:p>
            <a:pPr marL="0" indent="0">
              <a:buNone/>
            </a:pPr>
            <a:endParaRPr lang="en-IN" dirty="0"/>
          </a:p>
          <a:p>
            <a:r>
              <a:rPr lang="en-IN" dirty="0"/>
              <a:t>&gt; 20% basophils in the peripheral blood</a:t>
            </a:r>
          </a:p>
          <a:p>
            <a:endParaRPr lang="en-IN" dirty="0"/>
          </a:p>
          <a:p>
            <a:r>
              <a:rPr lang="en-IN" dirty="0"/>
              <a:t>Persistent thrombocytopenia or thrombocytosis and progressive </a:t>
            </a:r>
            <a:r>
              <a:rPr lang="en-IN" dirty="0" err="1"/>
              <a:t>anemia</a:t>
            </a:r>
            <a:endParaRPr lang="en-IN" dirty="0"/>
          </a:p>
          <a:p>
            <a:pPr marL="0" indent="0">
              <a:buNone/>
            </a:pPr>
            <a:endParaRPr lang="en-IN" dirty="0"/>
          </a:p>
          <a:p>
            <a:r>
              <a:rPr lang="en-IN" dirty="0"/>
              <a:t>Progressive splenomegaly</a:t>
            </a:r>
          </a:p>
          <a:p>
            <a:pPr marL="0" indent="0">
              <a:buNone/>
            </a:pPr>
            <a:endParaRPr lang="en-IN" dirty="0"/>
          </a:p>
          <a:p>
            <a:r>
              <a:rPr lang="en-IN" dirty="0"/>
              <a:t>Characterized by general worsening of symptoms like fever of unknown origin, bone pain etc.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6547547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E966B4-0E25-40C0-ABE8-2A6731AA5B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Blast Crisis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F89201-DB6F-4F99-B525-30E201ADCD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Blasts in peripheral blood or bone marrow ≥20%</a:t>
            </a:r>
          </a:p>
          <a:p>
            <a:pPr marL="0" indent="0">
              <a:buNone/>
            </a:pPr>
            <a:endParaRPr lang="en-IN" dirty="0"/>
          </a:p>
          <a:p>
            <a:r>
              <a:rPr lang="en-IN" dirty="0"/>
              <a:t>Blast proliferation at a site other than bone marrow</a:t>
            </a:r>
          </a:p>
          <a:p>
            <a:endParaRPr lang="en-IN" dirty="0"/>
          </a:p>
          <a:p>
            <a:r>
              <a:rPr lang="en-IN" dirty="0"/>
              <a:t>Worsening of symptoms</a:t>
            </a:r>
          </a:p>
          <a:p>
            <a:endParaRPr lang="en-IN" dirty="0"/>
          </a:p>
          <a:p>
            <a:r>
              <a:rPr lang="en-IN" dirty="0"/>
              <a:t>Stage is rapidly fatal, with median survival of 3-12 months only</a:t>
            </a:r>
          </a:p>
        </p:txBody>
      </p:sp>
    </p:spTree>
    <p:extLst>
      <p:ext uri="{BB962C8B-B14F-4D97-AF65-F5344CB8AC3E}">
        <p14:creationId xmlns:p14="http://schemas.microsoft.com/office/powerpoint/2010/main" val="25589264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Blast Crisis</a:t>
            </a:r>
          </a:p>
        </p:txBody>
      </p:sp>
      <p:pic>
        <p:nvPicPr>
          <p:cNvPr id="3074" name="Picture 2" descr="C:\Users\admin\Pictures\BC-CM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1447800"/>
            <a:ext cx="8229600" cy="502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CEC2F0-A429-469F-B79C-981104D594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Bone Marrow Examination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C15F65-71B6-4DF3-BCD5-284E5AF2DC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Cellularity -hypercellular marrow with markedly ↑ granulopoiesis </a:t>
            </a:r>
          </a:p>
          <a:p>
            <a:pPr marL="0" indent="0">
              <a:buNone/>
            </a:pPr>
            <a:endParaRPr lang="en-IN" dirty="0"/>
          </a:p>
          <a:p>
            <a:r>
              <a:rPr lang="en-IN" dirty="0"/>
              <a:t>Myeloid cells - M:E ratio ↑ with predominance of myelocytes</a:t>
            </a:r>
          </a:p>
          <a:p>
            <a:pPr marL="0" indent="0">
              <a:buNone/>
            </a:pPr>
            <a:endParaRPr lang="en-IN" dirty="0"/>
          </a:p>
          <a:p>
            <a:r>
              <a:rPr lang="en-IN" dirty="0" err="1"/>
              <a:t>Erythropoeisis</a:t>
            </a:r>
            <a:r>
              <a:rPr lang="en-IN" dirty="0"/>
              <a:t>- normoblastic with reduced </a:t>
            </a:r>
            <a:r>
              <a:rPr lang="en-IN" dirty="0" err="1"/>
              <a:t>erythropoeitic</a:t>
            </a:r>
            <a:r>
              <a:rPr lang="en-IN" dirty="0"/>
              <a:t> cells</a:t>
            </a:r>
          </a:p>
          <a:p>
            <a:pPr marL="0" indent="0">
              <a:buNone/>
            </a:pPr>
            <a:endParaRPr lang="en-IN" dirty="0"/>
          </a:p>
          <a:p>
            <a:r>
              <a:rPr lang="en-IN" dirty="0"/>
              <a:t>Megakaryocytes- conspicuous but usually smaller in size.</a:t>
            </a:r>
          </a:p>
          <a:p>
            <a:endParaRPr lang="en-IN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1327067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30C72B-205C-4A4F-A2C2-85C2BADD47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Cytochemistry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6675DE-822D-46DC-AA53-0472E7EB3D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Neutrophil alkaline phosphatase (NAP) scores decreased.</a:t>
            </a:r>
          </a:p>
          <a:p>
            <a:pPr marL="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5661780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69772-5280-472D-9163-D8E2B4B52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Cytogenetics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70D951-553D-49C1-BF0D-89F3220D69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Characteristic chromosomal abnormality called Philadelphia (Ph) chromosome seen in 90-95% cases of CML</a:t>
            </a:r>
          </a:p>
          <a:p>
            <a:endParaRPr lang="en-I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316523-3008-4BFD-926D-53DD680E6A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0523" y="2851866"/>
            <a:ext cx="4147930" cy="3641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968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0C9820-C4E1-4C91-96D0-D1492191D0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Learning Objectives &amp; Specific Learning Outcomes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7A3579-21A9-4EC8-A7C6-71DA7777C0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769" y="1690688"/>
            <a:ext cx="10810461" cy="48799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b="1" dirty="0"/>
              <a:t>Learning Objectives</a:t>
            </a:r>
            <a:r>
              <a:rPr lang="en-IN" dirty="0"/>
              <a:t>:  To explain ‘Chronic </a:t>
            </a:r>
            <a:r>
              <a:rPr lang="en-IN" dirty="0" err="1"/>
              <a:t>Leukemia</a:t>
            </a:r>
            <a:r>
              <a:rPr lang="en-IN" dirty="0"/>
              <a:t>’ with emphasis on its types, diagnosis and clinical implication.</a:t>
            </a:r>
          </a:p>
          <a:p>
            <a:pPr marL="0" indent="0">
              <a:buNone/>
            </a:pPr>
            <a:r>
              <a:rPr lang="en-IN" b="1" dirty="0"/>
              <a:t>Specific Learning Outcomes</a:t>
            </a:r>
            <a:r>
              <a:rPr lang="en-IN" dirty="0"/>
              <a:t>: At the end of the lecture, the learner should have knowledge of the following topics regarding ‘Chronic </a:t>
            </a:r>
            <a:r>
              <a:rPr lang="en-IN" dirty="0" err="1"/>
              <a:t>Leukemia</a:t>
            </a:r>
            <a:r>
              <a:rPr lang="en-IN" dirty="0"/>
              <a:t>’ </a:t>
            </a:r>
          </a:p>
          <a:p>
            <a:r>
              <a:rPr lang="en-IN" dirty="0"/>
              <a:t>Definition</a:t>
            </a:r>
          </a:p>
          <a:p>
            <a:r>
              <a:rPr lang="en-IN" dirty="0"/>
              <a:t>Types </a:t>
            </a:r>
          </a:p>
          <a:p>
            <a:r>
              <a:rPr lang="en-IN" dirty="0" err="1"/>
              <a:t>Etiology</a:t>
            </a:r>
            <a:r>
              <a:rPr lang="en-IN" dirty="0"/>
              <a:t> </a:t>
            </a:r>
          </a:p>
          <a:p>
            <a:r>
              <a:rPr lang="en-IN" dirty="0"/>
              <a:t>Clinical features </a:t>
            </a:r>
          </a:p>
          <a:p>
            <a:r>
              <a:rPr lang="en-IN" dirty="0"/>
              <a:t>Laboratory findings</a:t>
            </a:r>
          </a:p>
          <a:p>
            <a:r>
              <a:rPr lang="en-IN" dirty="0"/>
              <a:t>Treatment &amp; Prognosis</a:t>
            </a:r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endParaRPr lang="en-IN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9891329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519E29-D831-4F9E-A43B-11ECACDCD6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Treatment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FA024D-7362-488D-B61B-B750567714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Imatinib oral therapy</a:t>
            </a:r>
          </a:p>
          <a:p>
            <a:pPr marL="0" indent="0">
              <a:buNone/>
            </a:pPr>
            <a:endParaRPr lang="en-IN" dirty="0"/>
          </a:p>
          <a:p>
            <a:r>
              <a:rPr lang="en-IN" dirty="0"/>
              <a:t>Allogenic bone marrow (stem cell) transplantation</a:t>
            </a:r>
          </a:p>
          <a:p>
            <a:pPr marL="0" indent="0">
              <a:buNone/>
            </a:pPr>
            <a:endParaRPr lang="en-IN" dirty="0"/>
          </a:p>
          <a:p>
            <a:r>
              <a:rPr lang="en-IN" dirty="0"/>
              <a:t>Interferon-</a:t>
            </a:r>
            <a:r>
              <a:rPr lang="el-GR" dirty="0"/>
              <a:t>α</a:t>
            </a:r>
            <a:endParaRPr lang="en-IN" dirty="0"/>
          </a:p>
          <a:p>
            <a:pPr marL="0" indent="0">
              <a:buNone/>
            </a:pPr>
            <a:endParaRPr lang="en-IN" dirty="0"/>
          </a:p>
          <a:p>
            <a:r>
              <a:rPr lang="en-IN" dirty="0"/>
              <a:t>Chemotherapy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0911868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7E585D-588B-4405-A12E-81033769B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Chronic Lymphoproliferative Disorders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2D9E54-F37D-4183-AA65-6CC8C5472A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Chronic lymphoproliferative disorders are malignant clonal proliferations of maturing lymphoid cells  in the blood and bone marrow.</a:t>
            </a:r>
          </a:p>
          <a:p>
            <a:pPr marL="0" indent="0">
              <a:buNone/>
            </a:pPr>
            <a:endParaRPr lang="en-IN" dirty="0"/>
          </a:p>
          <a:p>
            <a:r>
              <a:rPr lang="en-IN" dirty="0"/>
              <a:t>Classification of chronic lymphoproliferative disorders is based on immunophenotype and morphology. 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9703418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BA9561-0C96-4CC6-A466-ED16D49B8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Chronic Lymphocytic </a:t>
            </a:r>
            <a:r>
              <a:rPr lang="en-IN" dirty="0" err="1"/>
              <a:t>Leukemia</a:t>
            </a:r>
            <a:r>
              <a:rPr lang="en-IN" dirty="0"/>
              <a:t> (CLL)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943C41-1F34-48EE-9E11-D9B03DB544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Neoplastic disorder characterised by monoclonal proliferation of mature lymphocytes</a:t>
            </a:r>
          </a:p>
          <a:p>
            <a:pPr marL="0" indent="0">
              <a:buNone/>
            </a:pPr>
            <a:endParaRPr lang="en-IN" dirty="0"/>
          </a:p>
          <a:p>
            <a:r>
              <a:rPr lang="en-IN" dirty="0"/>
              <a:t>CLL – with peripheral blood involvement</a:t>
            </a:r>
          </a:p>
          <a:p>
            <a:pPr marL="0" indent="0">
              <a:buNone/>
            </a:pPr>
            <a:endParaRPr lang="en-IN" dirty="0"/>
          </a:p>
          <a:p>
            <a:r>
              <a:rPr lang="en-IN" dirty="0"/>
              <a:t>SLL- (small lymphocytic lymphoma) without blood involvement.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5376729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2AF83-D390-4DC1-88A5-E1B17A1C5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Clinical features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E8127F-9F54-43E9-B687-E4471CA55E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IN" dirty="0"/>
              <a:t>Median age at diagnosis is 60 years</a:t>
            </a:r>
          </a:p>
          <a:p>
            <a:pPr marL="0" indent="0">
              <a:buNone/>
            </a:pPr>
            <a:endParaRPr lang="en-IN" dirty="0"/>
          </a:p>
          <a:p>
            <a:r>
              <a:rPr lang="en-IN" dirty="0"/>
              <a:t> M:F= 2:1</a:t>
            </a:r>
          </a:p>
          <a:p>
            <a:pPr marL="0" indent="0">
              <a:buNone/>
            </a:pPr>
            <a:endParaRPr lang="en-IN" dirty="0"/>
          </a:p>
          <a:p>
            <a:r>
              <a:rPr lang="en-IN" dirty="0"/>
              <a:t>Features of anaemia - weakness, fatigue and dyspnoea</a:t>
            </a:r>
          </a:p>
          <a:p>
            <a:pPr marL="0" indent="0">
              <a:buNone/>
            </a:pPr>
            <a:endParaRPr lang="en-IN" dirty="0"/>
          </a:p>
          <a:p>
            <a:r>
              <a:rPr lang="en-IN" dirty="0"/>
              <a:t>Generalized lymphadenopathy and hepatosplenomegaly</a:t>
            </a:r>
          </a:p>
          <a:p>
            <a:pPr marL="0" indent="0">
              <a:buNone/>
            </a:pPr>
            <a:endParaRPr lang="en-IN" dirty="0"/>
          </a:p>
          <a:p>
            <a:r>
              <a:rPr lang="en-IN" dirty="0"/>
              <a:t>Haemorrhagic manifestations</a:t>
            </a:r>
          </a:p>
        </p:txBody>
      </p:sp>
    </p:spTree>
    <p:extLst>
      <p:ext uri="{BB962C8B-B14F-4D97-AF65-F5344CB8AC3E}">
        <p14:creationId xmlns:p14="http://schemas.microsoft.com/office/powerpoint/2010/main" val="42943075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D4B095-8B3C-45C5-90B8-C1C9AC13B7A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/>
              <a:t>Diagnosis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D2BE7F-FA7C-41EF-9437-478909FBE3F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970496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D01EC-0BBE-4C91-9735-26A716ECE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Peripheral Smear Examination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8269A4-DEB3-48C8-8809-D630CB3E16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9113" y="1537252"/>
            <a:ext cx="10946295" cy="4955623"/>
          </a:xfrm>
        </p:spPr>
        <p:txBody>
          <a:bodyPr>
            <a:normAutofit lnSpcReduction="10000"/>
          </a:bodyPr>
          <a:lstStyle/>
          <a:p>
            <a:r>
              <a:rPr lang="en-IN" dirty="0"/>
              <a:t>RBC - Normocytic normochromic </a:t>
            </a:r>
            <a:r>
              <a:rPr lang="en-IN" dirty="0" err="1"/>
              <a:t>anemia</a:t>
            </a:r>
            <a:r>
              <a:rPr lang="en-IN" dirty="0"/>
              <a:t> </a:t>
            </a:r>
          </a:p>
          <a:p>
            <a:endParaRPr lang="en-IN" dirty="0"/>
          </a:p>
          <a:p>
            <a:r>
              <a:rPr lang="en-IN" dirty="0"/>
              <a:t>WBC - ↑TLC usually more than 50,000/</a:t>
            </a:r>
            <a:r>
              <a:rPr lang="en-IN" dirty="0" err="1"/>
              <a:t>cmm</a:t>
            </a:r>
            <a:endParaRPr lang="en-IN" dirty="0"/>
          </a:p>
          <a:p>
            <a:pPr marL="0" indent="0">
              <a:buNone/>
            </a:pPr>
            <a:r>
              <a:rPr lang="en-IN" dirty="0"/>
              <a:t>               Proliferation of small, mature looking lymphocytes with high</a:t>
            </a:r>
          </a:p>
          <a:p>
            <a:pPr marL="0" indent="0">
              <a:buNone/>
            </a:pPr>
            <a:r>
              <a:rPr lang="en-IN" dirty="0"/>
              <a:t>               N/C ratio, scanty cytoplasm and dense, clumped chromatin,</a:t>
            </a:r>
          </a:p>
          <a:p>
            <a:pPr marL="0" indent="0">
              <a:buNone/>
            </a:pPr>
            <a:r>
              <a:rPr lang="en-IN" dirty="0"/>
              <a:t>               inconspicuous nucleoli</a:t>
            </a:r>
          </a:p>
          <a:p>
            <a:pPr marL="0" indent="0">
              <a:buNone/>
            </a:pPr>
            <a:r>
              <a:rPr lang="en-IN" dirty="0"/>
              <a:t>               Smudge cells +</a:t>
            </a:r>
          </a:p>
          <a:p>
            <a:pPr marL="0" indent="0">
              <a:buNone/>
            </a:pPr>
            <a:endParaRPr lang="en-IN" dirty="0"/>
          </a:p>
          <a:p>
            <a:r>
              <a:rPr lang="en-IN" dirty="0"/>
              <a:t>Platelets- normal or decreased. </a:t>
            </a:r>
          </a:p>
          <a:p>
            <a:pPr marL="0" indent="0">
              <a:buNone/>
            </a:pPr>
            <a:r>
              <a:rPr lang="en-IN" dirty="0"/>
              <a:t>      </a:t>
            </a:r>
          </a:p>
        </p:txBody>
      </p:sp>
    </p:spTree>
    <p:extLst>
      <p:ext uri="{BB962C8B-B14F-4D97-AF65-F5344CB8AC3E}">
        <p14:creationId xmlns:p14="http://schemas.microsoft.com/office/powerpoint/2010/main" val="24195062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9BC51EA-8AFB-44B6-922A-C9DE5BA947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7670" y="855533"/>
            <a:ext cx="6690936" cy="4312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2301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A65554-1C6C-46E2-BE09-19B67B24D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Bone marrow examination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34C270-914C-446A-8652-A54F47C594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Proliferation of mature lymphocytes</a:t>
            </a:r>
          </a:p>
          <a:p>
            <a:endParaRPr lang="en-IN" dirty="0"/>
          </a:p>
          <a:p>
            <a:r>
              <a:rPr lang="en-IN" dirty="0"/>
              <a:t>Reduced myeloid precursors</a:t>
            </a:r>
          </a:p>
          <a:p>
            <a:endParaRPr lang="en-IN" dirty="0"/>
          </a:p>
          <a:p>
            <a:r>
              <a:rPr lang="en-IN" dirty="0"/>
              <a:t>Reduced erythroid precursors.</a:t>
            </a:r>
          </a:p>
        </p:txBody>
      </p:sp>
    </p:spTree>
    <p:extLst>
      <p:ext uri="{BB962C8B-B14F-4D97-AF65-F5344CB8AC3E}">
        <p14:creationId xmlns:p14="http://schemas.microsoft.com/office/powerpoint/2010/main" val="616735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604395-54C4-4A3F-BE74-7BA01596B0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Immunophenotyping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99228A-E636-4C43-BC85-64970EEA19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CLL cells express CD19, CD20, CD5 and CD23</a:t>
            </a:r>
          </a:p>
        </p:txBody>
      </p:sp>
    </p:spTree>
    <p:extLst>
      <p:ext uri="{BB962C8B-B14F-4D97-AF65-F5344CB8AC3E}">
        <p14:creationId xmlns:p14="http://schemas.microsoft.com/office/powerpoint/2010/main" val="27368219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E995A-0EAA-4183-89BA-0E7BB7634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Cytogenetic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66B389-43A3-436E-8709-F6053C9142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Deletions of 13q, 11q and 17p</a:t>
            </a:r>
          </a:p>
          <a:p>
            <a:endParaRPr lang="en-IN" dirty="0"/>
          </a:p>
          <a:p>
            <a:r>
              <a:rPr lang="en-IN" dirty="0"/>
              <a:t>Trisomy 12q</a:t>
            </a:r>
          </a:p>
        </p:txBody>
      </p:sp>
    </p:spTree>
    <p:extLst>
      <p:ext uri="{BB962C8B-B14F-4D97-AF65-F5344CB8AC3E}">
        <p14:creationId xmlns:p14="http://schemas.microsoft.com/office/powerpoint/2010/main" val="39810458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CFD419-43D6-4EBA-8D8E-75F85BFE928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/>
              <a:t>Chronic Leukaemia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0E8E34-5BEA-432E-8DB2-3B1D3069F89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8138134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5EB28A-1498-48BE-9453-5A8B5B1C0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Other Investigations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C925CC-8E9A-4194-9B2D-BA74D64F16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Serum Ig levels- generally decreased</a:t>
            </a:r>
          </a:p>
          <a:p>
            <a:pPr marL="0" indent="0">
              <a:buNone/>
            </a:pPr>
            <a:endParaRPr lang="en-IN" dirty="0"/>
          </a:p>
          <a:p>
            <a:r>
              <a:rPr lang="en-IN" dirty="0"/>
              <a:t>Coomb’s test is positive in 20 % cases.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5109799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C99824-14B9-46D6-962F-4926A6412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Treatment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29226A-82C3-4BD2-9CC4-27C523F09F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Alkylating drugs (e.g. chlorambucil, cyclophosphamide)</a:t>
            </a:r>
          </a:p>
          <a:p>
            <a:pPr marL="0" indent="0">
              <a:buNone/>
            </a:pPr>
            <a:endParaRPr lang="en-IN" dirty="0"/>
          </a:p>
          <a:p>
            <a:r>
              <a:rPr lang="en-IN" dirty="0"/>
              <a:t>Corticosteroids</a:t>
            </a:r>
          </a:p>
          <a:p>
            <a:pPr marL="0" indent="0">
              <a:buNone/>
            </a:pPr>
            <a:endParaRPr lang="en-IN" dirty="0"/>
          </a:p>
          <a:p>
            <a:r>
              <a:rPr lang="en-IN" dirty="0"/>
              <a:t>Radiotherapy</a:t>
            </a:r>
          </a:p>
        </p:txBody>
      </p:sp>
    </p:spTree>
    <p:extLst>
      <p:ext uri="{BB962C8B-B14F-4D97-AF65-F5344CB8AC3E}">
        <p14:creationId xmlns:p14="http://schemas.microsoft.com/office/powerpoint/2010/main" val="165581953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8626B-F7B3-4E31-9DEC-A84A81FEAD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Prognosis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13B37-1F83-4EE9-B39F-331EADEF1D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Extremely variable</a:t>
            </a:r>
          </a:p>
          <a:p>
            <a:endParaRPr lang="en-IN" dirty="0"/>
          </a:p>
          <a:p>
            <a:r>
              <a:rPr lang="en-IN" dirty="0"/>
              <a:t>Overall median survival is 4 to 6 years</a:t>
            </a:r>
          </a:p>
          <a:p>
            <a:endParaRPr lang="en-IN" dirty="0"/>
          </a:p>
          <a:p>
            <a:r>
              <a:rPr lang="en-IN"/>
              <a:t>In some patients, CLL transforms into an aggressive lymphoma (Richter's transformation)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22786416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148" y="18255"/>
            <a:ext cx="10515600" cy="1325563"/>
          </a:xfrm>
        </p:spPr>
        <p:txBody>
          <a:bodyPr/>
          <a:lstStyle/>
          <a:p>
            <a:r>
              <a:rPr lang="en-US" b="1" dirty="0"/>
              <a:t>Frequently Asked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0149" y="1179443"/>
            <a:ext cx="11102008" cy="545989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u="sng" dirty="0"/>
              <a:t>Theory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Q1- Short note on Philadelphia Chromosome</a:t>
            </a:r>
          </a:p>
          <a:p>
            <a:pPr marL="0" indent="0">
              <a:buNone/>
            </a:pPr>
            <a:r>
              <a:rPr lang="en-US" dirty="0"/>
              <a:t>Q2- Diagnosis of Chronic Leukemia</a:t>
            </a:r>
          </a:p>
          <a:p>
            <a:pPr marL="0" indent="0">
              <a:buNone/>
            </a:pPr>
            <a:r>
              <a:rPr lang="en-US" dirty="0"/>
              <a:t>Q3- Lab Findings of CML</a:t>
            </a:r>
          </a:p>
          <a:p>
            <a:pPr marL="0" indent="0">
              <a:buNone/>
            </a:pPr>
            <a:r>
              <a:rPr lang="en-US" dirty="0"/>
              <a:t>Q4- Labeled diagrams showing morphology of CML </a:t>
            </a:r>
          </a:p>
          <a:p>
            <a:pPr marL="0" indent="0">
              <a:buNone/>
            </a:pPr>
            <a:r>
              <a:rPr lang="en-US" dirty="0"/>
              <a:t>Q5- Phases of CML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u="sng" dirty="0"/>
              <a:t>Practical/Viva Voce</a:t>
            </a:r>
          </a:p>
          <a:p>
            <a:pPr marL="0" indent="0">
              <a:buNone/>
            </a:pPr>
            <a:r>
              <a:rPr lang="en-US" dirty="0"/>
              <a:t>Q1-Leukemia vs. Lymphoma</a:t>
            </a:r>
          </a:p>
          <a:p>
            <a:pPr marL="0" indent="0">
              <a:buNone/>
            </a:pPr>
            <a:r>
              <a:rPr lang="en-US" dirty="0"/>
              <a:t>Q2- Acute Leukemia vs. Chronic Leukemia</a:t>
            </a:r>
          </a:p>
          <a:p>
            <a:pPr marL="0" indent="0">
              <a:buNone/>
            </a:pPr>
            <a:r>
              <a:rPr lang="en-US" dirty="0"/>
              <a:t>Q3- Morphology of Individual cells 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Reading List/Reference List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1761068" y="1600202"/>
            <a:ext cx="8449733" cy="4525963"/>
          </a:xfrm>
        </p:spPr>
        <p:txBody>
          <a:bodyPr/>
          <a:lstStyle/>
          <a:p>
            <a:r>
              <a:rPr lang="en-US" dirty="0"/>
              <a:t>Robbins Basic Pathology: Kumar, </a:t>
            </a:r>
            <a:r>
              <a:rPr lang="en-US" dirty="0" err="1"/>
              <a:t>Abbas</a:t>
            </a:r>
            <a:r>
              <a:rPr lang="en-US" dirty="0"/>
              <a:t>, Aster, 9th Edition</a:t>
            </a:r>
          </a:p>
          <a:p>
            <a:r>
              <a:rPr lang="en-US" dirty="0"/>
              <a:t> Essential Pathology for Dental Students: Harsh Mohan, </a:t>
            </a:r>
            <a:r>
              <a:rPr lang="en-US" dirty="0" err="1"/>
              <a:t>Sugandha</a:t>
            </a:r>
            <a:r>
              <a:rPr lang="en-US" dirty="0"/>
              <a:t> Mohan, 5th Edition</a:t>
            </a:r>
          </a:p>
          <a:p>
            <a:pPr>
              <a:buFont typeface="Arial" charset="0"/>
              <a:buNone/>
            </a:pPr>
            <a:r>
              <a:rPr lang="en-US" dirty="0"/>
              <a:t>				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EB6A3D-999A-4D84-A5F1-0F92C4C201CB}" type="slidenum">
              <a:rPr lang="pl-PL" smtClean="0"/>
              <a:pPr>
                <a:defRPr/>
              </a:pPr>
              <a:t>34</a:t>
            </a:fld>
            <a:endParaRPr lang="pl-PL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B251F-A556-49C2-82D0-CF15DA3A11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Chronic myeloproliferative disorders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3F341B-BAB7-420D-A3D9-83635FEAC0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Clonal neoplastic disorders of pluripotent haematopoietic stem cell characterised by excessive proliferation of one or more of the myeloid cell lines</a:t>
            </a:r>
          </a:p>
          <a:p>
            <a:pPr marL="0" indent="0">
              <a:buNone/>
            </a:pPr>
            <a:endParaRPr lang="en-IN" dirty="0"/>
          </a:p>
          <a:p>
            <a:r>
              <a:rPr lang="en-IN" dirty="0"/>
              <a:t>Include the following diseases 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IN" dirty="0"/>
              <a:t>Chronic Myeloid </a:t>
            </a:r>
            <a:r>
              <a:rPr lang="en-IN" dirty="0" err="1"/>
              <a:t>Leukemia</a:t>
            </a:r>
            <a:endParaRPr lang="en-IN" dirty="0"/>
          </a:p>
          <a:p>
            <a:pPr>
              <a:buFont typeface="Wingdings" panose="05000000000000000000" pitchFamily="2" charset="2"/>
              <a:buChar char="ü"/>
            </a:pPr>
            <a:r>
              <a:rPr lang="en-IN" dirty="0"/>
              <a:t>Chronic Myelofibrosis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IN" dirty="0" err="1"/>
              <a:t>Polycythemia</a:t>
            </a:r>
            <a:r>
              <a:rPr lang="en-IN" dirty="0"/>
              <a:t> </a:t>
            </a:r>
            <a:r>
              <a:rPr lang="en-IN" dirty="0" err="1"/>
              <a:t>vera</a:t>
            </a:r>
            <a:endParaRPr lang="en-IN" dirty="0"/>
          </a:p>
          <a:p>
            <a:pPr>
              <a:buFont typeface="Wingdings" panose="05000000000000000000" pitchFamily="2" charset="2"/>
              <a:buChar char="ü"/>
            </a:pPr>
            <a:r>
              <a:rPr lang="en-IN" dirty="0"/>
              <a:t>Essential Thrombocythemia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4896962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CACAE-E509-43C6-860A-BE4291D351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CML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64B4D8-DE37-4038-B5BE-CEB3CBF151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Myeloproliferative disorder characterised by predominant proliferation of granulocytic cells</a:t>
            </a:r>
          </a:p>
          <a:p>
            <a:pPr marL="0" indent="0">
              <a:buNone/>
            </a:pPr>
            <a:endParaRPr lang="en-IN" dirty="0"/>
          </a:p>
          <a:p>
            <a:r>
              <a:rPr lang="en-IN" dirty="0"/>
              <a:t>Distinguished from other myeloproliferative disorders by the presence of a chimeric BCR-ABL gene derived from portions of the BCR gene on chromosome 22 and the ABL gene on chromosome 9</a:t>
            </a:r>
          </a:p>
          <a:p>
            <a:pPr marL="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9790594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FB78F60-C341-436C-BB25-C4A3B449D3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1119" y="619125"/>
            <a:ext cx="4229100" cy="561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5097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9E39D0-4F2D-4F6F-A907-179E1D9EE8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Clinical features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85E7B0-36B3-48AC-A374-CC64A9B169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IN" dirty="0"/>
              <a:t>Peak incidence is in the fifth to sixth decades of life</a:t>
            </a:r>
          </a:p>
          <a:p>
            <a:r>
              <a:rPr lang="en-IN" dirty="0"/>
              <a:t>Onset is insidious</a:t>
            </a:r>
          </a:p>
          <a:p>
            <a:r>
              <a:rPr lang="en-IN" dirty="0"/>
              <a:t>Features of </a:t>
            </a:r>
            <a:r>
              <a:rPr lang="en-IN" dirty="0" err="1"/>
              <a:t>anemia</a:t>
            </a:r>
            <a:r>
              <a:rPr lang="en-IN" dirty="0"/>
              <a:t> - fatigability, weakness </a:t>
            </a:r>
          </a:p>
          <a:p>
            <a:r>
              <a:rPr lang="en-IN" dirty="0"/>
              <a:t>Features of hypermetabolism - weight loss and anorexia. </a:t>
            </a:r>
          </a:p>
          <a:p>
            <a:r>
              <a:rPr lang="en-IN" dirty="0"/>
              <a:t>Splenomegaly – frequently massive, can be </a:t>
            </a:r>
            <a:r>
              <a:rPr lang="en-IN" dirty="0" err="1"/>
              <a:t>assoc</a:t>
            </a:r>
            <a:r>
              <a:rPr lang="en-IN" dirty="0"/>
              <a:t> with acute pain</a:t>
            </a:r>
          </a:p>
          <a:p>
            <a:pPr marL="0" indent="0">
              <a:buNone/>
            </a:pPr>
            <a:r>
              <a:rPr lang="en-IN" dirty="0"/>
              <a:t>  due to splenic infarction.</a:t>
            </a:r>
          </a:p>
          <a:p>
            <a:r>
              <a:rPr lang="en-IN" dirty="0"/>
              <a:t>Hepatomegaly</a:t>
            </a:r>
          </a:p>
          <a:p>
            <a:r>
              <a:rPr lang="en-IN" dirty="0"/>
              <a:t>Bleeding tendencies - easy bruising, epistaxis, menorrhagia and haematomas</a:t>
            </a:r>
          </a:p>
        </p:txBody>
      </p:sp>
    </p:spTree>
    <p:extLst>
      <p:ext uri="{BB962C8B-B14F-4D97-AF65-F5344CB8AC3E}">
        <p14:creationId xmlns:p14="http://schemas.microsoft.com/office/powerpoint/2010/main" val="33596823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143C7D-4A0F-4F77-9150-9A15E3B2EAB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/>
              <a:t>Diagnosis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67F407-8704-483E-A5D7-2D275057A76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820563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A4628F-1756-4909-8A2E-AF87296F4A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643" y="384313"/>
            <a:ext cx="11208027" cy="634779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IN" dirty="0"/>
              <a:t>Peripheral blood smear</a:t>
            </a:r>
          </a:p>
          <a:p>
            <a:pPr marL="0" indent="0">
              <a:buNone/>
            </a:pPr>
            <a:endParaRPr lang="en-IN" dirty="0"/>
          </a:p>
          <a:p>
            <a:r>
              <a:rPr lang="en-IN" dirty="0"/>
              <a:t>RBC – Normocytic normochromic </a:t>
            </a:r>
            <a:r>
              <a:rPr lang="en-IN" dirty="0" err="1"/>
              <a:t>anemia</a:t>
            </a:r>
            <a:endParaRPr lang="en-IN" dirty="0"/>
          </a:p>
          <a:p>
            <a:pPr marL="0" indent="0">
              <a:buNone/>
            </a:pPr>
            <a:endParaRPr lang="en-IN" dirty="0"/>
          </a:p>
          <a:p>
            <a:r>
              <a:rPr lang="en-IN" dirty="0"/>
              <a:t>WBC - TLC moderately to markedly ↑ (&gt; 1,00,000/</a:t>
            </a:r>
            <a:r>
              <a:rPr lang="en-IN" dirty="0" err="1"/>
              <a:t>cumm</a:t>
            </a:r>
            <a:r>
              <a:rPr lang="en-IN" dirty="0"/>
              <a:t>)</a:t>
            </a:r>
          </a:p>
          <a:p>
            <a:pPr marL="0" indent="0">
              <a:buNone/>
            </a:pPr>
            <a:r>
              <a:rPr lang="en-IN" dirty="0"/>
              <a:t>               Left shift with all stages of granulocyte maturation</a:t>
            </a:r>
          </a:p>
          <a:p>
            <a:pPr marL="0" indent="0">
              <a:buNone/>
            </a:pPr>
            <a:r>
              <a:rPr lang="en-IN" dirty="0"/>
              <a:t>               Predominant cells are the segmented neutrophils and myelocytes</a:t>
            </a:r>
          </a:p>
          <a:p>
            <a:pPr marL="0" indent="0">
              <a:buNone/>
            </a:pPr>
            <a:r>
              <a:rPr lang="en-IN" dirty="0"/>
              <a:t>               Blasts +</a:t>
            </a:r>
          </a:p>
          <a:p>
            <a:pPr marL="0" indent="0">
              <a:buNone/>
            </a:pPr>
            <a:r>
              <a:rPr lang="en-IN" dirty="0"/>
              <a:t>               Eosinophils and basophils ↑</a:t>
            </a:r>
          </a:p>
          <a:p>
            <a:pPr marL="0" indent="0">
              <a:buNone/>
            </a:pPr>
            <a:endParaRPr lang="en-IN" dirty="0"/>
          </a:p>
          <a:p>
            <a:r>
              <a:rPr lang="en-IN" dirty="0"/>
              <a:t>Platelet - Mild to moderate thrombocytosis</a:t>
            </a:r>
          </a:p>
          <a:p>
            <a:pPr marL="0" indent="0">
              <a:buNone/>
            </a:pPr>
            <a:r>
              <a:rPr lang="en-IN" dirty="0"/>
              <a:t>               </a:t>
            </a:r>
          </a:p>
          <a:p>
            <a:pPr marL="0" indent="0">
              <a:buNone/>
            </a:pPr>
            <a:r>
              <a:rPr lang="en-IN" dirty="0"/>
              <a:t>               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1576552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7380</TotalTime>
  <Words>854</Words>
  <Application>Microsoft Office PowerPoint</Application>
  <PresentationFormat>Widescreen</PresentationFormat>
  <Paragraphs>193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9" baseType="lpstr">
      <vt:lpstr>Arial</vt:lpstr>
      <vt:lpstr>Calibri</vt:lpstr>
      <vt:lpstr>Calibri Light</vt:lpstr>
      <vt:lpstr>Wingdings</vt:lpstr>
      <vt:lpstr>Office Theme</vt:lpstr>
      <vt:lpstr>ITS DENTAL COLLEGE, GREATER NOIDA</vt:lpstr>
      <vt:lpstr>Learning Objectives &amp; Specific Learning Outcomes</vt:lpstr>
      <vt:lpstr>Chronic Leukaemia</vt:lpstr>
      <vt:lpstr>Chronic myeloproliferative disorders</vt:lpstr>
      <vt:lpstr>CML</vt:lpstr>
      <vt:lpstr>PowerPoint Presentation</vt:lpstr>
      <vt:lpstr>Clinical features</vt:lpstr>
      <vt:lpstr>Diagnosis</vt:lpstr>
      <vt:lpstr>PowerPoint Presentation</vt:lpstr>
      <vt:lpstr>Phases Of CML</vt:lpstr>
      <vt:lpstr>Chronic Phase</vt:lpstr>
      <vt:lpstr>PowerPoint Presentation</vt:lpstr>
      <vt:lpstr>PowerPoint Presentation</vt:lpstr>
      <vt:lpstr>Accelerated Phase</vt:lpstr>
      <vt:lpstr>Blast Crisis</vt:lpstr>
      <vt:lpstr>Blast Crisis</vt:lpstr>
      <vt:lpstr>Bone Marrow Examination</vt:lpstr>
      <vt:lpstr>Cytochemistry</vt:lpstr>
      <vt:lpstr>Cytogenetics</vt:lpstr>
      <vt:lpstr>Treatment</vt:lpstr>
      <vt:lpstr>Chronic Lymphoproliferative Disorders</vt:lpstr>
      <vt:lpstr>Chronic Lymphocytic Leukemia (CLL)</vt:lpstr>
      <vt:lpstr>Clinical features</vt:lpstr>
      <vt:lpstr>Diagnosis</vt:lpstr>
      <vt:lpstr>Peripheral Smear Examination</vt:lpstr>
      <vt:lpstr>PowerPoint Presentation</vt:lpstr>
      <vt:lpstr>Bone marrow examination</vt:lpstr>
      <vt:lpstr>Immunophenotyping</vt:lpstr>
      <vt:lpstr>Cytogenetic Analysis</vt:lpstr>
      <vt:lpstr>Other Investigations</vt:lpstr>
      <vt:lpstr>Treatment</vt:lpstr>
      <vt:lpstr>Prognosis</vt:lpstr>
      <vt:lpstr>Frequently Asked Questions</vt:lpstr>
      <vt:lpstr>Reading List/Reference List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Chronic Leukaemia</dc:title>
  <dc:creator>Dr Charu Singh</dc:creator>
  <cp:lastModifiedBy>Dr Charu Singh</cp:lastModifiedBy>
  <cp:revision>39</cp:revision>
  <dcterms:created xsi:type="dcterms:W3CDTF">2019-08-16T18:10:47Z</dcterms:created>
  <dcterms:modified xsi:type="dcterms:W3CDTF">2020-07-04T17:16:32Z</dcterms:modified>
</cp:coreProperties>
</file>