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362" r:id="rId3"/>
    <p:sldId id="256" r:id="rId4"/>
    <p:sldId id="366" r:id="rId5"/>
    <p:sldId id="365" r:id="rId6"/>
    <p:sldId id="265" r:id="rId7"/>
    <p:sldId id="367" r:id="rId8"/>
    <p:sldId id="368" r:id="rId9"/>
    <p:sldId id="266" r:id="rId10"/>
    <p:sldId id="267" r:id="rId11"/>
    <p:sldId id="268" r:id="rId12"/>
    <p:sldId id="269" r:id="rId13"/>
    <p:sldId id="270" r:id="rId14"/>
    <p:sldId id="271" r:id="rId15"/>
    <p:sldId id="272" r:id="rId16"/>
    <p:sldId id="274" r:id="rId17"/>
    <p:sldId id="275" r:id="rId18"/>
    <p:sldId id="277" r:id="rId19"/>
    <p:sldId id="279" r:id="rId20"/>
    <p:sldId id="280" r:id="rId21"/>
    <p:sldId id="281" r:id="rId22"/>
    <p:sldId id="290" r:id="rId23"/>
    <p:sldId id="283" r:id="rId24"/>
    <p:sldId id="286" r:id="rId25"/>
    <p:sldId id="287" r:id="rId26"/>
    <p:sldId id="288" r:id="rId27"/>
    <p:sldId id="289" r:id="rId28"/>
    <p:sldId id="278" r:id="rId29"/>
    <p:sldId id="284" r:id="rId30"/>
    <p:sldId id="285" r:id="rId31"/>
    <p:sldId id="363" r:id="rId32"/>
    <p:sldId id="3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F038-6401-4785-A68A-5299F0F14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B0A7DEE-E816-4064-BC89-59AE0B3D3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E2B0788-6798-4675-BE4D-1A24F85387A6}"/>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5" name="Footer Placeholder 4">
            <a:extLst>
              <a:ext uri="{FF2B5EF4-FFF2-40B4-BE49-F238E27FC236}">
                <a16:creationId xmlns:a16="http://schemas.microsoft.com/office/drawing/2014/main" id="{EC819265-A971-49C9-A077-2A11EFB020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8BCC49-72E0-459A-BA9A-346D2CCD0D57}"/>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193967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CB63-59AE-4583-94DC-FD4472CEEA4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B3620D8-1480-4612-B759-A95F4BD5B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4F6FAC-EC3C-45DA-9D43-F33AD154CB4B}"/>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5" name="Footer Placeholder 4">
            <a:extLst>
              <a:ext uri="{FF2B5EF4-FFF2-40B4-BE49-F238E27FC236}">
                <a16:creationId xmlns:a16="http://schemas.microsoft.com/office/drawing/2014/main" id="{5C89694E-4898-4D1C-B56B-62ED906228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23C9F4-D3B4-4D39-A271-465D16832689}"/>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330652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B718B-DA13-49E7-AAEC-543F96EC92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82106C9-ACA4-43BE-AD4D-4C3FC891CB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64C341-F82C-4AC0-8E4C-66259C435EB1}"/>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5" name="Footer Placeholder 4">
            <a:extLst>
              <a:ext uri="{FF2B5EF4-FFF2-40B4-BE49-F238E27FC236}">
                <a16:creationId xmlns:a16="http://schemas.microsoft.com/office/drawing/2014/main" id="{240996A9-A84E-45EA-9C03-977D88B2BF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42C428-3B1A-4488-93C3-73DE6C1BFBF4}"/>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335846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75F4EA97-ACDF-4E70-B3DD-70D213531605}"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7BE82-8404-4E64-B936-FE7F1FF71270}"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88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58B3-5C6E-4B24-AA6C-EC2463C101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DF54D6C-7BB3-4CFB-9E3B-F5276F181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498694-7DC4-4420-A674-D8DA9E110076}"/>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5" name="Footer Placeholder 4">
            <a:extLst>
              <a:ext uri="{FF2B5EF4-FFF2-40B4-BE49-F238E27FC236}">
                <a16:creationId xmlns:a16="http://schemas.microsoft.com/office/drawing/2014/main" id="{198E5E18-6BDC-4F79-A817-F9BDE8CBA9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4E378D-5493-4262-A6C1-D68B8C6503AD}"/>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399547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1F2C-7F79-4A09-93EC-376487B74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ADE918B-B7B6-4ACC-8003-703E5D393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A82415-C28D-48C5-B9F3-2C63DAA42A56}"/>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5" name="Footer Placeholder 4">
            <a:extLst>
              <a:ext uri="{FF2B5EF4-FFF2-40B4-BE49-F238E27FC236}">
                <a16:creationId xmlns:a16="http://schemas.microsoft.com/office/drawing/2014/main" id="{1F68EB52-C003-42D7-87D3-109441CEA1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8C039E-3B4F-4CFF-AB6E-4DFC5A554500}"/>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322014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33F0-1945-4286-BC1D-56DE71FDE3E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0F2F24-308C-4323-B64A-74E986967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D4237B3-04E4-4426-99F7-748848E78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A5806E-2640-4A58-A8B4-179A71ADBD3E}"/>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6" name="Footer Placeholder 5">
            <a:extLst>
              <a:ext uri="{FF2B5EF4-FFF2-40B4-BE49-F238E27FC236}">
                <a16:creationId xmlns:a16="http://schemas.microsoft.com/office/drawing/2014/main" id="{6D9D69BD-3747-4D67-9A2A-DF41146188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893F8F6-7BE9-48CE-B69B-A2C3603FA88E}"/>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393377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25E4-8803-4574-B698-24AD14022B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4B64B70-56AF-4895-9ED3-A318513B5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C4ACA-F055-4AC3-B010-966EC9F6A1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CD5F018-E21C-4B10-A76A-34A13FA7D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8878A9-1B86-4E49-8933-C2233BFBE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07D9740-551D-4000-94BD-F31B0B15568F}"/>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8" name="Footer Placeholder 7">
            <a:extLst>
              <a:ext uri="{FF2B5EF4-FFF2-40B4-BE49-F238E27FC236}">
                <a16:creationId xmlns:a16="http://schemas.microsoft.com/office/drawing/2014/main" id="{E803AD39-1311-4DBC-868A-DA3739C62B0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67FA216-8406-4D7C-AB76-4CB307DEF3B9}"/>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120612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900A-488E-4BC3-8471-D9300588D1E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534B6F3-6832-4DB8-BDDE-39DC519C7FA9}"/>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4" name="Footer Placeholder 3">
            <a:extLst>
              <a:ext uri="{FF2B5EF4-FFF2-40B4-BE49-F238E27FC236}">
                <a16:creationId xmlns:a16="http://schemas.microsoft.com/office/drawing/2014/main" id="{0F70CADB-A72C-4871-862F-522C96A475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FAA5BEE-5073-42B0-8CDD-3F2F4F8E9DD2}"/>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275542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D226B-8042-4EC0-AD79-E549CFBA1C24}"/>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3" name="Footer Placeholder 2">
            <a:extLst>
              <a:ext uri="{FF2B5EF4-FFF2-40B4-BE49-F238E27FC236}">
                <a16:creationId xmlns:a16="http://schemas.microsoft.com/office/drawing/2014/main" id="{0944DAF9-2430-4E89-805C-695383326C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C8B309F-D0E0-49D3-995B-E367ABE5C6EC}"/>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116716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8A49-4DD5-4C60-B28E-88383BAFE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CF57474-22A7-460B-BC23-C4E0024C1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4EF1D67-8B37-4907-BE92-BBB076C6D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6BFE4-26C5-4068-A55B-4AE4B71CD635}"/>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6" name="Footer Placeholder 5">
            <a:extLst>
              <a:ext uri="{FF2B5EF4-FFF2-40B4-BE49-F238E27FC236}">
                <a16:creationId xmlns:a16="http://schemas.microsoft.com/office/drawing/2014/main" id="{2C7F1779-2413-4BD2-AE35-B8DDC9E381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DA28BE2-762B-4744-9F0D-9BDACACAD5C2}"/>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170027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BDA5-F4D2-4556-83C1-FDF5C9AF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B1FC65A-C3FE-4CA5-8E92-357F6700C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CC72B04-96DB-40C9-986C-D16396352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2910D-1E11-4A99-B393-EC1BBA8E86D2}"/>
              </a:ext>
            </a:extLst>
          </p:cNvPr>
          <p:cNvSpPr>
            <a:spLocks noGrp="1"/>
          </p:cNvSpPr>
          <p:nvPr>
            <p:ph type="dt" sz="half" idx="10"/>
          </p:nvPr>
        </p:nvSpPr>
        <p:spPr/>
        <p:txBody>
          <a:bodyPr/>
          <a:lstStyle/>
          <a:p>
            <a:fld id="{B1EF6410-3F38-47B8-8B0F-780507C276F9}" type="datetimeFigureOut">
              <a:rPr lang="en-IN" smtClean="0"/>
              <a:t>09/09/2020</a:t>
            </a:fld>
            <a:endParaRPr lang="en-IN"/>
          </a:p>
        </p:txBody>
      </p:sp>
      <p:sp>
        <p:nvSpPr>
          <p:cNvPr id="6" name="Footer Placeholder 5">
            <a:extLst>
              <a:ext uri="{FF2B5EF4-FFF2-40B4-BE49-F238E27FC236}">
                <a16:creationId xmlns:a16="http://schemas.microsoft.com/office/drawing/2014/main" id="{46B0E082-1136-41E2-8E02-2EE29D4841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4C1B3E-76AB-4D46-A81F-74707E843C72}"/>
              </a:ext>
            </a:extLst>
          </p:cNvPr>
          <p:cNvSpPr>
            <a:spLocks noGrp="1"/>
          </p:cNvSpPr>
          <p:nvPr>
            <p:ph type="sldNum" sz="quarter" idx="12"/>
          </p:nvPr>
        </p:nvSpPr>
        <p:spPr/>
        <p:txBody>
          <a:bodyPr/>
          <a:lstStyle/>
          <a:p>
            <a:fld id="{6E410E9D-814B-48DB-9768-CBD74BFEB62B}" type="slidenum">
              <a:rPr lang="en-IN" smtClean="0"/>
              <a:t>‹#›</a:t>
            </a:fld>
            <a:endParaRPr lang="en-IN"/>
          </a:p>
        </p:txBody>
      </p:sp>
    </p:spTree>
    <p:extLst>
      <p:ext uri="{BB962C8B-B14F-4D97-AF65-F5344CB8AC3E}">
        <p14:creationId xmlns:p14="http://schemas.microsoft.com/office/powerpoint/2010/main" val="43554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0B362-2909-44F1-B8A4-6E0E321EA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9DBD32-BEB4-4E68-A955-F946A7896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144403-B8DA-4F8F-820C-C5B800E02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F6410-3F38-47B8-8B0F-780507C276F9}" type="datetimeFigureOut">
              <a:rPr lang="en-IN" smtClean="0"/>
              <a:t>09/09/2020</a:t>
            </a:fld>
            <a:endParaRPr lang="en-IN"/>
          </a:p>
        </p:txBody>
      </p:sp>
      <p:sp>
        <p:nvSpPr>
          <p:cNvPr id="5" name="Footer Placeholder 4">
            <a:extLst>
              <a:ext uri="{FF2B5EF4-FFF2-40B4-BE49-F238E27FC236}">
                <a16:creationId xmlns:a16="http://schemas.microsoft.com/office/drawing/2014/main" id="{CBED4C69-B445-475D-ADAE-59F1ACF62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F97BD31-A2DC-4C20-B65A-CDD35E387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10E9D-814B-48DB-9768-CBD74BFEB62B}" type="slidenum">
              <a:rPr lang="en-IN" smtClean="0"/>
              <a:t>‹#›</a:t>
            </a:fld>
            <a:endParaRPr lang="en-IN"/>
          </a:p>
        </p:txBody>
      </p:sp>
    </p:spTree>
    <p:extLst>
      <p:ext uri="{BB962C8B-B14F-4D97-AF65-F5344CB8AC3E}">
        <p14:creationId xmlns:p14="http://schemas.microsoft.com/office/powerpoint/2010/main" val="2433874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p:txBody>
          <a:bodyPr>
            <a:normAutofit/>
          </a:bodyPr>
          <a:lstStyle/>
          <a:p>
            <a:pPr>
              <a:defRPr/>
            </a:pPr>
            <a:r>
              <a:rPr lang="en-US" sz="3600" b="1" dirty="0"/>
              <a:t>ITS DENTAL COLLEGE, GREATER NOIDA</a:t>
            </a:r>
          </a:p>
        </p:txBody>
      </p:sp>
      <p:sp>
        <p:nvSpPr>
          <p:cNvPr id="2051" name="Content Placeholder 5"/>
          <p:cNvSpPr>
            <a:spLocks noGrp="1"/>
          </p:cNvSpPr>
          <p:nvPr>
            <p:ph idx="4294967295"/>
          </p:nvPr>
        </p:nvSpPr>
        <p:spPr>
          <a:xfrm>
            <a:off x="964095" y="1951037"/>
            <a:ext cx="8991600" cy="4525963"/>
          </a:xfrm>
          <a:prstGeom prst="rect">
            <a:avLst/>
          </a:prstGeom>
        </p:spPr>
        <p:txBody>
          <a:bodyPr>
            <a:normAutofit/>
          </a:bodyPr>
          <a:lstStyle/>
          <a:p>
            <a:pPr eaLnBrk="1" hangingPunct="1">
              <a:buFont typeface="Arial" charset="0"/>
              <a:buNone/>
              <a:defRPr/>
            </a:pPr>
            <a:r>
              <a:rPr lang="en-US" b="1" dirty="0"/>
              <a:t>  SUBJECT :  General Pathology</a:t>
            </a:r>
          </a:p>
          <a:p>
            <a:pPr eaLnBrk="1" hangingPunct="1">
              <a:buFont typeface="Arial" charset="0"/>
              <a:buNone/>
              <a:defRPr/>
            </a:pPr>
            <a:r>
              <a:rPr lang="en-US" b="1" dirty="0"/>
              <a:t>    </a:t>
            </a:r>
          </a:p>
          <a:p>
            <a:pPr>
              <a:buNone/>
              <a:defRPr/>
            </a:pPr>
            <a:r>
              <a:rPr lang="en-US" b="1" dirty="0"/>
              <a:t>  SESSION TOPIC : Etiology and Pathogenesis of Cell  Injury</a:t>
            </a:r>
          </a:p>
          <a:p>
            <a:pPr eaLnBrk="1" hangingPunct="1">
              <a:buFont typeface="Arial" charset="0"/>
              <a:buNone/>
              <a:defRPr/>
            </a:pPr>
            <a:r>
              <a:rPr lang="en-US" b="1" dirty="0"/>
              <a:t>    </a:t>
            </a:r>
          </a:p>
          <a:p>
            <a:pPr eaLnBrk="1" hangingPunct="1">
              <a:buFont typeface="Arial" charset="0"/>
              <a:buNone/>
              <a:defRPr/>
            </a:pPr>
            <a:r>
              <a:rPr lang="en-US" b="1" dirty="0"/>
              <a:t>  BATCH :  BDS 2</a:t>
            </a:r>
            <a:r>
              <a:rPr lang="en-US" b="1" baseline="30000" dirty="0"/>
              <a:t>nd</a:t>
            </a:r>
            <a:r>
              <a:rPr lang="en-US" b="1" dirty="0"/>
              <a:t> year</a:t>
            </a:r>
            <a:endParaRPr lang="en-US" dirty="0"/>
          </a:p>
          <a:p>
            <a:pPr eaLnBrk="1" hangingPunct="1">
              <a:buFont typeface="Arial" charset="0"/>
              <a:buNone/>
              <a:defRPr/>
            </a:pPr>
            <a:r>
              <a:rPr lang="en-US" b="1" dirty="0"/>
              <a:t>    </a:t>
            </a:r>
          </a:p>
          <a:p>
            <a:pPr eaLnBrk="1" hangingPunct="1">
              <a:buFont typeface="Arial" charset="0"/>
              <a:buNone/>
              <a:defRPr/>
            </a:pPr>
            <a:r>
              <a:rPr lang="en-US" b="1" dirty="0"/>
              <a:t>  FACULTY :  Dr Charu Singh (Asst Professor)</a:t>
            </a:r>
          </a:p>
          <a:p>
            <a:pPr eaLnBrk="1" hangingPunct="1">
              <a:buFont typeface="Arial" charset="0"/>
              <a:buNone/>
              <a:defRPr/>
            </a:pPr>
            <a:r>
              <a:rPr lang="en-US" b="1" dirty="0"/>
              <a:t>   </a:t>
            </a:r>
            <a:endParaRPr lang="en-US" dirty="0"/>
          </a:p>
          <a:p>
            <a:pPr eaLnBrk="1" hangingPunct="1">
              <a:defRPr/>
            </a:pPr>
            <a:endParaRPr lang="en-US" dirty="0"/>
          </a:p>
        </p:txBody>
      </p:sp>
      <p:sp>
        <p:nvSpPr>
          <p:cNvPr id="4" name="Slide Number Placeholder 3"/>
          <p:cNvSpPr>
            <a:spLocks noGrp="1"/>
          </p:cNvSpPr>
          <p:nvPr>
            <p:ph type="sldNum" sz="quarter" idx="11"/>
          </p:nvPr>
        </p:nvSpPr>
        <p:spPr>
          <a:xfrm>
            <a:off x="1981200" y="6248400"/>
            <a:ext cx="2133600" cy="457200"/>
          </a:xfrm>
        </p:spPr>
        <p:txBody>
          <a:bodyPr/>
          <a:lstStyle/>
          <a:p>
            <a:pPr algn="l">
              <a:defRPr/>
            </a:pPr>
            <a:fld id="{374156E7-B26A-452B-A614-DB761A0ABE98}" type="slidenum">
              <a:rPr lang="pl-PL" smtClean="0">
                <a:cs typeface="Arial" charset="0"/>
              </a:rPr>
              <a:pPr algn="l">
                <a:defRPr/>
              </a:pPr>
              <a:t>1</a:t>
            </a:fld>
            <a:endParaRPr lang="pl-PL">
              <a:cs typeface="Arial" charset="0"/>
            </a:endParaRPr>
          </a:p>
        </p:txBody>
      </p:sp>
    </p:spTree>
    <p:extLst>
      <p:ext uri="{BB962C8B-B14F-4D97-AF65-F5344CB8AC3E}">
        <p14:creationId xmlns:p14="http://schemas.microsoft.com/office/powerpoint/2010/main" val="97872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4DD9-8496-4E29-B7AB-F85F40D2F4AC}"/>
              </a:ext>
            </a:extLst>
          </p:cNvPr>
          <p:cNvSpPr>
            <a:spLocks noGrp="1"/>
          </p:cNvSpPr>
          <p:nvPr>
            <p:ph type="title"/>
          </p:nvPr>
        </p:nvSpPr>
        <p:spPr/>
        <p:txBody>
          <a:bodyPr/>
          <a:lstStyle/>
          <a:p>
            <a:r>
              <a:rPr lang="en-IN" dirty="0"/>
              <a:t>General Principles of Cell Injury</a:t>
            </a:r>
          </a:p>
        </p:txBody>
      </p:sp>
      <p:sp>
        <p:nvSpPr>
          <p:cNvPr id="3" name="Content Placeholder 2">
            <a:extLst>
              <a:ext uri="{FF2B5EF4-FFF2-40B4-BE49-F238E27FC236}">
                <a16:creationId xmlns:a16="http://schemas.microsoft.com/office/drawing/2014/main" id="{529F76D0-029B-4160-B79A-68DEC643EB9E}"/>
              </a:ext>
            </a:extLst>
          </p:cNvPr>
          <p:cNvSpPr>
            <a:spLocks noGrp="1"/>
          </p:cNvSpPr>
          <p:nvPr>
            <p:ph idx="1"/>
          </p:nvPr>
        </p:nvSpPr>
        <p:spPr/>
        <p:txBody>
          <a:bodyPr/>
          <a:lstStyle/>
          <a:p>
            <a:r>
              <a:rPr lang="en-IN" dirty="0"/>
              <a:t>The cellular response to injurious stimuli depends on the nature of the injury, its duration, and its severity.</a:t>
            </a:r>
          </a:p>
          <a:p>
            <a:endParaRPr lang="en-IN" dirty="0"/>
          </a:p>
          <a:p>
            <a:r>
              <a:rPr lang="en-IN" dirty="0"/>
              <a:t>The consequences of cell injury depend on the type, state, and adaptability of the injured cell.</a:t>
            </a:r>
          </a:p>
          <a:p>
            <a:endParaRPr lang="en-IN" dirty="0"/>
          </a:p>
          <a:p>
            <a:r>
              <a:rPr lang="en-IN" dirty="0"/>
              <a:t>Cell injury results from different biochemical mechanisms acting on several essential cellular components</a:t>
            </a:r>
          </a:p>
          <a:p>
            <a:pPr marL="0" indent="0">
              <a:buNone/>
            </a:pPr>
            <a:endParaRPr lang="en-IN" dirty="0"/>
          </a:p>
        </p:txBody>
      </p:sp>
    </p:spTree>
    <p:extLst>
      <p:ext uri="{BB962C8B-B14F-4D97-AF65-F5344CB8AC3E}">
        <p14:creationId xmlns:p14="http://schemas.microsoft.com/office/powerpoint/2010/main" val="233230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0AA9-0040-4BDE-A4A3-930E3E03F455}"/>
              </a:ext>
            </a:extLst>
          </p:cNvPr>
          <p:cNvSpPr>
            <a:spLocks noGrp="1"/>
          </p:cNvSpPr>
          <p:nvPr>
            <p:ph type="title"/>
          </p:nvPr>
        </p:nvSpPr>
        <p:spPr/>
        <p:txBody>
          <a:bodyPr/>
          <a:lstStyle/>
          <a:p>
            <a:r>
              <a:rPr lang="en-IN" dirty="0"/>
              <a:t>Pathogenesis</a:t>
            </a:r>
          </a:p>
        </p:txBody>
      </p:sp>
      <p:sp>
        <p:nvSpPr>
          <p:cNvPr id="3" name="Content Placeholder 2">
            <a:extLst>
              <a:ext uri="{FF2B5EF4-FFF2-40B4-BE49-F238E27FC236}">
                <a16:creationId xmlns:a16="http://schemas.microsoft.com/office/drawing/2014/main" id="{F07BD135-9C0B-4652-91E1-E189C7A6DFC7}"/>
              </a:ext>
            </a:extLst>
          </p:cNvPr>
          <p:cNvSpPr>
            <a:spLocks noGrp="1"/>
          </p:cNvSpPr>
          <p:nvPr>
            <p:ph idx="1"/>
          </p:nvPr>
        </p:nvSpPr>
        <p:spPr/>
        <p:txBody>
          <a:bodyPr/>
          <a:lstStyle/>
          <a:p>
            <a:pPr marL="0" indent="0">
              <a:buNone/>
            </a:pPr>
            <a:r>
              <a:rPr lang="en-IN" dirty="0"/>
              <a:t>According to type of injury- </a:t>
            </a:r>
          </a:p>
          <a:p>
            <a:endParaRPr lang="en-IN" dirty="0"/>
          </a:p>
          <a:p>
            <a:r>
              <a:rPr lang="en-IN" dirty="0"/>
              <a:t>Pathogenesis of Hypoxic/Ischemic Injury</a:t>
            </a:r>
          </a:p>
          <a:p>
            <a:r>
              <a:rPr lang="en-IN" dirty="0"/>
              <a:t>Pathogenesis of Chemical Injury</a:t>
            </a:r>
          </a:p>
          <a:p>
            <a:r>
              <a:rPr lang="en-IN" dirty="0"/>
              <a:t>Pathogenesis of Physical Injury</a:t>
            </a:r>
          </a:p>
          <a:p>
            <a:endParaRPr lang="en-IN" dirty="0"/>
          </a:p>
        </p:txBody>
      </p:sp>
    </p:spTree>
    <p:extLst>
      <p:ext uri="{BB962C8B-B14F-4D97-AF65-F5344CB8AC3E}">
        <p14:creationId xmlns:p14="http://schemas.microsoft.com/office/powerpoint/2010/main" val="198833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BD00-92BE-400E-BDC5-4512890FAE62}"/>
              </a:ext>
            </a:extLst>
          </p:cNvPr>
          <p:cNvSpPr>
            <a:spLocks noGrp="1"/>
          </p:cNvSpPr>
          <p:nvPr>
            <p:ph type="ctrTitle"/>
          </p:nvPr>
        </p:nvSpPr>
        <p:spPr/>
        <p:txBody>
          <a:bodyPr/>
          <a:lstStyle/>
          <a:p>
            <a:r>
              <a:rPr lang="en-IN" dirty="0"/>
              <a:t>Pathogenesis of Hypoxic/ ischemic injury</a:t>
            </a:r>
          </a:p>
        </p:txBody>
      </p:sp>
      <p:sp>
        <p:nvSpPr>
          <p:cNvPr id="3" name="Subtitle 2">
            <a:extLst>
              <a:ext uri="{FF2B5EF4-FFF2-40B4-BE49-F238E27FC236}">
                <a16:creationId xmlns:a16="http://schemas.microsoft.com/office/drawing/2014/main" id="{37BF249D-F94B-4F3B-BAF3-12A1998AEC81}"/>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87778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43E2-7B75-4915-8762-B9056BB4F298}"/>
              </a:ext>
            </a:extLst>
          </p:cNvPr>
          <p:cNvSpPr>
            <a:spLocks noGrp="1"/>
          </p:cNvSpPr>
          <p:nvPr>
            <p:ph type="title"/>
          </p:nvPr>
        </p:nvSpPr>
        <p:spPr/>
        <p:txBody>
          <a:bodyPr/>
          <a:lstStyle/>
          <a:p>
            <a:r>
              <a:rPr lang="en-IN" dirty="0"/>
              <a:t>Reversible Cell Injury</a:t>
            </a:r>
          </a:p>
        </p:txBody>
      </p:sp>
      <p:sp>
        <p:nvSpPr>
          <p:cNvPr id="3" name="Content Placeholder 2">
            <a:extLst>
              <a:ext uri="{FF2B5EF4-FFF2-40B4-BE49-F238E27FC236}">
                <a16:creationId xmlns:a16="http://schemas.microsoft.com/office/drawing/2014/main" id="{498684B5-7332-4564-B2C3-A527D12FFFAC}"/>
              </a:ext>
            </a:extLst>
          </p:cNvPr>
          <p:cNvSpPr>
            <a:spLocks noGrp="1"/>
          </p:cNvSpPr>
          <p:nvPr>
            <p:ph idx="1"/>
          </p:nvPr>
        </p:nvSpPr>
        <p:spPr/>
        <p:txBody>
          <a:bodyPr>
            <a:normAutofit/>
          </a:bodyPr>
          <a:lstStyle/>
          <a:p>
            <a:r>
              <a:rPr lang="en-IN" dirty="0"/>
              <a:t>If the stimulus is acute and brief or mild, the cell injury produces changes in the cells which are reversible up to a certain point</a:t>
            </a:r>
          </a:p>
          <a:p>
            <a:pPr marL="0" indent="0">
              <a:buNone/>
            </a:pPr>
            <a:endParaRPr lang="en-IN" dirty="0"/>
          </a:p>
          <a:p>
            <a:r>
              <a:rPr lang="en-IN" dirty="0"/>
              <a:t>Biochemical mechanisms</a:t>
            </a:r>
          </a:p>
          <a:p>
            <a:pPr>
              <a:buFont typeface="Wingdings" panose="05000000000000000000" pitchFamily="2" charset="2"/>
              <a:buChar char="ü"/>
            </a:pPr>
            <a:r>
              <a:rPr lang="en-IN" dirty="0"/>
              <a:t>Decreased generation of cellular ATP</a:t>
            </a:r>
          </a:p>
          <a:p>
            <a:pPr>
              <a:buFont typeface="Wingdings" panose="05000000000000000000" pitchFamily="2" charset="2"/>
              <a:buChar char="ü"/>
            </a:pPr>
            <a:r>
              <a:rPr lang="en-IN" dirty="0"/>
              <a:t>Intracellular lactic acidosis: Nuclear clumping</a:t>
            </a:r>
          </a:p>
          <a:p>
            <a:pPr>
              <a:buFont typeface="Wingdings" panose="05000000000000000000" pitchFamily="2" charset="2"/>
              <a:buChar char="ü"/>
            </a:pPr>
            <a:r>
              <a:rPr lang="en-IN" dirty="0"/>
              <a:t>Damage to plasma membrane pumps: </a:t>
            </a:r>
            <a:r>
              <a:rPr lang="en-IN" dirty="0" err="1"/>
              <a:t>Hydropic</a:t>
            </a:r>
            <a:r>
              <a:rPr lang="en-IN" dirty="0"/>
              <a:t> swelling &amp; other membrane changes</a:t>
            </a:r>
          </a:p>
          <a:p>
            <a:pPr>
              <a:buFont typeface="Wingdings" panose="05000000000000000000" pitchFamily="2" charset="2"/>
              <a:buChar char="ü"/>
            </a:pPr>
            <a:r>
              <a:rPr lang="en-IN" dirty="0"/>
              <a:t>Reduced Protein synthesis : Dispersed ribosomes </a:t>
            </a:r>
          </a:p>
          <a:p>
            <a:endParaRPr lang="en-IN" dirty="0"/>
          </a:p>
        </p:txBody>
      </p:sp>
    </p:spTree>
    <p:extLst>
      <p:ext uri="{BB962C8B-B14F-4D97-AF65-F5344CB8AC3E}">
        <p14:creationId xmlns:p14="http://schemas.microsoft.com/office/powerpoint/2010/main" val="201442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A33B3-906B-4E90-8D56-50213213BE3C}"/>
              </a:ext>
            </a:extLst>
          </p:cNvPr>
          <p:cNvPicPr>
            <a:picLocks noChangeAspect="1"/>
          </p:cNvPicPr>
          <p:nvPr/>
        </p:nvPicPr>
        <p:blipFill>
          <a:blip r:embed="rId2"/>
          <a:stretch>
            <a:fillRect/>
          </a:stretch>
        </p:blipFill>
        <p:spPr>
          <a:xfrm>
            <a:off x="3748836" y="746527"/>
            <a:ext cx="4694327" cy="5364945"/>
          </a:xfrm>
          <a:prstGeom prst="rect">
            <a:avLst/>
          </a:prstGeom>
        </p:spPr>
      </p:pic>
    </p:spTree>
    <p:extLst>
      <p:ext uri="{BB962C8B-B14F-4D97-AF65-F5344CB8AC3E}">
        <p14:creationId xmlns:p14="http://schemas.microsoft.com/office/powerpoint/2010/main" val="249068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FD8A-95D2-45A3-A8FE-B9D456817E69}"/>
              </a:ext>
            </a:extLst>
          </p:cNvPr>
          <p:cNvSpPr>
            <a:spLocks noGrp="1"/>
          </p:cNvSpPr>
          <p:nvPr>
            <p:ph type="title"/>
          </p:nvPr>
        </p:nvSpPr>
        <p:spPr/>
        <p:txBody>
          <a:bodyPr/>
          <a:lstStyle/>
          <a:p>
            <a:r>
              <a:rPr lang="en-IN" dirty="0"/>
              <a:t>Morphological Changes</a:t>
            </a:r>
          </a:p>
        </p:txBody>
      </p:sp>
      <p:sp>
        <p:nvSpPr>
          <p:cNvPr id="3" name="Content Placeholder 2">
            <a:extLst>
              <a:ext uri="{FF2B5EF4-FFF2-40B4-BE49-F238E27FC236}">
                <a16:creationId xmlns:a16="http://schemas.microsoft.com/office/drawing/2014/main" id="{24E65BD3-42AB-4F22-A4CE-F5BD78E67DDE}"/>
              </a:ext>
            </a:extLst>
          </p:cNvPr>
          <p:cNvSpPr>
            <a:spLocks noGrp="1"/>
          </p:cNvSpPr>
          <p:nvPr>
            <p:ph idx="1"/>
          </p:nvPr>
        </p:nvSpPr>
        <p:spPr/>
        <p:txBody>
          <a:bodyPr/>
          <a:lstStyle/>
          <a:p>
            <a:pPr marL="0" indent="0">
              <a:buNone/>
            </a:pPr>
            <a:r>
              <a:rPr lang="en-IN" dirty="0"/>
              <a:t>Microscopy - Two main features</a:t>
            </a:r>
          </a:p>
          <a:p>
            <a:pPr marL="0" indent="0">
              <a:buNone/>
            </a:pPr>
            <a:r>
              <a:rPr lang="en-IN" dirty="0"/>
              <a:t> </a:t>
            </a:r>
          </a:p>
          <a:p>
            <a:r>
              <a:rPr lang="en-IN" dirty="0"/>
              <a:t>Cellular swelling – failure of energy dependent pumps in plasma membrane → inability to maintain ionic and fluid homeostasis →small clear vacuoles seen within the cytoplasm (</a:t>
            </a:r>
            <a:r>
              <a:rPr lang="en-IN" dirty="0" err="1"/>
              <a:t>hydropic</a:t>
            </a:r>
            <a:r>
              <a:rPr lang="en-IN" dirty="0"/>
              <a:t> change or </a:t>
            </a:r>
            <a:r>
              <a:rPr lang="en-IN" dirty="0" err="1"/>
              <a:t>vacuolar</a:t>
            </a:r>
            <a:r>
              <a:rPr lang="en-IN" dirty="0"/>
              <a:t> degeneration)</a:t>
            </a:r>
          </a:p>
          <a:p>
            <a:endParaRPr lang="en-IN" dirty="0"/>
          </a:p>
          <a:p>
            <a:r>
              <a:rPr lang="en-IN" dirty="0"/>
              <a:t>Fatty change – appearance of lipid vacuoles</a:t>
            </a:r>
          </a:p>
          <a:p>
            <a:endParaRPr lang="en-IN" dirty="0"/>
          </a:p>
        </p:txBody>
      </p:sp>
    </p:spTree>
    <p:extLst>
      <p:ext uri="{BB962C8B-B14F-4D97-AF65-F5344CB8AC3E}">
        <p14:creationId xmlns:p14="http://schemas.microsoft.com/office/powerpoint/2010/main" val="33263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911D9-BD8D-48F4-8104-C689B00CABB3}"/>
              </a:ext>
            </a:extLst>
          </p:cNvPr>
          <p:cNvSpPr>
            <a:spLocks noGrp="1"/>
          </p:cNvSpPr>
          <p:nvPr>
            <p:ph sz="half" idx="1"/>
          </p:nvPr>
        </p:nvSpPr>
        <p:spPr>
          <a:xfrm>
            <a:off x="450573" y="583096"/>
            <a:ext cx="7686262" cy="5844208"/>
          </a:xfrm>
        </p:spPr>
        <p:txBody>
          <a:bodyPr>
            <a:normAutofit/>
          </a:bodyPr>
          <a:lstStyle/>
          <a:p>
            <a:pPr marL="0" indent="0">
              <a:buNone/>
            </a:pPr>
            <a:r>
              <a:rPr lang="en-IN" dirty="0"/>
              <a:t>Ultrastructural changes of reversible cell injury</a:t>
            </a:r>
          </a:p>
          <a:p>
            <a:r>
              <a:rPr lang="en-IN" dirty="0"/>
              <a:t>Plasma membrane alterations - blebbing, blunting and loss of microvilli</a:t>
            </a:r>
          </a:p>
          <a:p>
            <a:endParaRPr lang="en-IN" dirty="0"/>
          </a:p>
          <a:p>
            <a:r>
              <a:rPr lang="en-IN" dirty="0"/>
              <a:t>Mitochondrial changes - swelling and the appearance of small amorphous densities</a:t>
            </a:r>
          </a:p>
          <a:p>
            <a:endParaRPr lang="en-IN" dirty="0"/>
          </a:p>
          <a:p>
            <a:r>
              <a:rPr lang="en-IN" dirty="0"/>
              <a:t>Dilation of the ER – intracytoplasmic myelin figures</a:t>
            </a:r>
          </a:p>
          <a:p>
            <a:endParaRPr lang="en-IN" dirty="0"/>
          </a:p>
          <a:p>
            <a:r>
              <a:rPr lang="en-IN" dirty="0"/>
              <a:t>Nuclear alterations - disaggregation of granular and fibrillar elements</a:t>
            </a:r>
          </a:p>
          <a:p>
            <a:endParaRPr lang="en-IN" dirty="0"/>
          </a:p>
        </p:txBody>
      </p:sp>
      <p:pic>
        <p:nvPicPr>
          <p:cNvPr id="5" name="Content Placeholder 4">
            <a:extLst>
              <a:ext uri="{FF2B5EF4-FFF2-40B4-BE49-F238E27FC236}">
                <a16:creationId xmlns:a16="http://schemas.microsoft.com/office/drawing/2014/main" id="{21D8D255-307A-4D15-BCEE-27B843CE7384}"/>
              </a:ext>
            </a:extLst>
          </p:cNvPr>
          <p:cNvPicPr>
            <a:picLocks noGrp="1" noChangeAspect="1"/>
          </p:cNvPicPr>
          <p:nvPr>
            <p:ph sz="half" idx="2"/>
          </p:nvPr>
        </p:nvPicPr>
        <p:blipFill>
          <a:blip r:embed="rId2"/>
          <a:stretch>
            <a:fillRect/>
          </a:stretch>
        </p:blipFill>
        <p:spPr>
          <a:xfrm>
            <a:off x="8800775" y="365125"/>
            <a:ext cx="2715363" cy="6192850"/>
          </a:xfrm>
          <a:prstGeom prst="rect">
            <a:avLst/>
          </a:prstGeom>
        </p:spPr>
      </p:pic>
    </p:spTree>
    <p:extLst>
      <p:ext uri="{BB962C8B-B14F-4D97-AF65-F5344CB8AC3E}">
        <p14:creationId xmlns:p14="http://schemas.microsoft.com/office/powerpoint/2010/main" val="259825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C7DC-B177-416F-A730-F24701724BF4}"/>
              </a:ext>
            </a:extLst>
          </p:cNvPr>
          <p:cNvSpPr>
            <a:spLocks noGrp="1"/>
          </p:cNvSpPr>
          <p:nvPr>
            <p:ph type="title"/>
          </p:nvPr>
        </p:nvSpPr>
        <p:spPr/>
        <p:txBody>
          <a:bodyPr/>
          <a:lstStyle/>
          <a:p>
            <a:r>
              <a:rPr lang="en-IN" dirty="0"/>
              <a:t>Irreversible Cell Injury</a:t>
            </a:r>
          </a:p>
        </p:txBody>
      </p:sp>
      <p:sp>
        <p:nvSpPr>
          <p:cNvPr id="3" name="Content Placeholder 2">
            <a:extLst>
              <a:ext uri="{FF2B5EF4-FFF2-40B4-BE49-F238E27FC236}">
                <a16:creationId xmlns:a16="http://schemas.microsoft.com/office/drawing/2014/main" id="{20519072-E74E-4C65-A5F0-037E225F655B}"/>
              </a:ext>
            </a:extLst>
          </p:cNvPr>
          <p:cNvSpPr>
            <a:spLocks noGrp="1"/>
          </p:cNvSpPr>
          <p:nvPr>
            <p:ph idx="1"/>
          </p:nvPr>
        </p:nvSpPr>
        <p:spPr/>
        <p:txBody>
          <a:bodyPr/>
          <a:lstStyle/>
          <a:p>
            <a:r>
              <a:rPr lang="en-IN" dirty="0"/>
              <a:t>Persistence of ischaemia or hypoxia results in irreversible damage to the structure and function of the cell → cell death</a:t>
            </a:r>
          </a:p>
          <a:p>
            <a:pPr marL="0" indent="0">
              <a:buNone/>
            </a:pPr>
            <a:endParaRPr lang="en-IN" dirty="0"/>
          </a:p>
          <a:p>
            <a:r>
              <a:rPr lang="en-IN" dirty="0"/>
              <a:t>Two essential phenomena distinguish irreversible from reversible cell injury :</a:t>
            </a:r>
          </a:p>
          <a:p>
            <a:pPr>
              <a:buFont typeface="Wingdings" panose="05000000000000000000" pitchFamily="2" charset="2"/>
              <a:buChar char="ü"/>
            </a:pPr>
            <a:r>
              <a:rPr lang="en-IN" dirty="0"/>
              <a:t>Inability of the cell to reverse mitochondrial dysfunction on reperfusion or reoxygenation.</a:t>
            </a:r>
          </a:p>
          <a:p>
            <a:pPr>
              <a:buFont typeface="Wingdings" panose="05000000000000000000" pitchFamily="2" charset="2"/>
              <a:buChar char="ü"/>
            </a:pPr>
            <a:r>
              <a:rPr lang="en-IN" dirty="0"/>
              <a:t>Disturbance in cell membrane function</a:t>
            </a:r>
          </a:p>
        </p:txBody>
      </p:sp>
    </p:spTree>
    <p:extLst>
      <p:ext uri="{BB962C8B-B14F-4D97-AF65-F5344CB8AC3E}">
        <p14:creationId xmlns:p14="http://schemas.microsoft.com/office/powerpoint/2010/main" val="38014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10926-623E-4DAF-B50D-6186D1100B8D}"/>
              </a:ext>
            </a:extLst>
          </p:cNvPr>
          <p:cNvSpPr>
            <a:spLocks noGrp="1"/>
          </p:cNvSpPr>
          <p:nvPr>
            <p:ph sz="half" idx="1"/>
          </p:nvPr>
        </p:nvSpPr>
        <p:spPr>
          <a:xfrm>
            <a:off x="265043" y="357809"/>
            <a:ext cx="7673009" cy="5830956"/>
          </a:xfrm>
        </p:spPr>
        <p:txBody>
          <a:bodyPr>
            <a:normAutofit/>
          </a:bodyPr>
          <a:lstStyle/>
          <a:p>
            <a:pPr marL="0" indent="0">
              <a:buNone/>
            </a:pPr>
            <a:r>
              <a:rPr lang="en-IN" dirty="0"/>
              <a:t>Biochemical mechanisms</a:t>
            </a:r>
          </a:p>
          <a:p>
            <a:r>
              <a:rPr lang="en-IN" dirty="0"/>
              <a:t>Calcium influx: Mitochondrial damage</a:t>
            </a:r>
          </a:p>
          <a:p>
            <a:pPr marL="0" indent="0">
              <a:buNone/>
            </a:pPr>
            <a:endParaRPr lang="en-IN" dirty="0"/>
          </a:p>
          <a:p>
            <a:r>
              <a:rPr lang="en-IN" dirty="0"/>
              <a:t>Activated phospholipases: Membrane damage</a:t>
            </a:r>
          </a:p>
          <a:p>
            <a:pPr marL="0" indent="0">
              <a:buNone/>
            </a:pPr>
            <a:endParaRPr lang="en-IN" dirty="0"/>
          </a:p>
          <a:p>
            <a:r>
              <a:rPr lang="en-IN" dirty="0"/>
              <a:t>Intracellular proteases: Cytoskeletal damage</a:t>
            </a:r>
          </a:p>
          <a:p>
            <a:pPr marL="0" indent="0">
              <a:buNone/>
            </a:pPr>
            <a:endParaRPr lang="en-IN" dirty="0"/>
          </a:p>
          <a:p>
            <a:r>
              <a:rPr lang="en-IN" dirty="0"/>
              <a:t>Activated endonucleases: Nuclear damage</a:t>
            </a:r>
          </a:p>
          <a:p>
            <a:pPr marL="0" indent="0">
              <a:buNone/>
            </a:pPr>
            <a:endParaRPr lang="en-IN" dirty="0"/>
          </a:p>
          <a:p>
            <a:r>
              <a:rPr lang="en-IN" dirty="0"/>
              <a:t>Lysosomal hydrolytic enzymes: Lysosomal damage, cell death and phagocytosis</a:t>
            </a:r>
          </a:p>
          <a:p>
            <a:endParaRPr lang="en-IN" dirty="0"/>
          </a:p>
        </p:txBody>
      </p:sp>
      <p:pic>
        <p:nvPicPr>
          <p:cNvPr id="5" name="Content Placeholder 4">
            <a:extLst>
              <a:ext uri="{FF2B5EF4-FFF2-40B4-BE49-F238E27FC236}">
                <a16:creationId xmlns:a16="http://schemas.microsoft.com/office/drawing/2014/main" id="{D01591DF-FF35-40D4-8019-9D564E951FF5}"/>
              </a:ext>
            </a:extLst>
          </p:cNvPr>
          <p:cNvPicPr>
            <a:picLocks noGrp="1" noChangeAspect="1"/>
          </p:cNvPicPr>
          <p:nvPr>
            <p:ph sz="half" idx="2"/>
          </p:nvPr>
        </p:nvPicPr>
        <p:blipFill>
          <a:blip r:embed="rId2"/>
          <a:stretch>
            <a:fillRect/>
          </a:stretch>
        </p:blipFill>
        <p:spPr>
          <a:xfrm>
            <a:off x="7938052" y="432697"/>
            <a:ext cx="4043862" cy="5318746"/>
          </a:xfrm>
          <a:prstGeom prst="rect">
            <a:avLst/>
          </a:prstGeom>
        </p:spPr>
      </p:pic>
    </p:spTree>
    <p:extLst>
      <p:ext uri="{BB962C8B-B14F-4D97-AF65-F5344CB8AC3E}">
        <p14:creationId xmlns:p14="http://schemas.microsoft.com/office/powerpoint/2010/main" val="152520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750A-4CE5-4F71-AE32-366A2A10430B}"/>
              </a:ext>
            </a:extLst>
          </p:cNvPr>
          <p:cNvSpPr>
            <a:spLocks noGrp="1"/>
          </p:cNvSpPr>
          <p:nvPr>
            <p:ph type="title"/>
          </p:nvPr>
        </p:nvSpPr>
        <p:spPr/>
        <p:txBody>
          <a:bodyPr/>
          <a:lstStyle/>
          <a:p>
            <a:r>
              <a:rPr lang="en-IN" dirty="0"/>
              <a:t>Morphology</a:t>
            </a:r>
          </a:p>
        </p:txBody>
      </p:sp>
      <p:sp>
        <p:nvSpPr>
          <p:cNvPr id="3" name="Content Placeholder 2">
            <a:extLst>
              <a:ext uri="{FF2B5EF4-FFF2-40B4-BE49-F238E27FC236}">
                <a16:creationId xmlns:a16="http://schemas.microsoft.com/office/drawing/2014/main" id="{C44B84ED-D973-4601-8816-753B8A06F8BB}"/>
              </a:ext>
            </a:extLst>
          </p:cNvPr>
          <p:cNvSpPr>
            <a:spLocks noGrp="1"/>
          </p:cNvSpPr>
          <p:nvPr>
            <p:ph sz="half" idx="1"/>
          </p:nvPr>
        </p:nvSpPr>
        <p:spPr/>
        <p:txBody>
          <a:bodyPr>
            <a:normAutofit lnSpcReduction="10000"/>
          </a:bodyPr>
          <a:lstStyle/>
          <a:p>
            <a:pPr marL="0" indent="0">
              <a:buNone/>
            </a:pPr>
            <a:r>
              <a:rPr lang="en-IN" dirty="0"/>
              <a:t>Nuclear changes- </a:t>
            </a:r>
          </a:p>
          <a:p>
            <a:endParaRPr lang="en-IN" dirty="0"/>
          </a:p>
          <a:p>
            <a:r>
              <a:rPr lang="en-IN" dirty="0"/>
              <a:t>Pyknosis - condensation of nuclear chromatin</a:t>
            </a:r>
          </a:p>
          <a:p>
            <a:pPr marL="0" indent="0">
              <a:buNone/>
            </a:pPr>
            <a:endParaRPr lang="en-IN" dirty="0"/>
          </a:p>
          <a:p>
            <a:r>
              <a:rPr lang="en-IN" dirty="0" err="1"/>
              <a:t>Karyolysis</a:t>
            </a:r>
            <a:r>
              <a:rPr lang="en-IN" dirty="0"/>
              <a:t> - dissolution of pyknotic nucleus</a:t>
            </a:r>
          </a:p>
          <a:p>
            <a:pPr marL="0" indent="0">
              <a:buNone/>
            </a:pPr>
            <a:r>
              <a:rPr lang="en-IN" dirty="0"/>
              <a:t>                      </a:t>
            </a:r>
          </a:p>
          <a:p>
            <a:r>
              <a:rPr lang="en-IN" dirty="0"/>
              <a:t>Karyorrhexis - fragmentation of pyknotic nucleus</a:t>
            </a:r>
          </a:p>
          <a:p>
            <a:endParaRPr lang="en-IN" dirty="0"/>
          </a:p>
        </p:txBody>
      </p:sp>
      <p:pic>
        <p:nvPicPr>
          <p:cNvPr id="5" name="Content Placeholder 4">
            <a:extLst>
              <a:ext uri="{FF2B5EF4-FFF2-40B4-BE49-F238E27FC236}">
                <a16:creationId xmlns:a16="http://schemas.microsoft.com/office/drawing/2014/main" id="{C7F82191-9496-442D-A110-F107CF9C06D1}"/>
              </a:ext>
            </a:extLst>
          </p:cNvPr>
          <p:cNvPicPr>
            <a:picLocks noGrp="1" noChangeAspect="1"/>
          </p:cNvPicPr>
          <p:nvPr>
            <p:ph sz="half" idx="2"/>
          </p:nvPr>
        </p:nvPicPr>
        <p:blipFill>
          <a:blip r:embed="rId2"/>
          <a:stretch>
            <a:fillRect/>
          </a:stretch>
        </p:blipFill>
        <p:spPr>
          <a:xfrm>
            <a:off x="6860258" y="2359145"/>
            <a:ext cx="4918666" cy="3284297"/>
          </a:xfrm>
          <a:prstGeom prst="rect">
            <a:avLst/>
          </a:prstGeom>
          <a:ln w="38100">
            <a:solidFill>
              <a:schemeClr val="tx1"/>
            </a:solidFill>
          </a:ln>
        </p:spPr>
      </p:pic>
    </p:spTree>
    <p:extLst>
      <p:ext uri="{BB962C8B-B14F-4D97-AF65-F5344CB8AC3E}">
        <p14:creationId xmlns:p14="http://schemas.microsoft.com/office/powerpoint/2010/main" val="191107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261A-BCC8-4994-81FE-14F1EE16D5DC}"/>
              </a:ext>
            </a:extLst>
          </p:cNvPr>
          <p:cNvSpPr>
            <a:spLocks noGrp="1"/>
          </p:cNvSpPr>
          <p:nvPr>
            <p:ph type="title"/>
          </p:nvPr>
        </p:nvSpPr>
        <p:spPr/>
        <p:txBody>
          <a:bodyPr/>
          <a:lstStyle/>
          <a:p>
            <a:r>
              <a:rPr lang="en-IN" dirty="0"/>
              <a:t>Learning Objectives &amp; Specific Learning Outcomes</a:t>
            </a:r>
          </a:p>
        </p:txBody>
      </p:sp>
      <p:sp>
        <p:nvSpPr>
          <p:cNvPr id="3" name="Content Placeholder 2">
            <a:extLst>
              <a:ext uri="{FF2B5EF4-FFF2-40B4-BE49-F238E27FC236}">
                <a16:creationId xmlns:a16="http://schemas.microsoft.com/office/drawing/2014/main" id="{3051116D-0BED-45D6-BADB-14C8640D1626}"/>
              </a:ext>
            </a:extLst>
          </p:cNvPr>
          <p:cNvSpPr>
            <a:spLocks noGrp="1"/>
          </p:cNvSpPr>
          <p:nvPr>
            <p:ph idx="1"/>
          </p:nvPr>
        </p:nvSpPr>
        <p:spPr/>
        <p:txBody>
          <a:bodyPr>
            <a:normAutofit fontScale="92500"/>
          </a:bodyPr>
          <a:lstStyle/>
          <a:p>
            <a:pPr marL="0" indent="0">
              <a:buNone/>
            </a:pPr>
            <a:r>
              <a:rPr lang="en-IN" b="1" dirty="0"/>
              <a:t>Learning Objectives</a:t>
            </a:r>
            <a:r>
              <a:rPr lang="en-IN" dirty="0"/>
              <a:t>:  To explain the </a:t>
            </a:r>
            <a:r>
              <a:rPr lang="en-IN" dirty="0" err="1"/>
              <a:t>Etiology</a:t>
            </a:r>
            <a:r>
              <a:rPr lang="en-IN" dirty="0"/>
              <a:t> and Pathogenesis of Cell Injury</a:t>
            </a:r>
          </a:p>
          <a:p>
            <a:endParaRPr lang="en-IN" dirty="0"/>
          </a:p>
          <a:p>
            <a:pPr marL="0" indent="0">
              <a:buNone/>
            </a:pPr>
            <a:r>
              <a:rPr lang="en-IN" b="1" dirty="0"/>
              <a:t>Specific Learning Outcomes</a:t>
            </a:r>
            <a:r>
              <a:rPr lang="en-IN" dirty="0"/>
              <a:t>: At the end of the lecture, the learner should have knowledge of the following :-</a:t>
            </a:r>
          </a:p>
          <a:p>
            <a:r>
              <a:rPr lang="en-IN" dirty="0"/>
              <a:t>Types Of Cell Injury</a:t>
            </a:r>
          </a:p>
          <a:p>
            <a:r>
              <a:rPr lang="en-IN" dirty="0" err="1"/>
              <a:t>Etiology</a:t>
            </a:r>
            <a:r>
              <a:rPr lang="en-IN" dirty="0"/>
              <a:t> of Cell Injury</a:t>
            </a:r>
          </a:p>
          <a:p>
            <a:r>
              <a:rPr lang="en-IN" dirty="0"/>
              <a:t>Pathogenesis of  Reversible Hypoxic Cell Injury</a:t>
            </a:r>
          </a:p>
          <a:p>
            <a:r>
              <a:rPr lang="en-IN" dirty="0"/>
              <a:t>Pathogenesis of Hypoxic, Chemical and Physical Injury</a:t>
            </a:r>
          </a:p>
          <a:p>
            <a:r>
              <a:rPr lang="en-IN" dirty="0"/>
              <a:t>Free Radical Mediated Injury</a:t>
            </a:r>
          </a:p>
          <a:p>
            <a:pPr marL="0" indent="0">
              <a:buNone/>
            </a:pPr>
            <a:endParaRPr lang="en-IN" dirty="0"/>
          </a:p>
          <a:p>
            <a:endParaRPr lang="en-IN" dirty="0"/>
          </a:p>
          <a:p>
            <a:endParaRPr lang="en-IN" dirty="0"/>
          </a:p>
        </p:txBody>
      </p:sp>
    </p:spTree>
    <p:extLst>
      <p:ext uri="{BB962C8B-B14F-4D97-AF65-F5344CB8AC3E}">
        <p14:creationId xmlns:p14="http://schemas.microsoft.com/office/powerpoint/2010/main" val="1827118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0A505-DC55-427E-9D1E-37EB1FC07067}"/>
              </a:ext>
            </a:extLst>
          </p:cNvPr>
          <p:cNvPicPr>
            <a:picLocks noChangeAspect="1"/>
          </p:cNvPicPr>
          <p:nvPr/>
        </p:nvPicPr>
        <p:blipFill>
          <a:blip r:embed="rId2"/>
          <a:stretch>
            <a:fillRect/>
          </a:stretch>
        </p:blipFill>
        <p:spPr>
          <a:xfrm>
            <a:off x="2027583" y="237020"/>
            <a:ext cx="7951303" cy="6383960"/>
          </a:xfrm>
          <a:prstGeom prst="rect">
            <a:avLst/>
          </a:prstGeom>
        </p:spPr>
      </p:pic>
    </p:spTree>
    <p:extLst>
      <p:ext uri="{BB962C8B-B14F-4D97-AF65-F5344CB8AC3E}">
        <p14:creationId xmlns:p14="http://schemas.microsoft.com/office/powerpoint/2010/main" val="369410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627A01-6B94-4EBD-9101-658CEF649A64}"/>
              </a:ext>
            </a:extLst>
          </p:cNvPr>
          <p:cNvPicPr>
            <a:picLocks noChangeAspect="1"/>
          </p:cNvPicPr>
          <p:nvPr/>
        </p:nvPicPr>
        <p:blipFill>
          <a:blip r:embed="rId2"/>
          <a:stretch>
            <a:fillRect/>
          </a:stretch>
        </p:blipFill>
        <p:spPr>
          <a:xfrm>
            <a:off x="1646893" y="351381"/>
            <a:ext cx="8898214" cy="6155238"/>
          </a:xfrm>
          <a:prstGeom prst="rect">
            <a:avLst/>
          </a:prstGeom>
        </p:spPr>
      </p:pic>
    </p:spTree>
    <p:extLst>
      <p:ext uri="{BB962C8B-B14F-4D97-AF65-F5344CB8AC3E}">
        <p14:creationId xmlns:p14="http://schemas.microsoft.com/office/powerpoint/2010/main" val="39893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7AFF-0F85-40F0-877C-58550C663F5D}"/>
              </a:ext>
            </a:extLst>
          </p:cNvPr>
          <p:cNvSpPr>
            <a:spLocks noGrp="1"/>
          </p:cNvSpPr>
          <p:nvPr>
            <p:ph type="title"/>
          </p:nvPr>
        </p:nvSpPr>
        <p:spPr/>
        <p:txBody>
          <a:bodyPr/>
          <a:lstStyle/>
          <a:p>
            <a:r>
              <a:rPr lang="en-IN" dirty="0"/>
              <a:t>Ischemia-Reperfusion Injury</a:t>
            </a:r>
          </a:p>
        </p:txBody>
      </p:sp>
      <p:sp>
        <p:nvSpPr>
          <p:cNvPr id="3" name="Content Placeholder 2">
            <a:extLst>
              <a:ext uri="{FF2B5EF4-FFF2-40B4-BE49-F238E27FC236}">
                <a16:creationId xmlns:a16="http://schemas.microsoft.com/office/drawing/2014/main" id="{2D53A6A8-92F6-4233-AA68-83242CA5CE58}"/>
              </a:ext>
            </a:extLst>
          </p:cNvPr>
          <p:cNvSpPr>
            <a:spLocks noGrp="1"/>
          </p:cNvSpPr>
          <p:nvPr>
            <p:ph idx="1"/>
          </p:nvPr>
        </p:nvSpPr>
        <p:spPr/>
        <p:txBody>
          <a:bodyPr/>
          <a:lstStyle/>
          <a:p>
            <a:r>
              <a:rPr lang="en-IN" dirty="0"/>
              <a:t>Restoration of blood flow to ischemic tissues can promote recovery of cells if they are reversibly injured, but can also paradoxically exacerbate the injury and cause cell death</a:t>
            </a:r>
          </a:p>
          <a:p>
            <a:pPr marL="0" indent="0">
              <a:buNone/>
            </a:pPr>
            <a:endParaRPr lang="en-IN" dirty="0"/>
          </a:p>
          <a:p>
            <a:r>
              <a:rPr lang="en-IN" dirty="0"/>
              <a:t>Mechanisms</a:t>
            </a:r>
          </a:p>
          <a:p>
            <a:pPr>
              <a:buFont typeface="Wingdings" panose="05000000000000000000" pitchFamily="2" charset="2"/>
              <a:buChar char="ü"/>
            </a:pPr>
            <a:r>
              <a:rPr lang="en-IN" dirty="0"/>
              <a:t>Oxidative stress</a:t>
            </a:r>
          </a:p>
          <a:p>
            <a:pPr>
              <a:buFont typeface="Wingdings" panose="05000000000000000000" pitchFamily="2" charset="2"/>
              <a:buChar char="ü"/>
            </a:pPr>
            <a:r>
              <a:rPr lang="en-IN" dirty="0"/>
              <a:t>Intracellular calcium overload</a:t>
            </a:r>
          </a:p>
          <a:p>
            <a:pPr>
              <a:buFont typeface="Wingdings" panose="05000000000000000000" pitchFamily="2" charset="2"/>
              <a:buChar char="ü"/>
            </a:pPr>
            <a:r>
              <a:rPr lang="en-IN" dirty="0"/>
              <a:t>Inflammation</a:t>
            </a:r>
          </a:p>
          <a:p>
            <a:pPr>
              <a:buFont typeface="Wingdings" panose="05000000000000000000" pitchFamily="2" charset="2"/>
              <a:buChar char="ü"/>
            </a:pPr>
            <a:r>
              <a:rPr lang="en-IN" dirty="0"/>
              <a:t>Activation of the complement system</a:t>
            </a:r>
          </a:p>
        </p:txBody>
      </p:sp>
    </p:spTree>
    <p:extLst>
      <p:ext uri="{BB962C8B-B14F-4D97-AF65-F5344CB8AC3E}">
        <p14:creationId xmlns:p14="http://schemas.microsoft.com/office/powerpoint/2010/main" val="228858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F84A-DBC5-4F7D-BA78-74AB47C705FC}"/>
              </a:ext>
            </a:extLst>
          </p:cNvPr>
          <p:cNvSpPr>
            <a:spLocks noGrp="1"/>
          </p:cNvSpPr>
          <p:nvPr>
            <p:ph type="title"/>
          </p:nvPr>
        </p:nvSpPr>
        <p:spPr/>
        <p:txBody>
          <a:bodyPr/>
          <a:lstStyle/>
          <a:p>
            <a:r>
              <a:rPr lang="en-IN" dirty="0"/>
              <a:t>Free Radical-Mediated Cell Injury</a:t>
            </a:r>
          </a:p>
        </p:txBody>
      </p:sp>
      <p:sp>
        <p:nvSpPr>
          <p:cNvPr id="3" name="Content Placeholder 2">
            <a:extLst>
              <a:ext uri="{FF2B5EF4-FFF2-40B4-BE49-F238E27FC236}">
                <a16:creationId xmlns:a16="http://schemas.microsoft.com/office/drawing/2014/main" id="{955FF879-95F4-4CF2-B329-0524B98237C0}"/>
              </a:ext>
            </a:extLst>
          </p:cNvPr>
          <p:cNvSpPr>
            <a:spLocks noGrp="1"/>
          </p:cNvSpPr>
          <p:nvPr>
            <p:ph idx="1"/>
          </p:nvPr>
        </p:nvSpPr>
        <p:spPr>
          <a:xfrm>
            <a:off x="838199" y="1825625"/>
            <a:ext cx="10969487" cy="4787210"/>
          </a:xfrm>
        </p:spPr>
        <p:txBody>
          <a:bodyPr>
            <a:normAutofit lnSpcReduction="10000"/>
          </a:bodyPr>
          <a:lstStyle/>
          <a:p>
            <a:r>
              <a:rPr lang="en-IN" dirty="0"/>
              <a:t>Free radicals are chemical species that have a single unpaired electron in an outer orbit</a:t>
            </a:r>
          </a:p>
          <a:p>
            <a:endParaRPr lang="en-IN" dirty="0"/>
          </a:p>
          <a:p>
            <a:r>
              <a:rPr lang="en-IN" dirty="0"/>
              <a:t>Unpaired electrons are highly reactive and “attack” and modify adjacent molecules, such as inorganic or organic chemicals—proteins, lipids, carbohydrates, nucleic acids — key components of cell membranes and nuclei</a:t>
            </a:r>
          </a:p>
          <a:p>
            <a:endParaRPr lang="en-IN" dirty="0"/>
          </a:p>
          <a:p>
            <a:r>
              <a:rPr lang="en-IN" dirty="0"/>
              <a:t>Reactions are autocatalytic - molecules that react with free radicals are themselves converted into free radicals, thus propagating the chain of damage</a:t>
            </a:r>
          </a:p>
          <a:p>
            <a:endParaRPr lang="en-IN" dirty="0"/>
          </a:p>
        </p:txBody>
      </p:sp>
    </p:spTree>
    <p:extLst>
      <p:ext uri="{BB962C8B-B14F-4D97-AF65-F5344CB8AC3E}">
        <p14:creationId xmlns:p14="http://schemas.microsoft.com/office/powerpoint/2010/main" val="282212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053-53B5-4640-98BC-5F80E4724CA5}"/>
              </a:ext>
            </a:extLst>
          </p:cNvPr>
          <p:cNvSpPr>
            <a:spLocks noGrp="1"/>
          </p:cNvSpPr>
          <p:nvPr>
            <p:ph type="title"/>
          </p:nvPr>
        </p:nvSpPr>
        <p:spPr/>
        <p:txBody>
          <a:bodyPr/>
          <a:lstStyle/>
          <a:p>
            <a:r>
              <a:rPr lang="en-IN" dirty="0"/>
              <a:t>Types of Free Radicals</a:t>
            </a:r>
          </a:p>
        </p:txBody>
      </p:sp>
      <p:sp>
        <p:nvSpPr>
          <p:cNvPr id="3" name="Content Placeholder 2">
            <a:extLst>
              <a:ext uri="{FF2B5EF4-FFF2-40B4-BE49-F238E27FC236}">
                <a16:creationId xmlns:a16="http://schemas.microsoft.com/office/drawing/2014/main" id="{70306B66-3677-46F4-8710-DBFB8B0067B6}"/>
              </a:ext>
            </a:extLst>
          </p:cNvPr>
          <p:cNvSpPr>
            <a:spLocks noGrp="1"/>
          </p:cNvSpPr>
          <p:nvPr>
            <p:ph idx="1"/>
          </p:nvPr>
        </p:nvSpPr>
        <p:spPr/>
        <p:txBody>
          <a:bodyPr/>
          <a:lstStyle/>
          <a:p>
            <a:r>
              <a:rPr lang="en-IN" dirty="0"/>
              <a:t>Oxygen derived free radicals: Reactive oxygen species (ROS) are oxygen-derived free radicals. </a:t>
            </a:r>
            <a:r>
              <a:rPr lang="en-IN" dirty="0" err="1"/>
              <a:t>Eg</a:t>
            </a:r>
            <a:r>
              <a:rPr lang="en-IN" dirty="0"/>
              <a:t> superoxide anion (O2 • – ), hydrogen peroxide (H2O2) and hydroxyl ions(•OH)</a:t>
            </a:r>
          </a:p>
          <a:p>
            <a:endParaRPr lang="en-IN" dirty="0"/>
          </a:p>
          <a:p>
            <a:r>
              <a:rPr lang="en-IN" dirty="0"/>
              <a:t>Reactive nitrogen species/nitric oxide (NO) derived free radicals: e.g. nitric oxide (NO),</a:t>
            </a:r>
            <a:r>
              <a:rPr lang="en-IN" dirty="0" err="1"/>
              <a:t>peroxynitrite</a:t>
            </a:r>
            <a:r>
              <a:rPr lang="en-IN" dirty="0"/>
              <a:t> anion (ONOO–), NO2 and NO3–.</a:t>
            </a:r>
          </a:p>
          <a:p>
            <a:endParaRPr lang="en-IN" dirty="0"/>
          </a:p>
          <a:p>
            <a:r>
              <a:rPr lang="en-IN" dirty="0"/>
              <a:t>Free radicals from drug and chemical</a:t>
            </a:r>
          </a:p>
          <a:p>
            <a:pPr marL="0" indent="0">
              <a:buNone/>
            </a:pPr>
            <a:endParaRPr lang="en-IN" dirty="0"/>
          </a:p>
        </p:txBody>
      </p:sp>
    </p:spTree>
    <p:extLst>
      <p:ext uri="{BB962C8B-B14F-4D97-AF65-F5344CB8AC3E}">
        <p14:creationId xmlns:p14="http://schemas.microsoft.com/office/powerpoint/2010/main" val="175886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B6155-C8B5-4EF4-B40E-5A4B09DAF901}"/>
              </a:ext>
            </a:extLst>
          </p:cNvPr>
          <p:cNvSpPr>
            <a:spLocks noGrp="1"/>
          </p:cNvSpPr>
          <p:nvPr>
            <p:ph idx="1"/>
          </p:nvPr>
        </p:nvSpPr>
        <p:spPr>
          <a:xfrm>
            <a:off x="106016" y="225287"/>
            <a:ext cx="12258261" cy="6917635"/>
          </a:xfrm>
        </p:spPr>
        <p:txBody>
          <a:bodyPr>
            <a:normAutofit lnSpcReduction="10000"/>
          </a:bodyPr>
          <a:lstStyle/>
          <a:p>
            <a:pPr marL="0" indent="0">
              <a:buNone/>
            </a:pPr>
            <a:r>
              <a:rPr lang="en-IN" dirty="0"/>
              <a:t>Generation Of Free Radicals</a:t>
            </a:r>
          </a:p>
          <a:p>
            <a:r>
              <a:rPr lang="en-IN" dirty="0"/>
              <a:t>Reduction-oxidation reactions that occur during normal metabolic processes</a:t>
            </a:r>
          </a:p>
          <a:p>
            <a:endParaRPr lang="en-IN" dirty="0"/>
          </a:p>
          <a:p>
            <a:r>
              <a:rPr lang="en-IN" dirty="0"/>
              <a:t>Absorption of radiant energy</a:t>
            </a:r>
          </a:p>
          <a:p>
            <a:endParaRPr lang="en-IN" dirty="0"/>
          </a:p>
          <a:p>
            <a:r>
              <a:rPr lang="en-IN" dirty="0"/>
              <a:t>Rapid bursts of ROS are produced in activated leukocytes during inflammation → NADPH oxidase</a:t>
            </a:r>
          </a:p>
          <a:p>
            <a:endParaRPr lang="en-IN" dirty="0"/>
          </a:p>
          <a:p>
            <a:r>
              <a:rPr lang="en-IN" dirty="0"/>
              <a:t>Enzymatic metabolism of exogenous chemicals or drugs</a:t>
            </a:r>
          </a:p>
          <a:p>
            <a:endParaRPr lang="en-IN" dirty="0"/>
          </a:p>
          <a:p>
            <a:r>
              <a:rPr lang="en-IN" dirty="0"/>
              <a:t>Transition metals such as iron and copper donate or accept free electrons - Fenton reaction</a:t>
            </a:r>
          </a:p>
          <a:p>
            <a:endParaRPr lang="en-IN" dirty="0"/>
          </a:p>
          <a:p>
            <a:r>
              <a:rPr lang="en-IN" dirty="0"/>
              <a:t>NO (by endothelium, macrophages, neurons) → ONOO- (</a:t>
            </a:r>
            <a:r>
              <a:rPr lang="en-IN" dirty="0" err="1"/>
              <a:t>peroxynitrite</a:t>
            </a:r>
            <a:r>
              <a:rPr lang="en-IN" dirty="0"/>
              <a:t> anion), NO2 and NO3−</a:t>
            </a:r>
          </a:p>
          <a:p>
            <a:pPr marL="0" indent="0">
              <a:buNone/>
            </a:pPr>
            <a:endParaRPr lang="en-IN" dirty="0"/>
          </a:p>
        </p:txBody>
      </p:sp>
    </p:spTree>
    <p:extLst>
      <p:ext uri="{BB962C8B-B14F-4D97-AF65-F5344CB8AC3E}">
        <p14:creationId xmlns:p14="http://schemas.microsoft.com/office/powerpoint/2010/main" val="233334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CE14-1CE7-478C-8D1B-8A47D37939CA}"/>
              </a:ext>
            </a:extLst>
          </p:cNvPr>
          <p:cNvSpPr>
            <a:spLocks noGrp="1"/>
          </p:cNvSpPr>
          <p:nvPr>
            <p:ph type="title"/>
          </p:nvPr>
        </p:nvSpPr>
        <p:spPr/>
        <p:txBody>
          <a:bodyPr/>
          <a:lstStyle/>
          <a:p>
            <a:r>
              <a:rPr lang="en-IN" dirty="0"/>
              <a:t>Pathologic Effects of Free Radicals</a:t>
            </a:r>
          </a:p>
        </p:txBody>
      </p:sp>
      <p:sp>
        <p:nvSpPr>
          <p:cNvPr id="3" name="Content Placeholder 2">
            <a:extLst>
              <a:ext uri="{FF2B5EF4-FFF2-40B4-BE49-F238E27FC236}">
                <a16:creationId xmlns:a16="http://schemas.microsoft.com/office/drawing/2014/main" id="{9B5D426A-81B7-49FE-B28B-33487AB768B0}"/>
              </a:ext>
            </a:extLst>
          </p:cNvPr>
          <p:cNvSpPr>
            <a:spLocks noGrp="1"/>
          </p:cNvSpPr>
          <p:nvPr>
            <p:ph idx="1"/>
          </p:nvPr>
        </p:nvSpPr>
        <p:spPr/>
        <p:txBody>
          <a:bodyPr/>
          <a:lstStyle/>
          <a:p>
            <a:r>
              <a:rPr lang="en-IN" dirty="0"/>
              <a:t>Lipid peroxidation in membranes - double bonds in unsaturated fatty</a:t>
            </a:r>
          </a:p>
          <a:p>
            <a:pPr marL="0" indent="0">
              <a:buNone/>
            </a:pPr>
            <a:r>
              <a:rPr lang="en-IN" dirty="0"/>
              <a:t>   acids of membrane lipids are attacked by O2-derived free radicals, </a:t>
            </a:r>
          </a:p>
          <a:p>
            <a:pPr marL="0" indent="0">
              <a:buNone/>
            </a:pPr>
            <a:r>
              <a:rPr lang="en-IN" dirty="0"/>
              <a:t>   particularly by ˙OH</a:t>
            </a:r>
          </a:p>
          <a:p>
            <a:endParaRPr lang="en-IN" dirty="0"/>
          </a:p>
          <a:p>
            <a:r>
              <a:rPr lang="en-IN" dirty="0"/>
              <a:t>Oxidative modification of proteins</a:t>
            </a:r>
          </a:p>
          <a:p>
            <a:endParaRPr lang="en-IN" dirty="0"/>
          </a:p>
          <a:p>
            <a:r>
              <a:rPr lang="en-IN" dirty="0"/>
              <a:t>Lesions in DNA</a:t>
            </a:r>
          </a:p>
          <a:p>
            <a:endParaRPr lang="en-IN" dirty="0"/>
          </a:p>
        </p:txBody>
      </p:sp>
    </p:spTree>
    <p:extLst>
      <p:ext uri="{BB962C8B-B14F-4D97-AF65-F5344CB8AC3E}">
        <p14:creationId xmlns:p14="http://schemas.microsoft.com/office/powerpoint/2010/main" val="323363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4EEF-BBEA-4FA4-94CF-45586B77840F}"/>
              </a:ext>
            </a:extLst>
          </p:cNvPr>
          <p:cNvSpPr>
            <a:spLocks noGrp="1"/>
          </p:cNvSpPr>
          <p:nvPr>
            <p:ph type="title"/>
          </p:nvPr>
        </p:nvSpPr>
        <p:spPr/>
        <p:txBody>
          <a:bodyPr/>
          <a:lstStyle/>
          <a:p>
            <a:r>
              <a:rPr lang="en-IN" dirty="0"/>
              <a:t>Conditions With Free Radical Injury</a:t>
            </a:r>
          </a:p>
        </p:txBody>
      </p:sp>
      <p:sp>
        <p:nvSpPr>
          <p:cNvPr id="3" name="Content Placeholder 2">
            <a:extLst>
              <a:ext uri="{FF2B5EF4-FFF2-40B4-BE49-F238E27FC236}">
                <a16:creationId xmlns:a16="http://schemas.microsoft.com/office/drawing/2014/main" id="{25A87B25-78D1-46BF-BD51-F7AD88D50B3D}"/>
              </a:ext>
            </a:extLst>
          </p:cNvPr>
          <p:cNvSpPr>
            <a:spLocks noGrp="1"/>
          </p:cNvSpPr>
          <p:nvPr>
            <p:ph idx="1"/>
          </p:nvPr>
        </p:nvSpPr>
        <p:spPr/>
        <p:txBody>
          <a:bodyPr>
            <a:normAutofit lnSpcReduction="10000"/>
          </a:bodyPr>
          <a:lstStyle/>
          <a:p>
            <a:r>
              <a:rPr lang="en-IN" dirty="0"/>
              <a:t>Ischemic reperfusion injury</a:t>
            </a:r>
          </a:p>
          <a:p>
            <a:pPr marL="0" indent="0">
              <a:buNone/>
            </a:pPr>
            <a:endParaRPr lang="en-IN" dirty="0"/>
          </a:p>
          <a:p>
            <a:r>
              <a:rPr lang="en-IN" dirty="0"/>
              <a:t>Radiation injury by causing radiolysis of water</a:t>
            </a:r>
          </a:p>
          <a:p>
            <a:pPr marL="0" indent="0">
              <a:buNone/>
            </a:pPr>
            <a:endParaRPr lang="en-IN" dirty="0"/>
          </a:p>
          <a:p>
            <a:r>
              <a:rPr lang="en-IN" dirty="0"/>
              <a:t>Chemical carcinogenesis</a:t>
            </a:r>
          </a:p>
          <a:p>
            <a:pPr marL="0" indent="0">
              <a:buNone/>
            </a:pPr>
            <a:endParaRPr lang="en-IN" dirty="0"/>
          </a:p>
          <a:p>
            <a:r>
              <a:rPr lang="en-IN" dirty="0"/>
              <a:t>Cellular aging</a:t>
            </a:r>
          </a:p>
          <a:p>
            <a:pPr marL="0" indent="0">
              <a:buNone/>
            </a:pPr>
            <a:endParaRPr lang="en-IN" dirty="0"/>
          </a:p>
          <a:p>
            <a:r>
              <a:rPr lang="en-IN" dirty="0"/>
              <a:t>Inflammatory damage</a:t>
            </a:r>
          </a:p>
          <a:p>
            <a:endParaRPr lang="en-IN" dirty="0"/>
          </a:p>
        </p:txBody>
      </p:sp>
    </p:spTree>
    <p:extLst>
      <p:ext uri="{BB962C8B-B14F-4D97-AF65-F5344CB8AC3E}">
        <p14:creationId xmlns:p14="http://schemas.microsoft.com/office/powerpoint/2010/main" val="72019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ECB4-2BDD-440D-A9C0-394C6BD8056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BDF230D1-A644-4BF1-8337-62D71AB64D99}"/>
              </a:ext>
            </a:extLst>
          </p:cNvPr>
          <p:cNvSpPr>
            <a:spLocks noGrp="1"/>
          </p:cNvSpPr>
          <p:nvPr>
            <p:ph idx="1"/>
          </p:nvPr>
        </p:nvSpPr>
        <p:spPr/>
        <p:txBody>
          <a:bodyPr/>
          <a:lstStyle/>
          <a:p>
            <a:pPr marL="0" indent="0">
              <a:buNone/>
            </a:pPr>
            <a:r>
              <a:rPr lang="en-IN" dirty="0"/>
              <a:t>                                   Removal of Free Radicals</a:t>
            </a:r>
          </a:p>
          <a:p>
            <a:pPr marL="0" indent="0">
              <a:buNone/>
            </a:pPr>
            <a:endParaRPr lang="en-IN" dirty="0"/>
          </a:p>
          <a:p>
            <a:pPr marL="0" indent="0">
              <a:buNone/>
            </a:pPr>
            <a:r>
              <a:rPr lang="en-IN" dirty="0"/>
              <a:t>Spontaneous decay                               Free radical–scavenging systems</a:t>
            </a:r>
          </a:p>
        </p:txBody>
      </p:sp>
      <p:cxnSp>
        <p:nvCxnSpPr>
          <p:cNvPr id="5" name="Straight Arrow Connector 4">
            <a:extLst>
              <a:ext uri="{FF2B5EF4-FFF2-40B4-BE49-F238E27FC236}">
                <a16:creationId xmlns:a16="http://schemas.microsoft.com/office/drawing/2014/main" id="{7AB7B72A-683D-4A8C-AED4-A76D391B4A61}"/>
              </a:ext>
            </a:extLst>
          </p:cNvPr>
          <p:cNvCxnSpPr/>
          <p:nvPr/>
        </p:nvCxnSpPr>
        <p:spPr>
          <a:xfrm flipH="1">
            <a:off x="3180522" y="2213113"/>
            <a:ext cx="2014330"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651301-3B2C-46AE-9EE4-FC1BA81B9F5C}"/>
              </a:ext>
            </a:extLst>
          </p:cNvPr>
          <p:cNvCxnSpPr/>
          <p:nvPr/>
        </p:nvCxnSpPr>
        <p:spPr>
          <a:xfrm>
            <a:off x="5433391" y="2213113"/>
            <a:ext cx="2425148"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75AB9A-9262-4518-96AD-3E276BF94803}"/>
              </a:ext>
            </a:extLst>
          </p:cNvPr>
          <p:cNvPicPr>
            <a:picLocks noChangeAspect="1"/>
          </p:cNvPicPr>
          <p:nvPr/>
        </p:nvPicPr>
        <p:blipFill>
          <a:blip r:embed="rId2"/>
          <a:stretch>
            <a:fillRect/>
          </a:stretch>
        </p:blipFill>
        <p:spPr>
          <a:xfrm>
            <a:off x="946701" y="3799439"/>
            <a:ext cx="10416603" cy="2693436"/>
          </a:xfrm>
          <a:prstGeom prst="rect">
            <a:avLst/>
          </a:prstGeom>
        </p:spPr>
      </p:pic>
    </p:spTree>
    <p:extLst>
      <p:ext uri="{BB962C8B-B14F-4D97-AF65-F5344CB8AC3E}">
        <p14:creationId xmlns:p14="http://schemas.microsoft.com/office/powerpoint/2010/main" val="3880172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33B1-9F61-4895-968A-0D783BB2499F}"/>
              </a:ext>
            </a:extLst>
          </p:cNvPr>
          <p:cNvSpPr>
            <a:spLocks noGrp="1"/>
          </p:cNvSpPr>
          <p:nvPr>
            <p:ph type="title"/>
          </p:nvPr>
        </p:nvSpPr>
        <p:spPr>
          <a:xfrm>
            <a:off x="162339" y="0"/>
            <a:ext cx="10515600" cy="1325563"/>
          </a:xfrm>
        </p:spPr>
        <p:txBody>
          <a:bodyPr/>
          <a:lstStyle/>
          <a:p>
            <a:r>
              <a:rPr lang="en-IN" dirty="0"/>
              <a:t>Pathogenesis Of Chemical Injury</a:t>
            </a:r>
          </a:p>
        </p:txBody>
      </p:sp>
      <p:sp>
        <p:nvSpPr>
          <p:cNvPr id="3" name="Content Placeholder 2">
            <a:extLst>
              <a:ext uri="{FF2B5EF4-FFF2-40B4-BE49-F238E27FC236}">
                <a16:creationId xmlns:a16="http://schemas.microsoft.com/office/drawing/2014/main" id="{F5DF0717-90ED-432C-82BC-251DA6A4DA2D}"/>
              </a:ext>
            </a:extLst>
          </p:cNvPr>
          <p:cNvSpPr>
            <a:spLocks noGrp="1"/>
          </p:cNvSpPr>
          <p:nvPr>
            <p:ph idx="1"/>
          </p:nvPr>
        </p:nvSpPr>
        <p:spPr>
          <a:xfrm>
            <a:off x="278296" y="1152939"/>
            <a:ext cx="11635408" cy="5705061"/>
          </a:xfrm>
        </p:spPr>
        <p:txBody>
          <a:bodyPr>
            <a:normAutofit/>
          </a:bodyPr>
          <a:lstStyle/>
          <a:p>
            <a:pPr marL="0" indent="0">
              <a:buNone/>
            </a:pPr>
            <a:r>
              <a:rPr lang="en-IN" dirty="0"/>
              <a:t>Chemicals induce cell injury by one of two general mechanisms:</a:t>
            </a:r>
          </a:p>
          <a:p>
            <a:r>
              <a:rPr lang="en-IN" dirty="0"/>
              <a:t>Direct toxicity - chemicals can injure cells directly by combining with critical molecular components. For </a:t>
            </a:r>
            <a:r>
              <a:rPr lang="en-IN" dirty="0" err="1"/>
              <a:t>eg</a:t>
            </a:r>
            <a:r>
              <a:rPr lang="en-IN" dirty="0"/>
              <a:t> :-</a:t>
            </a:r>
          </a:p>
          <a:p>
            <a:pPr>
              <a:buFont typeface="Wingdings" panose="05000000000000000000" pitchFamily="2" charset="2"/>
              <a:buChar char="ü"/>
            </a:pPr>
            <a:r>
              <a:rPr lang="en-IN" dirty="0"/>
              <a:t>Mercuric chloride poisoning - mercury binds to the sulfhydryl groups of cell membrane proteins → increased membrane permeability and inhibition of ion transport</a:t>
            </a:r>
          </a:p>
          <a:p>
            <a:pPr>
              <a:buFont typeface="Wingdings" panose="05000000000000000000" pitchFamily="2" charset="2"/>
              <a:buChar char="ü"/>
            </a:pPr>
            <a:r>
              <a:rPr lang="en-IN" dirty="0"/>
              <a:t>Cyanide poisons mitochondrial cytochrome oxidase → inhibits oxidative phosphorylation</a:t>
            </a:r>
          </a:p>
          <a:p>
            <a:r>
              <a:rPr lang="en-IN" dirty="0"/>
              <a:t>Conversion to toxic metabolites - toxic chemicals are converted to reactive toxic metabolites, which then act on target molecules. For </a:t>
            </a:r>
            <a:r>
              <a:rPr lang="en-IN" dirty="0" err="1"/>
              <a:t>eg</a:t>
            </a:r>
            <a:r>
              <a:rPr lang="en-IN" dirty="0"/>
              <a:t> :-</a:t>
            </a:r>
          </a:p>
          <a:p>
            <a:pPr>
              <a:buFont typeface="Wingdings" panose="05000000000000000000" pitchFamily="2" charset="2"/>
              <a:buChar char="ü"/>
            </a:pPr>
            <a:r>
              <a:rPr lang="en-IN" dirty="0"/>
              <a:t>CCl4 →highly reactive free radical ˙CCl3 →lipid peroxidation</a:t>
            </a:r>
          </a:p>
          <a:p>
            <a:pPr>
              <a:buFont typeface="Wingdings" panose="05000000000000000000" pitchFamily="2" charset="2"/>
              <a:buChar char="ü"/>
            </a:pPr>
            <a:r>
              <a:rPr lang="en-IN" dirty="0"/>
              <a:t>Acetaminophen →toxic product → cell injury</a:t>
            </a:r>
          </a:p>
          <a:p>
            <a:endParaRPr lang="en-IN" dirty="0"/>
          </a:p>
        </p:txBody>
      </p:sp>
    </p:spTree>
    <p:extLst>
      <p:ext uri="{BB962C8B-B14F-4D97-AF65-F5344CB8AC3E}">
        <p14:creationId xmlns:p14="http://schemas.microsoft.com/office/powerpoint/2010/main" val="67120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41E0-DAB2-4A28-9F71-8F041F2DD036}"/>
              </a:ext>
            </a:extLst>
          </p:cNvPr>
          <p:cNvSpPr>
            <a:spLocks noGrp="1"/>
          </p:cNvSpPr>
          <p:nvPr>
            <p:ph type="ctrTitle"/>
          </p:nvPr>
        </p:nvSpPr>
        <p:spPr/>
        <p:txBody>
          <a:bodyPr/>
          <a:lstStyle/>
          <a:p>
            <a:r>
              <a:rPr lang="en-IN" dirty="0" err="1"/>
              <a:t>Etiology</a:t>
            </a:r>
            <a:r>
              <a:rPr lang="en-IN" dirty="0"/>
              <a:t> and Pathogenesis Of Cell Injury</a:t>
            </a:r>
          </a:p>
        </p:txBody>
      </p:sp>
      <p:sp>
        <p:nvSpPr>
          <p:cNvPr id="3" name="Subtitle 2">
            <a:extLst>
              <a:ext uri="{FF2B5EF4-FFF2-40B4-BE49-F238E27FC236}">
                <a16:creationId xmlns:a16="http://schemas.microsoft.com/office/drawing/2014/main" id="{4AF9A692-C375-4C9F-BAE0-0AAD8A9B4FA2}"/>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29298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69B4-4908-44F3-9E68-B62155B48570}"/>
              </a:ext>
            </a:extLst>
          </p:cNvPr>
          <p:cNvSpPr>
            <a:spLocks noGrp="1"/>
          </p:cNvSpPr>
          <p:nvPr>
            <p:ph type="title"/>
          </p:nvPr>
        </p:nvSpPr>
        <p:spPr>
          <a:xfrm>
            <a:off x="122583" y="0"/>
            <a:ext cx="10515600" cy="1325563"/>
          </a:xfrm>
        </p:spPr>
        <p:txBody>
          <a:bodyPr/>
          <a:lstStyle/>
          <a:p>
            <a:r>
              <a:rPr lang="en-IN" dirty="0"/>
              <a:t>Pathogenesis Of Physical Injury</a:t>
            </a:r>
          </a:p>
        </p:txBody>
      </p:sp>
      <p:pic>
        <p:nvPicPr>
          <p:cNvPr id="4" name="Content Placeholder 3">
            <a:extLst>
              <a:ext uri="{FF2B5EF4-FFF2-40B4-BE49-F238E27FC236}">
                <a16:creationId xmlns:a16="http://schemas.microsoft.com/office/drawing/2014/main" id="{92F08334-EB3B-4DAE-96FE-C71B13D15046}"/>
              </a:ext>
            </a:extLst>
          </p:cNvPr>
          <p:cNvPicPr>
            <a:picLocks noGrp="1" noChangeAspect="1"/>
          </p:cNvPicPr>
          <p:nvPr>
            <p:ph idx="1"/>
          </p:nvPr>
        </p:nvPicPr>
        <p:blipFill>
          <a:blip r:embed="rId2"/>
          <a:stretch>
            <a:fillRect/>
          </a:stretch>
        </p:blipFill>
        <p:spPr>
          <a:xfrm>
            <a:off x="3114262" y="1197766"/>
            <a:ext cx="5075582" cy="5528902"/>
          </a:xfrm>
          <a:prstGeom prst="rect">
            <a:avLst/>
          </a:prstGeom>
        </p:spPr>
      </p:pic>
    </p:spTree>
    <p:extLst>
      <p:ext uri="{BB962C8B-B14F-4D97-AF65-F5344CB8AC3E}">
        <p14:creationId xmlns:p14="http://schemas.microsoft.com/office/powerpoint/2010/main" val="229205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3573-A03B-4DA8-BE61-A78A7D350558}"/>
              </a:ext>
            </a:extLst>
          </p:cNvPr>
          <p:cNvSpPr>
            <a:spLocks noGrp="1"/>
          </p:cNvSpPr>
          <p:nvPr>
            <p:ph type="title"/>
          </p:nvPr>
        </p:nvSpPr>
        <p:spPr/>
        <p:txBody>
          <a:bodyPr/>
          <a:lstStyle/>
          <a:p>
            <a:r>
              <a:rPr lang="en-IN" dirty="0"/>
              <a:t>Frequently Asked Questions</a:t>
            </a:r>
          </a:p>
        </p:txBody>
      </p:sp>
      <p:sp>
        <p:nvSpPr>
          <p:cNvPr id="3" name="Content Placeholder 2">
            <a:extLst>
              <a:ext uri="{FF2B5EF4-FFF2-40B4-BE49-F238E27FC236}">
                <a16:creationId xmlns:a16="http://schemas.microsoft.com/office/drawing/2014/main" id="{54DD3F45-5596-46DE-9294-E166A40291A9}"/>
              </a:ext>
            </a:extLst>
          </p:cNvPr>
          <p:cNvSpPr>
            <a:spLocks noGrp="1"/>
          </p:cNvSpPr>
          <p:nvPr>
            <p:ph idx="1"/>
          </p:nvPr>
        </p:nvSpPr>
        <p:spPr/>
        <p:txBody>
          <a:bodyPr/>
          <a:lstStyle/>
          <a:p>
            <a:pPr marL="0" indent="0">
              <a:buNone/>
            </a:pPr>
            <a:r>
              <a:rPr lang="en-IN" dirty="0"/>
              <a:t>1) Describe </a:t>
            </a:r>
            <a:r>
              <a:rPr lang="en-IN" dirty="0" err="1"/>
              <a:t>etiology</a:t>
            </a:r>
            <a:r>
              <a:rPr lang="en-IN" dirty="0"/>
              <a:t> and pathogenesis of Hypoxic Cell Injury</a:t>
            </a:r>
          </a:p>
          <a:p>
            <a:pPr marL="0" indent="0">
              <a:buNone/>
            </a:pPr>
            <a:endParaRPr lang="en-IN" dirty="0"/>
          </a:p>
          <a:p>
            <a:pPr marL="0" indent="0">
              <a:buNone/>
            </a:pPr>
            <a:r>
              <a:rPr lang="en-IN" dirty="0"/>
              <a:t>2) Write short notes on :-</a:t>
            </a:r>
          </a:p>
          <a:p>
            <a:r>
              <a:rPr lang="en-IN" dirty="0"/>
              <a:t>Free Radical Injury</a:t>
            </a:r>
          </a:p>
          <a:p>
            <a:r>
              <a:rPr lang="en-IN" dirty="0"/>
              <a:t>Antioxidants</a:t>
            </a:r>
          </a:p>
          <a:p>
            <a:r>
              <a:rPr lang="en-IN" dirty="0"/>
              <a:t>Myelin Figures</a:t>
            </a:r>
          </a:p>
          <a:p>
            <a:endParaRPr lang="en-IN" dirty="0"/>
          </a:p>
          <a:p>
            <a:endParaRPr lang="en-IN" dirty="0"/>
          </a:p>
        </p:txBody>
      </p:sp>
    </p:spTree>
    <p:extLst>
      <p:ext uri="{BB962C8B-B14F-4D97-AF65-F5344CB8AC3E}">
        <p14:creationId xmlns:p14="http://schemas.microsoft.com/office/powerpoint/2010/main" val="91438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C2F9-9CBB-43D8-B7CA-0208AA5F3A12}"/>
              </a:ext>
            </a:extLst>
          </p:cNvPr>
          <p:cNvSpPr>
            <a:spLocks noGrp="1"/>
          </p:cNvSpPr>
          <p:nvPr>
            <p:ph type="title"/>
          </p:nvPr>
        </p:nvSpPr>
        <p:spPr/>
        <p:txBody>
          <a:bodyPr/>
          <a:lstStyle/>
          <a:p>
            <a:r>
              <a:rPr lang="en-IN" dirty="0"/>
              <a:t>Reading List/Reference List</a:t>
            </a:r>
          </a:p>
        </p:txBody>
      </p:sp>
      <p:sp>
        <p:nvSpPr>
          <p:cNvPr id="3" name="Content Placeholder 2">
            <a:extLst>
              <a:ext uri="{FF2B5EF4-FFF2-40B4-BE49-F238E27FC236}">
                <a16:creationId xmlns:a16="http://schemas.microsoft.com/office/drawing/2014/main" id="{3E1192AC-AF68-4AA1-9946-4850E8515C82}"/>
              </a:ext>
            </a:extLst>
          </p:cNvPr>
          <p:cNvSpPr>
            <a:spLocks noGrp="1"/>
          </p:cNvSpPr>
          <p:nvPr>
            <p:ph idx="1"/>
          </p:nvPr>
        </p:nvSpPr>
        <p:spPr/>
        <p:txBody>
          <a:bodyPr/>
          <a:lstStyle/>
          <a:p>
            <a:r>
              <a:rPr lang="en-IN" dirty="0"/>
              <a:t>Robbins Basic Pathology: Kumar, Abbas, Aster, 9th Edition</a:t>
            </a:r>
          </a:p>
          <a:p>
            <a:pPr marL="0" indent="0">
              <a:buNone/>
            </a:pPr>
            <a:endParaRPr lang="en-IN" dirty="0"/>
          </a:p>
          <a:p>
            <a:r>
              <a:rPr lang="en-IN" dirty="0"/>
              <a:t>Essential Pathology for Dental Students: Harsh Mohan, Sugandha Mohan, 5th Edition</a:t>
            </a:r>
          </a:p>
          <a:p>
            <a:pPr marL="0" indent="0">
              <a:buNone/>
            </a:pPr>
            <a:r>
              <a:rPr lang="en-IN" dirty="0"/>
              <a:t>					</a:t>
            </a:r>
          </a:p>
        </p:txBody>
      </p:sp>
    </p:spTree>
    <p:extLst>
      <p:ext uri="{BB962C8B-B14F-4D97-AF65-F5344CB8AC3E}">
        <p14:creationId xmlns:p14="http://schemas.microsoft.com/office/powerpoint/2010/main" val="97286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7184-8C04-4E4A-B168-249207BF63D4}"/>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FF291CC4-BFCF-4CD8-BB98-11495DC5F0ED}"/>
              </a:ext>
            </a:extLst>
          </p:cNvPr>
          <p:cNvSpPr>
            <a:spLocks noGrp="1"/>
          </p:cNvSpPr>
          <p:nvPr>
            <p:ph idx="1"/>
          </p:nvPr>
        </p:nvSpPr>
        <p:spPr/>
        <p:txBody>
          <a:bodyPr/>
          <a:lstStyle/>
          <a:p>
            <a:r>
              <a:rPr lang="en-IN" dirty="0"/>
              <a:t>Cell injury results when cells are stressed so severely that they are no longer able to adapt or when cells are exposed to inherently damaging agents or suffer from intrinsic abnormalities</a:t>
            </a:r>
          </a:p>
          <a:p>
            <a:endParaRPr lang="en-IN" dirty="0"/>
          </a:p>
        </p:txBody>
      </p:sp>
    </p:spTree>
    <p:extLst>
      <p:ext uri="{BB962C8B-B14F-4D97-AF65-F5344CB8AC3E}">
        <p14:creationId xmlns:p14="http://schemas.microsoft.com/office/powerpoint/2010/main" val="249124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9D38D4C4-8F3B-49BD-B5E0-9852B6C73061}"/>
              </a:ext>
            </a:extLst>
          </p:cNvPr>
          <p:cNvPicPr>
            <a:picLocks noChangeAspect="1"/>
          </p:cNvPicPr>
          <p:nvPr/>
        </p:nvPicPr>
        <p:blipFill>
          <a:blip r:embed="rId2"/>
          <a:stretch>
            <a:fillRect/>
          </a:stretch>
        </p:blipFill>
        <p:spPr>
          <a:xfrm>
            <a:off x="2795920" y="419729"/>
            <a:ext cx="6242063" cy="6018542"/>
          </a:xfrm>
          <a:prstGeom prst="rect">
            <a:avLst/>
          </a:prstGeom>
        </p:spPr>
      </p:pic>
    </p:spTree>
    <p:extLst>
      <p:ext uri="{BB962C8B-B14F-4D97-AF65-F5344CB8AC3E}">
        <p14:creationId xmlns:p14="http://schemas.microsoft.com/office/powerpoint/2010/main" val="257448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4FF2-0FFB-45E9-9744-20041C235878}"/>
              </a:ext>
            </a:extLst>
          </p:cNvPr>
          <p:cNvSpPr>
            <a:spLocks noGrp="1"/>
          </p:cNvSpPr>
          <p:nvPr>
            <p:ph type="title"/>
          </p:nvPr>
        </p:nvSpPr>
        <p:spPr/>
        <p:txBody>
          <a:bodyPr/>
          <a:lstStyle/>
          <a:p>
            <a:r>
              <a:rPr lang="en-IN" dirty="0"/>
              <a:t>Types Of Cell Injury</a:t>
            </a:r>
          </a:p>
        </p:txBody>
      </p:sp>
      <p:sp>
        <p:nvSpPr>
          <p:cNvPr id="3" name="Content Placeholder 2">
            <a:extLst>
              <a:ext uri="{FF2B5EF4-FFF2-40B4-BE49-F238E27FC236}">
                <a16:creationId xmlns:a16="http://schemas.microsoft.com/office/drawing/2014/main" id="{A1364DA6-8C5C-41BD-A560-D6B96824DDDA}"/>
              </a:ext>
            </a:extLst>
          </p:cNvPr>
          <p:cNvSpPr>
            <a:spLocks noGrp="1"/>
          </p:cNvSpPr>
          <p:nvPr>
            <p:ph idx="1"/>
          </p:nvPr>
        </p:nvSpPr>
        <p:spPr/>
        <p:txBody>
          <a:bodyPr/>
          <a:lstStyle/>
          <a:p>
            <a:pPr marL="0" indent="0">
              <a:buNone/>
            </a:pPr>
            <a:r>
              <a:rPr lang="en-IN" dirty="0"/>
              <a:t>Two types- </a:t>
            </a:r>
          </a:p>
          <a:p>
            <a:endParaRPr lang="en-IN" dirty="0"/>
          </a:p>
          <a:p>
            <a:r>
              <a:rPr lang="en-IN" dirty="0"/>
              <a:t>Reversible Cell Injury</a:t>
            </a:r>
          </a:p>
          <a:p>
            <a:r>
              <a:rPr lang="en-IN" dirty="0"/>
              <a:t>Irreversible Cell Injury</a:t>
            </a:r>
          </a:p>
          <a:p>
            <a:endParaRPr lang="en-IN" dirty="0"/>
          </a:p>
        </p:txBody>
      </p:sp>
    </p:spTree>
    <p:extLst>
      <p:ext uri="{BB962C8B-B14F-4D97-AF65-F5344CB8AC3E}">
        <p14:creationId xmlns:p14="http://schemas.microsoft.com/office/powerpoint/2010/main" val="317837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6196-7995-47A9-8CC7-B484FD5DA0BC}"/>
              </a:ext>
            </a:extLst>
          </p:cNvPr>
          <p:cNvSpPr>
            <a:spLocks noGrp="1"/>
          </p:cNvSpPr>
          <p:nvPr>
            <p:ph type="title"/>
          </p:nvPr>
        </p:nvSpPr>
        <p:spPr/>
        <p:txBody>
          <a:bodyPr/>
          <a:lstStyle/>
          <a:p>
            <a:r>
              <a:rPr lang="en-IN" dirty="0"/>
              <a:t>               Causes Of Cell Injury</a:t>
            </a:r>
          </a:p>
        </p:txBody>
      </p:sp>
      <p:cxnSp>
        <p:nvCxnSpPr>
          <p:cNvPr id="5" name="Straight Arrow Connector 4">
            <a:extLst>
              <a:ext uri="{FF2B5EF4-FFF2-40B4-BE49-F238E27FC236}">
                <a16:creationId xmlns:a16="http://schemas.microsoft.com/office/drawing/2014/main" id="{046596F5-688A-47F4-9A54-0DD2F051EF47}"/>
              </a:ext>
            </a:extLst>
          </p:cNvPr>
          <p:cNvCxnSpPr/>
          <p:nvPr/>
        </p:nvCxnSpPr>
        <p:spPr>
          <a:xfrm flipH="1">
            <a:off x="2425148" y="1364974"/>
            <a:ext cx="2690191" cy="1364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48AB39C-8C82-4B6C-B08B-3E29169202C5}"/>
              </a:ext>
            </a:extLst>
          </p:cNvPr>
          <p:cNvSpPr txBox="1"/>
          <p:nvPr/>
        </p:nvSpPr>
        <p:spPr>
          <a:xfrm>
            <a:off x="1046922" y="2862470"/>
            <a:ext cx="3273287" cy="523220"/>
          </a:xfrm>
          <a:prstGeom prst="rect">
            <a:avLst/>
          </a:prstGeom>
          <a:noFill/>
        </p:spPr>
        <p:txBody>
          <a:bodyPr wrap="square" rtlCol="0">
            <a:spAutoFit/>
          </a:bodyPr>
          <a:lstStyle/>
          <a:p>
            <a:r>
              <a:rPr lang="en-IN" sz="2800" dirty="0"/>
              <a:t>Genetic Causes</a:t>
            </a:r>
          </a:p>
        </p:txBody>
      </p:sp>
      <p:cxnSp>
        <p:nvCxnSpPr>
          <p:cNvPr id="8" name="Straight Arrow Connector 7">
            <a:extLst>
              <a:ext uri="{FF2B5EF4-FFF2-40B4-BE49-F238E27FC236}">
                <a16:creationId xmlns:a16="http://schemas.microsoft.com/office/drawing/2014/main" id="{DD86446E-2388-4B7E-85C0-056DEBA6F9D3}"/>
              </a:ext>
            </a:extLst>
          </p:cNvPr>
          <p:cNvCxnSpPr/>
          <p:nvPr/>
        </p:nvCxnSpPr>
        <p:spPr>
          <a:xfrm>
            <a:off x="5115339" y="1364974"/>
            <a:ext cx="2941983" cy="1364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35128E-8DCD-411D-A9CC-D227608B2370}"/>
              </a:ext>
            </a:extLst>
          </p:cNvPr>
          <p:cNvSpPr txBox="1"/>
          <p:nvPr/>
        </p:nvSpPr>
        <p:spPr>
          <a:xfrm>
            <a:off x="6897757" y="2862470"/>
            <a:ext cx="3273287" cy="523220"/>
          </a:xfrm>
          <a:prstGeom prst="rect">
            <a:avLst/>
          </a:prstGeom>
          <a:noFill/>
        </p:spPr>
        <p:txBody>
          <a:bodyPr wrap="square" rtlCol="0">
            <a:spAutoFit/>
          </a:bodyPr>
          <a:lstStyle/>
          <a:p>
            <a:r>
              <a:rPr lang="en-IN" sz="2800" dirty="0"/>
              <a:t>Acquired Causes</a:t>
            </a:r>
          </a:p>
        </p:txBody>
      </p:sp>
    </p:spTree>
    <p:extLst>
      <p:ext uri="{BB962C8B-B14F-4D97-AF65-F5344CB8AC3E}">
        <p14:creationId xmlns:p14="http://schemas.microsoft.com/office/powerpoint/2010/main" val="67213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FF7F-41FD-41CC-9E1C-C2A446C8E947}"/>
              </a:ext>
            </a:extLst>
          </p:cNvPr>
          <p:cNvSpPr>
            <a:spLocks noGrp="1"/>
          </p:cNvSpPr>
          <p:nvPr>
            <p:ph type="title"/>
          </p:nvPr>
        </p:nvSpPr>
        <p:spPr/>
        <p:txBody>
          <a:bodyPr/>
          <a:lstStyle/>
          <a:p>
            <a:r>
              <a:rPr lang="en-IN" dirty="0"/>
              <a:t>Genetic Causes</a:t>
            </a:r>
          </a:p>
        </p:txBody>
      </p:sp>
      <p:sp>
        <p:nvSpPr>
          <p:cNvPr id="3" name="Content Placeholder 2">
            <a:extLst>
              <a:ext uri="{FF2B5EF4-FFF2-40B4-BE49-F238E27FC236}">
                <a16:creationId xmlns:a16="http://schemas.microsoft.com/office/drawing/2014/main" id="{2C703248-8269-4052-A8EF-586DBAD02C15}"/>
              </a:ext>
            </a:extLst>
          </p:cNvPr>
          <p:cNvSpPr>
            <a:spLocks noGrp="1"/>
          </p:cNvSpPr>
          <p:nvPr>
            <p:ph idx="1"/>
          </p:nvPr>
        </p:nvSpPr>
        <p:spPr/>
        <p:txBody>
          <a:bodyPr/>
          <a:lstStyle/>
          <a:p>
            <a:r>
              <a:rPr lang="en-IN" dirty="0"/>
              <a:t>Deficiency of functional proteins </a:t>
            </a:r>
          </a:p>
          <a:p>
            <a:pPr marL="0" indent="0">
              <a:buNone/>
            </a:pPr>
            <a:endParaRPr lang="en-IN" dirty="0"/>
          </a:p>
          <a:p>
            <a:r>
              <a:rPr lang="en-IN" dirty="0"/>
              <a:t>Accumulation of damaged DNA or misfolded proteins</a:t>
            </a:r>
          </a:p>
          <a:p>
            <a:pPr marL="0" indent="0">
              <a:buNone/>
            </a:pPr>
            <a:endParaRPr lang="en-IN" dirty="0"/>
          </a:p>
          <a:p>
            <a:r>
              <a:rPr lang="en-IN" dirty="0"/>
              <a:t>Variations in the genetic makeup.</a:t>
            </a:r>
          </a:p>
        </p:txBody>
      </p:sp>
    </p:spTree>
    <p:extLst>
      <p:ext uri="{BB962C8B-B14F-4D97-AF65-F5344CB8AC3E}">
        <p14:creationId xmlns:p14="http://schemas.microsoft.com/office/powerpoint/2010/main" val="322525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9BA2-D743-4119-A2DD-D83F78B4662C}"/>
              </a:ext>
            </a:extLst>
          </p:cNvPr>
          <p:cNvSpPr>
            <a:spLocks noGrp="1"/>
          </p:cNvSpPr>
          <p:nvPr>
            <p:ph type="title"/>
          </p:nvPr>
        </p:nvSpPr>
        <p:spPr/>
        <p:txBody>
          <a:bodyPr/>
          <a:lstStyle/>
          <a:p>
            <a:r>
              <a:rPr lang="en-IN" dirty="0"/>
              <a:t>Acquired Causes</a:t>
            </a:r>
          </a:p>
        </p:txBody>
      </p:sp>
      <p:sp>
        <p:nvSpPr>
          <p:cNvPr id="3" name="Content Placeholder 2">
            <a:extLst>
              <a:ext uri="{FF2B5EF4-FFF2-40B4-BE49-F238E27FC236}">
                <a16:creationId xmlns:a16="http://schemas.microsoft.com/office/drawing/2014/main" id="{50D875F2-8AF4-453A-A016-B06D2C35A769}"/>
              </a:ext>
            </a:extLst>
          </p:cNvPr>
          <p:cNvSpPr>
            <a:spLocks noGrp="1"/>
          </p:cNvSpPr>
          <p:nvPr>
            <p:ph sz="half" idx="1"/>
          </p:nvPr>
        </p:nvSpPr>
        <p:spPr/>
        <p:txBody>
          <a:bodyPr/>
          <a:lstStyle/>
          <a:p>
            <a:r>
              <a:rPr lang="en-IN" dirty="0"/>
              <a:t>Hypoxia and ischemia</a:t>
            </a:r>
          </a:p>
          <a:p>
            <a:endParaRPr lang="en-IN" dirty="0"/>
          </a:p>
          <a:p>
            <a:r>
              <a:rPr lang="en-IN" dirty="0"/>
              <a:t>Physical Agents</a:t>
            </a:r>
          </a:p>
          <a:p>
            <a:endParaRPr lang="en-IN" dirty="0"/>
          </a:p>
          <a:p>
            <a:r>
              <a:rPr lang="en-IN" dirty="0"/>
              <a:t>Chemical Agents and Drugs</a:t>
            </a:r>
          </a:p>
          <a:p>
            <a:endParaRPr lang="en-IN" dirty="0"/>
          </a:p>
          <a:p>
            <a:r>
              <a:rPr lang="en-IN" dirty="0"/>
              <a:t>Infectious Agents</a:t>
            </a:r>
          </a:p>
          <a:p>
            <a:endParaRPr lang="en-IN" dirty="0"/>
          </a:p>
        </p:txBody>
      </p:sp>
      <p:sp>
        <p:nvSpPr>
          <p:cNvPr id="4" name="Content Placeholder 3">
            <a:extLst>
              <a:ext uri="{FF2B5EF4-FFF2-40B4-BE49-F238E27FC236}">
                <a16:creationId xmlns:a16="http://schemas.microsoft.com/office/drawing/2014/main" id="{E4CE90C9-32D8-45D5-A4B6-BCD062A71890}"/>
              </a:ext>
            </a:extLst>
          </p:cNvPr>
          <p:cNvSpPr>
            <a:spLocks noGrp="1"/>
          </p:cNvSpPr>
          <p:nvPr>
            <p:ph sz="half" idx="2"/>
          </p:nvPr>
        </p:nvSpPr>
        <p:spPr/>
        <p:txBody>
          <a:bodyPr/>
          <a:lstStyle/>
          <a:p>
            <a:r>
              <a:rPr lang="en-IN" dirty="0"/>
              <a:t>Immunologic Reactions</a:t>
            </a:r>
          </a:p>
          <a:p>
            <a:pPr marL="0" indent="0">
              <a:buNone/>
            </a:pPr>
            <a:endParaRPr lang="en-IN" dirty="0"/>
          </a:p>
          <a:p>
            <a:r>
              <a:rPr lang="en-IN" dirty="0"/>
              <a:t>Nutritional Imbalances</a:t>
            </a:r>
          </a:p>
          <a:p>
            <a:endParaRPr lang="en-IN" dirty="0"/>
          </a:p>
        </p:txBody>
      </p:sp>
    </p:spTree>
    <p:extLst>
      <p:ext uri="{BB962C8B-B14F-4D97-AF65-F5344CB8AC3E}">
        <p14:creationId xmlns:p14="http://schemas.microsoft.com/office/powerpoint/2010/main" val="4045692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1061</Words>
  <Application>Microsoft Office PowerPoint</Application>
  <PresentationFormat>Widescreen</PresentationFormat>
  <Paragraphs>181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ITS DENTAL COLLEGE, GREATER NOIDA</vt:lpstr>
      <vt:lpstr>Learning Objectives &amp; Specific Learning Outcomes</vt:lpstr>
      <vt:lpstr>Etiology and Pathogenesis Of Cell Injury</vt:lpstr>
      <vt:lpstr>Introduction</vt:lpstr>
      <vt:lpstr>PowerPoint Presentation</vt:lpstr>
      <vt:lpstr>Types Of Cell Injury</vt:lpstr>
      <vt:lpstr>               Causes Of Cell Injury</vt:lpstr>
      <vt:lpstr>Genetic Causes</vt:lpstr>
      <vt:lpstr>Acquired Causes</vt:lpstr>
      <vt:lpstr>General Principles of Cell Injury</vt:lpstr>
      <vt:lpstr>Pathogenesis</vt:lpstr>
      <vt:lpstr>Pathogenesis of Hypoxic/ ischemic injury</vt:lpstr>
      <vt:lpstr>Reversible Cell Injury</vt:lpstr>
      <vt:lpstr>PowerPoint Presentation</vt:lpstr>
      <vt:lpstr>Morphological Changes</vt:lpstr>
      <vt:lpstr>PowerPoint Presentation</vt:lpstr>
      <vt:lpstr>Irreversible Cell Injury</vt:lpstr>
      <vt:lpstr>PowerPoint Presentation</vt:lpstr>
      <vt:lpstr>Morphology</vt:lpstr>
      <vt:lpstr>PowerPoint Presentation</vt:lpstr>
      <vt:lpstr>PowerPoint Presentation</vt:lpstr>
      <vt:lpstr>Ischemia-Reperfusion Injury</vt:lpstr>
      <vt:lpstr>Free Radical-Mediated Cell Injury</vt:lpstr>
      <vt:lpstr>Types of Free Radicals</vt:lpstr>
      <vt:lpstr>PowerPoint Presentation</vt:lpstr>
      <vt:lpstr>Pathologic Effects of Free Radicals</vt:lpstr>
      <vt:lpstr>Conditions With Free Radical Injury</vt:lpstr>
      <vt:lpstr>PowerPoint Presentation</vt:lpstr>
      <vt:lpstr>Pathogenesis Of Chemical Injury</vt:lpstr>
      <vt:lpstr>Pathogenesis Of Physical Injury</vt:lpstr>
      <vt:lpstr>Frequently Asked Questions</vt:lpstr>
      <vt:lpstr>Reading List/Reference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Etiopathogenesis Of Cell Injury</dc:title>
  <dc:creator>Dr Charu Singh</dc:creator>
  <cp:lastModifiedBy>Dr Charu Singh</cp:lastModifiedBy>
  <cp:revision>25</cp:revision>
  <dcterms:created xsi:type="dcterms:W3CDTF">2019-12-25T10:30:33Z</dcterms:created>
  <dcterms:modified xsi:type="dcterms:W3CDTF">2020-09-09T02:59:35Z</dcterms:modified>
</cp:coreProperties>
</file>