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81" r:id="rId3"/>
    <p:sldId id="256" r:id="rId4"/>
    <p:sldId id="396" r:id="rId5"/>
    <p:sldId id="397" r:id="rId6"/>
    <p:sldId id="398" r:id="rId7"/>
    <p:sldId id="399" r:id="rId8"/>
    <p:sldId id="420" r:id="rId9"/>
    <p:sldId id="401" r:id="rId10"/>
    <p:sldId id="402" r:id="rId11"/>
    <p:sldId id="403" r:id="rId12"/>
    <p:sldId id="404" r:id="rId13"/>
    <p:sldId id="405" r:id="rId14"/>
    <p:sldId id="406" r:id="rId15"/>
    <p:sldId id="408" r:id="rId16"/>
    <p:sldId id="410" r:id="rId17"/>
    <p:sldId id="411" r:id="rId18"/>
    <p:sldId id="412" r:id="rId19"/>
    <p:sldId id="413" r:id="rId20"/>
    <p:sldId id="409" r:id="rId21"/>
    <p:sldId id="414" r:id="rId22"/>
    <p:sldId id="415" r:id="rId23"/>
    <p:sldId id="417" r:id="rId24"/>
    <p:sldId id="418" r:id="rId25"/>
    <p:sldId id="378" r:id="rId26"/>
    <p:sldId id="419" r:id="rId27"/>
    <p:sldId id="3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002F-0635-4BEB-8298-F774CD9C7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480AC-09ED-41F3-8CF3-B8B3553FA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2358-B39C-42C0-97D6-05F2CD75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A78FF-CAC9-4014-A053-090D9C5C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A6AE-1BF8-4153-A7E9-DDD29796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30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2BFF-FF5B-4AC2-9406-B2A52ED7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85C93-CC6D-4770-A040-884408991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4CC8F-8EE5-4AC2-94A6-2D9955E2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5ED4B-3443-4000-9764-B41DE8A4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67112-9130-4C08-9EE2-0D14D99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46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7408D-DB7B-48F8-9A31-47F2CF0CB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C4D26-B900-4F93-8968-92BD59AF6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B52E0-E856-4A35-A4DC-6098F546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829AA-E878-4FE0-856E-AD9CE19B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B8B1-6FBB-4930-856D-E8863166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4B27-2D29-4489-9DF9-E831346C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D700-BAED-479D-AD56-C2C16E40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6CB6-5EDB-4857-ABCA-527BD2A5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2AFB-E544-429D-8ABA-26C12F8D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CFA8-5439-4C52-A1F7-C3FA4AC9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C86C-2DC4-4194-BE2D-79B7B7A7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0F7AD-FDC5-4910-ADE9-CF4ACE01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D0ED-9A0C-40F1-8D78-2F98F447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4F1D-4D21-4E7D-A7F0-4EDB8417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06EB-8A39-415B-83B6-F278A9EE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718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0A79-04D7-44F6-A721-A449C445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DE4A-5F95-40D3-97F7-802A57A0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31901-84B3-4382-AA5B-947A9E2C8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9D772-6FC9-40C2-82C8-B102B4F0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EFA80-2A9E-41E7-B710-C4BE1853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AB408-0FF5-4F4E-930D-8538D79A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79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6F64-3D19-4702-8772-53383771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E4D2B-38C7-483F-9908-E020E26E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2B977-C978-4887-8E36-0A8B0C1A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5A54F-257B-4309-AD79-DF0991484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7A24E-90AF-48E4-AD6A-2615E79DF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7D516-119F-4031-AF61-E27E535F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39D8B-9F25-4DBF-9043-7B28C13E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A4B2E-7F55-4AB9-8C6D-B100BE70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97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588F-9FD2-494C-BF7F-EA79C82A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4395B-ADB4-421E-B405-BF781407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BD61A-97D8-49DA-BE1C-79FECA63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54073-C11D-4FB5-BD62-A1FA9184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98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388-4EB6-4C4A-AC3A-30B03C5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AFCB2-92AB-464D-89BA-441E1397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0C8F6-8CE3-4B49-BBCE-F249C935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6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3C3E-C497-4B9C-92EF-7533C7F4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105F-85EF-44CA-B17F-B30AC2DB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0AE64-89A6-41F0-A3D3-022366BB4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3D77-6125-43EE-AE04-5C4F26FD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FF101-9974-4B5F-8604-B5B1AD5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71388-1D78-4A24-BA91-84C2D0BC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2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E800-11BD-407D-BD7A-417193BF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BFEA6-987A-4B90-8324-4C4923B45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AC73B-BCB0-4661-BF40-2A373024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5E95-664F-49AA-98B3-3BD613F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C5DA7-A2B4-4C24-A5DD-07F921BC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ED81E-7DE6-4B5A-B31A-5094DB2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87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98A5D-AB4F-4E48-8FB0-616C65B7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5202-4D55-405A-8EFE-C8FD88F0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8A06-27F5-462B-8F34-BE1163F7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1E37-6FD2-4345-9677-12122D9CF595}" type="datetimeFigureOut">
              <a:rPr lang="en-IN" smtClean="0"/>
              <a:t>21/03/2020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C8AE-9D16-40F4-99E8-EA3D547D5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1BF85-5242-4D3C-A694-153AD4BD1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B53B-6B25-4575-B8DA-4E98BE0022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7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>
            <a:extLst>
              <a:ext uri="{FF2B5EF4-FFF2-40B4-BE49-F238E27FC236}">
                <a16:creationId xmlns:a16="http://schemas.microsoft.com/office/drawing/2014/main" id="{4C033375-070F-4129-AD41-F2F50199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ITS DENTAL COLLEGE, GREATER NOIDA</a:t>
            </a:r>
          </a:p>
        </p:txBody>
      </p:sp>
      <p:sp>
        <p:nvSpPr>
          <p:cNvPr id="10243" name="Content Placeholder 5">
            <a:extLst>
              <a:ext uri="{FF2B5EF4-FFF2-40B4-BE49-F238E27FC236}">
                <a16:creationId xmlns:a16="http://schemas.microsoft.com/office/drawing/2014/main" id="{46C4C1CE-2D52-4663-9C65-408AF395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99" y="1690688"/>
            <a:ext cx="8005417" cy="503078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SUBJECT : GENERAL PATHOLOGY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/>
              <a:t> SESSION TOPIC :  Hepatitis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/>
              <a:t> PROGRAM, YEAR: BDS, SECOND YEAR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FACULTY : Dr Charu Singh (ASST PROFESSOR)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  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E3ECAFC-6AED-4FD2-B103-DAE0A343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0F242-8E1A-4231-809D-189DAAD3D912}" type="slidenum">
              <a:rPr lang="pl-PL" altLang="en-US" sz="10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l-PL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D5BB-AC0E-4FC3-A317-8D1DD48A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11A7-D99E-44DC-B1A8-3C969C2D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Divided into 4 phases-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Incubation period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Symptomatic pre-icteric phase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Symptomatic icteric phase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Post-icteric phase/ convalescence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11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D179-35FD-41EA-BB19-08664A9B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Incubation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CED9-0BB8-43B2-91B2-CC46100A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Pts remain asymptomatic &amp; peak infectivity occurs during the last days of incubation period &amp; the early days of acute symptoms</a:t>
            </a:r>
          </a:p>
        </p:txBody>
      </p:sp>
    </p:spTree>
    <p:extLst>
      <p:ext uri="{BB962C8B-B14F-4D97-AF65-F5344CB8AC3E}">
        <p14:creationId xmlns:p14="http://schemas.microsoft.com/office/powerpoint/2010/main" val="243291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3728-2F38-475B-8A7E-13F06C92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Pre-icteric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76A4-30FF-42AD-9AE7-95A1CCBF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Marked by prodromal constitutional symptoms that include anorexia, nausea, vomiting, fatigue, malaise, arthralgia and headache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Earliest evidence of hepatocellular injury is – ↑Transaminases</a:t>
            </a:r>
          </a:p>
        </p:txBody>
      </p:sp>
    </p:spTree>
    <p:extLst>
      <p:ext uri="{BB962C8B-B14F-4D97-AF65-F5344CB8AC3E}">
        <p14:creationId xmlns:p14="http://schemas.microsoft.com/office/powerpoint/2010/main" val="284399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53C3-A1C8-4774-8397-6C9641E9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Icteric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F0A-F68B-4E74-BBA6-B3A7AB4E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Onset of clinical jaundice while constitutional symptoms diminish. Other features are-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Dark coloured urine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Clay coloured stool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Pruritus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Loss of weight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Abdominal discomfort due to enlarged tender liver</a:t>
            </a:r>
          </a:p>
          <a:p>
            <a:endParaRPr lang="en-IN" dirty="0"/>
          </a:p>
          <a:p>
            <a:r>
              <a:rPr lang="en-IN" dirty="0"/>
              <a:t>Diagnosis – by LFT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08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AD6C-A5BE-49A3-8A46-77521C79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Post-icteric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71EA-8DDF-40F7-A6AE-2EF85BB8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After icteric phase (1-4 </a:t>
            </a:r>
            <a:r>
              <a:rPr lang="en-IN" dirty="0" err="1"/>
              <a:t>wks</a:t>
            </a:r>
            <a:r>
              <a:rPr lang="en-IN" dirty="0"/>
              <a:t>) , there is recovery phase (2-12 </a:t>
            </a:r>
            <a:r>
              <a:rPr lang="en-IN" dirty="0" err="1"/>
              <a:t>wks</a:t>
            </a:r>
            <a:r>
              <a:rPr lang="en-IN" dirty="0"/>
              <a:t>), which is more prolonged in Hep B &amp; C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&lt; 1 % of Acute hepatitis → fulminant hepatitis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5-10% of Acute Hepatitis → Chronic hepatitis</a:t>
            </a:r>
          </a:p>
        </p:txBody>
      </p:sp>
    </p:spTree>
    <p:extLst>
      <p:ext uri="{BB962C8B-B14F-4D97-AF65-F5344CB8AC3E}">
        <p14:creationId xmlns:p14="http://schemas.microsoft.com/office/powerpoint/2010/main" val="229314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A905-880D-409A-B057-5D8F2D2C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68B5-73E9-4A46-8E99-491F721C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Gross</a:t>
            </a:r>
          </a:p>
          <a:p>
            <a:r>
              <a:rPr lang="en-IN" dirty="0"/>
              <a:t>Liver may be normal or swollen in acute hepatitis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Involvement may be diffuse or patchy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Cut section muddy-red, mushy with yellow or green discoloration due to jaundice</a:t>
            </a:r>
          </a:p>
        </p:txBody>
      </p:sp>
    </p:spTree>
    <p:extLst>
      <p:ext uri="{BB962C8B-B14F-4D97-AF65-F5344CB8AC3E}">
        <p14:creationId xmlns:p14="http://schemas.microsoft.com/office/powerpoint/2010/main" val="76489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FFAC-181F-4C4E-82E1-BD49D084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11275"/>
            <a:ext cx="10515600" cy="1325563"/>
          </a:xfrm>
        </p:spPr>
        <p:txBody>
          <a:bodyPr/>
          <a:lstStyle/>
          <a:p>
            <a:r>
              <a:rPr lang="en-IN" dirty="0"/>
              <a:t>Microscopy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0D32-7B6C-40BB-8FA5-16C4D77F0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609" y="1536837"/>
            <a:ext cx="7407344" cy="479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Hepatocyte injury</a:t>
            </a:r>
          </a:p>
          <a:p>
            <a:r>
              <a:rPr lang="en-IN" dirty="0"/>
              <a:t>Ballooning degeneration - characterized swelling of hepatocytes, empty and pale stained cytoplasm, with clumping of cytoplasm around the nucleus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Hepatocyte necrosis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Dropout necrosis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Acidophilic or apoptotic or Councilman body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Bridging necrosis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A791F7-5CD8-4DB0-97A2-BB9C8D8BF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7010" y="3624468"/>
            <a:ext cx="3701052" cy="3022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F58D0-3D06-4DDE-9F4D-16DE5274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10" y="300346"/>
            <a:ext cx="3701052" cy="30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2B98-C4D6-4496-95A6-F914C983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382" y="646180"/>
            <a:ext cx="6467677" cy="5926897"/>
          </a:xfrm>
        </p:spPr>
        <p:txBody>
          <a:bodyPr>
            <a:normAutofit lnSpcReduction="10000"/>
          </a:bodyPr>
          <a:lstStyle/>
          <a:p>
            <a:r>
              <a:rPr lang="en-IN" b="1" dirty="0"/>
              <a:t>Inflammation</a:t>
            </a:r>
            <a:r>
              <a:rPr lang="en-IN" dirty="0"/>
              <a:t>: involves all areas of the lobule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Mononuclear inflammatory – lymphocytes and macrophages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Lobular hepatitis: It is inflammation involving liver parenchyma away from portal tract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Interface hepatitis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Kupffer cells </a:t>
            </a:r>
            <a:r>
              <a:rPr lang="en-IN" dirty="0"/>
              <a:t>- hypertrophy and hyperplasia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Lobular disarray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7DEAF8-720E-4629-B0AA-ED9583EE2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059" y="323816"/>
            <a:ext cx="5114109" cy="282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06427-678B-4525-884B-D0A8F2878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33" y="3712121"/>
            <a:ext cx="4869559" cy="28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F7BB-901A-4881-A478-87862551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FFF6-0206-4078-A5EA-50D86330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Chronic hepatitis is defined as symptomatic, biochemical, or serologic evidence of hepatic disease for more than 6 months. Microscopically, there should be inflammation and necrosis in the liver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2B0C3-7AAF-444D-88F8-88053C72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63" y="3537087"/>
            <a:ext cx="9863263" cy="21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976B-6300-486F-8CBC-10D9E967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85A95-DA47-4F4D-A089-DD28E650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Gross</a:t>
            </a:r>
          </a:p>
          <a:p>
            <a:r>
              <a:rPr lang="en-IN" dirty="0"/>
              <a:t>Early stage: Liver may appear normal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Later stage: Liver feels firm because of increased fibrosis → may progress to macronodular cirrhosis.</a:t>
            </a:r>
          </a:p>
        </p:txBody>
      </p:sp>
    </p:spTree>
    <p:extLst>
      <p:ext uri="{BB962C8B-B14F-4D97-AF65-F5344CB8AC3E}">
        <p14:creationId xmlns:p14="http://schemas.microsoft.com/office/powerpoint/2010/main" val="123819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A395-19AD-4AAF-9B00-F38CA29C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 &amp; Specific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4860-5C96-4FC7-B528-C422C71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30948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Learning Objectives</a:t>
            </a:r>
            <a:r>
              <a:rPr lang="en-IN" dirty="0"/>
              <a:t>:  To explain Hepatitis with emphasis on its types, diagnosis and clinical implication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Specific Learning Outcomes</a:t>
            </a:r>
            <a:r>
              <a:rPr lang="en-IN" dirty="0"/>
              <a:t>: At the end of the lecture, the learner should have knowledge of the following topics with reference to different types of  hepatitis :- </a:t>
            </a:r>
          </a:p>
          <a:p>
            <a:r>
              <a:rPr lang="en-IN" dirty="0" err="1"/>
              <a:t>Etiology</a:t>
            </a:r>
            <a:endParaRPr lang="en-IN" dirty="0"/>
          </a:p>
          <a:p>
            <a:r>
              <a:rPr lang="en-IN" dirty="0"/>
              <a:t>Pathogenesis</a:t>
            </a:r>
          </a:p>
          <a:p>
            <a:r>
              <a:rPr lang="en-IN" dirty="0"/>
              <a:t>Morphology</a:t>
            </a:r>
          </a:p>
          <a:p>
            <a:r>
              <a:rPr lang="en-IN" dirty="0"/>
              <a:t>Diagnosis</a:t>
            </a:r>
          </a:p>
          <a:p>
            <a:r>
              <a:rPr lang="en-IN" dirty="0"/>
              <a:t>Clinical features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729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A94A-07AE-498F-A22F-BCCD08CE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9" y="166342"/>
            <a:ext cx="10515600" cy="1325563"/>
          </a:xfrm>
        </p:spPr>
        <p:txBody>
          <a:bodyPr/>
          <a:lstStyle/>
          <a:p>
            <a:r>
              <a:rPr lang="en-IN" dirty="0"/>
              <a:t>Microscopy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120B-CE28-4B70-90F6-D60E55643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78" y="1293018"/>
            <a:ext cx="7010399" cy="5240304"/>
          </a:xfrm>
        </p:spPr>
        <p:txBody>
          <a:bodyPr>
            <a:normAutofit/>
          </a:bodyPr>
          <a:lstStyle/>
          <a:p>
            <a:r>
              <a:rPr lang="en-IN" b="1" dirty="0"/>
              <a:t>Portal inflammation </a:t>
            </a:r>
            <a:r>
              <a:rPr lang="en-IN" dirty="0"/>
              <a:t>- limited to portal tracts and predominantly consists of lymphocytes, macrophages, and </a:t>
            </a:r>
            <a:r>
              <a:rPr lang="en-IN" dirty="0" err="1"/>
              <a:t>occ</a:t>
            </a:r>
            <a:r>
              <a:rPr lang="en-IN" dirty="0"/>
              <a:t> plasma cells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Interface hepatitis </a:t>
            </a:r>
            <a:r>
              <a:rPr lang="en-IN" dirty="0"/>
              <a:t>(piecemeal necrosis/ periportal necrosis): characterized by spill over of inflammatory cells (lymphocytes and plasma cells) from portal tract into the adjacent parenchyma at the limiting plate→ associated with degeneration and apoptosis of periportal hepatocytes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01B00-1BC3-4342-9642-8C6F91A2F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9829" y="324678"/>
            <a:ext cx="3764030" cy="2911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877DD-8BFA-4353-99D0-E4D3AF45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29" y="3621684"/>
            <a:ext cx="3764030" cy="29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A9C7-C00C-44BB-A525-005C5ED5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B51F-B715-4770-8A2E-3C2EF6830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2869" cy="4667250"/>
          </a:xfrm>
        </p:spPr>
        <p:txBody>
          <a:bodyPr/>
          <a:lstStyle/>
          <a:p>
            <a:r>
              <a:rPr lang="en-IN" b="1" dirty="0"/>
              <a:t>Parenchymal inflammation and necrosis </a:t>
            </a:r>
            <a:r>
              <a:rPr lang="en-IN" dirty="0"/>
              <a:t>- Bridging necrosis between portal tracts and portal tracts-to-terminal hepatic veins may be seen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Fibrosis</a:t>
            </a:r>
            <a:r>
              <a:rPr lang="en-IN" dirty="0"/>
              <a:t>: It is the hallmark of chronic liver damage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3381A-148B-45CC-A6D5-28648741E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5295" y="228450"/>
            <a:ext cx="5181600" cy="292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4F6E7-C3FB-4649-9922-962A55308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429000"/>
            <a:ext cx="3707295" cy="31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DF14-05B1-4BEF-8403-C650DCB4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Fulminant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0833-39FA-4146-8169-C17F6E15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Hepatic insufficiency progresses within 2 to 3 weeks from onset of symptoms to hepatic encephalopathy, in patients who do not have chronic liver disease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Causes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Viral hepatitis: HBV and HAV. Occasionally, HCV and others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Non infectious causes: Acetaminophen toxicity.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83744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4AEC-03DD-49C8-820E-5DE471E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3333"/>
            <a:ext cx="10515600" cy="1325563"/>
          </a:xfrm>
        </p:spPr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9DDE-08A1-41C8-A5B2-4EFD3B15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70" y="1309052"/>
            <a:ext cx="6976718" cy="511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Gross</a:t>
            </a:r>
          </a:p>
          <a:p>
            <a:r>
              <a:rPr lang="en-IN" dirty="0"/>
              <a:t>Distribution of liver destruction varies - may involve the entire liver or only random areas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Massive necrosis: Liver may shrink → 500 to 700 g. It appears shrunken, red covered by a wrinkled, too-large capsule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Cut section - necrotic areas appear muddy red, mushy with areas of </a:t>
            </a:r>
            <a:r>
              <a:rPr lang="en-IN" dirty="0" err="1"/>
              <a:t>hemorrhage</a:t>
            </a:r>
            <a:r>
              <a:rPr lang="en-IN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7685E-5731-4829-9D93-70717543F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2091" y="1309052"/>
            <a:ext cx="4202039" cy="25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41D0-EEE8-4549-9B20-E97B44C4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166342"/>
            <a:ext cx="10515600" cy="1325563"/>
          </a:xfrm>
        </p:spPr>
        <p:txBody>
          <a:bodyPr/>
          <a:lstStyle/>
          <a:p>
            <a:r>
              <a:rPr lang="en-IN" dirty="0"/>
              <a:t>Microscopy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7425-B266-4FB5-929A-8333144BB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30" y="1272209"/>
            <a:ext cx="7643740" cy="5419449"/>
          </a:xfrm>
        </p:spPr>
        <p:txBody>
          <a:bodyPr>
            <a:normAutofit lnSpcReduction="10000"/>
          </a:bodyPr>
          <a:lstStyle/>
          <a:p>
            <a:r>
              <a:rPr lang="en-IN" dirty="0"/>
              <a:t>Massive necrosis of hepatocytes in contiguous lobules and the reticulin framework is collapsed in these regions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Minimal inflammatory reaction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If patient survives for several days, there may be inflammatory cells that phagocytose the necrotic cells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If the parenchymal framework is preserved, regeneration can completely restore the liver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CD740-7DAC-4E81-BFBD-D2DFA067B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94432" y="1491904"/>
            <a:ext cx="4202039" cy="31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2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3A4A47-A278-4573-B8DC-5EA720F36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7293"/>
              </p:ext>
            </p:extLst>
          </p:nvPr>
        </p:nvGraphicFramePr>
        <p:xfrm>
          <a:off x="1524000" y="595313"/>
          <a:ext cx="9144000" cy="642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38">
                <a:tc>
                  <a:txBody>
                    <a:bodyPr/>
                    <a:lstStyle/>
                    <a:p>
                      <a:r>
                        <a:rPr lang="en-US" sz="1800" dirty="0"/>
                        <a:t>Tests 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Significance 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1- S. </a:t>
                      </a:r>
                      <a:r>
                        <a:rPr lang="en-US" sz="1800" dirty="0" err="1"/>
                        <a:t>Bilirubin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          </a:t>
                      </a:r>
                      <a:r>
                        <a:rPr lang="en-US" sz="1800" dirty="0"/>
                        <a:t>in all hepatitis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2- </a:t>
                      </a:r>
                      <a:r>
                        <a:rPr lang="en-US" sz="1800" dirty="0" err="1"/>
                        <a:t>S.enzymes</a:t>
                      </a:r>
                      <a:r>
                        <a:rPr lang="en-US" sz="1800" dirty="0"/>
                        <a:t> assays-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1800" dirty="0"/>
                        <a:t>a- </a:t>
                      </a:r>
                      <a:r>
                        <a:rPr lang="en-US" sz="1800" dirty="0" err="1"/>
                        <a:t>Alk.phosphatase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Inc.</a:t>
                      </a:r>
                      <a:r>
                        <a:rPr lang="en-US" sz="1800" baseline="0" dirty="0"/>
                        <a:t> in </a:t>
                      </a:r>
                      <a:r>
                        <a:rPr lang="en-US" sz="1800" baseline="0" dirty="0" err="1"/>
                        <a:t>hepatobilliary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ds,bone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ds</a:t>
                      </a:r>
                      <a:r>
                        <a:rPr lang="en-US" sz="1800" baseline="0" dirty="0"/>
                        <a:t>, pregnancy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2000" dirty="0"/>
                        <a:t>b- </a:t>
                      </a:r>
                      <a:r>
                        <a:rPr lang="el-GR" sz="2000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000" dirty="0" err="1">
                          <a:latin typeface="Times New Roman"/>
                          <a:cs typeface="Times New Roman"/>
                        </a:rPr>
                        <a:t>glutamyl</a:t>
                      </a:r>
                      <a:r>
                        <a:rPr lang="en-US"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cs typeface="Times New Roman"/>
                        </a:rPr>
                        <a:t>transpeptidase</a:t>
                      </a:r>
                      <a:endParaRPr lang="en-IN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Like </a:t>
                      </a:r>
                      <a:r>
                        <a:rPr lang="en-US" sz="1800" dirty="0" err="1"/>
                        <a:t>alk.phos</a:t>
                      </a:r>
                      <a:r>
                        <a:rPr lang="en-US" sz="1800" dirty="0"/>
                        <a:t>. But specific</a:t>
                      </a:r>
                      <a:r>
                        <a:rPr lang="en-US" sz="1800" baseline="0" dirty="0"/>
                        <a:t> for </a:t>
                      </a:r>
                      <a:r>
                        <a:rPr lang="en-US" sz="1800" baseline="0" dirty="0" err="1"/>
                        <a:t>hepatobilliary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ds</a:t>
                      </a:r>
                      <a:r>
                        <a:rPr lang="en-US" sz="1800" baseline="0" dirty="0"/>
                        <a:t>.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c-</a:t>
                      </a:r>
                      <a:r>
                        <a:rPr lang="en-US" sz="1800" dirty="0" err="1"/>
                        <a:t>Transaminases</a:t>
                      </a:r>
                      <a:r>
                        <a:rPr lang="en-US" sz="1800" dirty="0"/>
                        <a:t>-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1800" dirty="0"/>
                        <a:t>SGOT (AST)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SGPT (ALT)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Inc. is specific for liver</a:t>
                      </a:r>
                      <a:endParaRPr lang="en-IN" sz="1800" dirty="0"/>
                    </a:p>
                    <a:p>
                      <a:r>
                        <a:rPr lang="en-US" sz="1800" i="1" baseline="0" dirty="0"/>
                        <a:t>i</a:t>
                      </a:r>
                      <a:r>
                        <a:rPr lang="en-US" sz="1800" dirty="0"/>
                        <a:t>nc. in hepatic injury &amp; MI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1800" dirty="0"/>
                        <a:t>3-S.Proteins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Hypoalbminemia</a:t>
                      </a:r>
                      <a:r>
                        <a:rPr lang="en-US" sz="1800" dirty="0"/>
                        <a:t> in </a:t>
                      </a:r>
                      <a:r>
                        <a:rPr lang="en-US" sz="1800" dirty="0" err="1"/>
                        <a:t>hepatocelulr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ds</a:t>
                      </a:r>
                      <a:endParaRPr lang="en-US" sz="1800" baseline="0" dirty="0"/>
                    </a:p>
                    <a:p>
                      <a:r>
                        <a:rPr lang="en-US" sz="1800" baseline="0" dirty="0" err="1"/>
                        <a:t>Hyprglblnmia</a:t>
                      </a:r>
                      <a:r>
                        <a:rPr lang="en-US" sz="1800" baseline="0" dirty="0"/>
                        <a:t> in cirrhosis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4-Clotting factors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PT &amp;PTT are</a:t>
                      </a:r>
                      <a:r>
                        <a:rPr lang="en-US" sz="1800" baseline="0" dirty="0"/>
                        <a:t> increased.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1800" dirty="0"/>
                        <a:t>5-S.lipids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 in </a:t>
                      </a:r>
                      <a:r>
                        <a:rPr lang="en-US" sz="1800" dirty="0" err="1"/>
                        <a:t>cholestasis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Decrse</a:t>
                      </a:r>
                      <a:r>
                        <a:rPr lang="en-US" sz="1800" baseline="0" dirty="0"/>
                        <a:t> in diffuse liver </a:t>
                      </a:r>
                      <a:r>
                        <a:rPr lang="en-US" sz="1800" baseline="0" dirty="0" err="1"/>
                        <a:t>ds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6-Urine Tests-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en-US" sz="1800" dirty="0"/>
                        <a:t>Bile salts/ Bile </a:t>
                      </a:r>
                      <a:r>
                        <a:rPr lang="en-US" sz="1800" dirty="0" err="1"/>
                        <a:t>pigmnts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 in </a:t>
                      </a:r>
                      <a:r>
                        <a:rPr lang="en-US" sz="1800" dirty="0" err="1"/>
                        <a:t>cholestasis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r>
                        <a:rPr lang="en-US" sz="1800" dirty="0" err="1"/>
                        <a:t>Urobilinogen</a:t>
                      </a:r>
                      <a:endParaRPr lang="en-IN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 in </a:t>
                      </a:r>
                      <a:r>
                        <a:rPr lang="en-US" sz="1800" dirty="0" err="1"/>
                        <a:t>hepatocellular</a:t>
                      </a:r>
                      <a:r>
                        <a:rPr lang="en-US" sz="1800" dirty="0"/>
                        <a:t> &amp; hemolytic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ds</a:t>
                      </a:r>
                      <a:r>
                        <a:rPr lang="en-US" sz="1800" baseline="0" dirty="0"/>
                        <a:t>, absent in obstruction.</a:t>
                      </a:r>
                      <a:endParaRPr lang="en-IN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ACDC33-E21F-4304-A908-A1220D55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85776"/>
            <a:ext cx="8229600" cy="1071570"/>
          </a:xfrm>
        </p:spPr>
        <p:txBody>
          <a:bodyPr/>
          <a:lstStyle/>
          <a:p>
            <a:pPr>
              <a:defRPr/>
            </a:pPr>
            <a:r>
              <a:rPr lang="en-US" dirty="0"/>
              <a:t>Liver Function Tests</a:t>
            </a:r>
            <a:endParaRPr lang="en-IN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AA643-F62B-40D1-A78D-94FD691A22CB}"/>
              </a:ext>
            </a:extLst>
          </p:cNvPr>
          <p:cNvCxnSpPr/>
          <p:nvPr/>
        </p:nvCxnSpPr>
        <p:spPr>
          <a:xfrm rot="16200000" flipV="1">
            <a:off x="6326153" y="1131095"/>
            <a:ext cx="315913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52E2-111F-46A1-9768-B797333D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Frequently Asked Questions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FBFE7F5-789C-4035-9B18-19C3E7C1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Q1-  Enumerate various types of hepatitis.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Q2- Write S.N. on-</a:t>
            </a:r>
          </a:p>
          <a:p>
            <a:pPr marL="0" indent="0">
              <a:buNone/>
            </a:pPr>
            <a:r>
              <a:rPr lang="en-US" altLang="en-US" dirty="0"/>
              <a:t>     a- Liver Function Test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Q3- Write differences between infectious and serum hepatitis.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 3" panose="050401020108070707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3E4F318-4988-44CB-914F-0B846542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Reading List/Reference List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BCFD96F-C247-4D40-B8A4-4778DBBF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38" y="1600201"/>
            <a:ext cx="8450262" cy="4525963"/>
          </a:xfrm>
        </p:spPr>
        <p:txBody>
          <a:bodyPr/>
          <a:lstStyle/>
          <a:p>
            <a:r>
              <a:rPr lang="en-US" altLang="en-US" dirty="0"/>
              <a:t>Robbins Basic Pathology: Kumar, Abbas, Aster, 9th Edition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 Essential Pathology for Dental Students: Harsh Mohan, Sugandha Mohan, 5th Edition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					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ECDEE88-D9F7-4C25-9037-A790DF93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1613D2-37C2-48AD-B32D-D0995500DE98}" type="slidenum">
              <a:rPr lang="pl-PL" altLang="en-US" sz="10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l-PL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5207-3452-4B3E-A1F6-DFDCAB5DA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Hepatitis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67167-BEDC-49CA-BE32-D63F89005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99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CCE8-2E10-4A15-9C0D-3CD8D0D2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3E23-951E-487A-9715-4F30EB6C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Hepatitis- inflammation of the liver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Causes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Drugs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Toxins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Alcohol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Viral infections (A, B, C, D, 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Other infections (parasites, bacteria)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Physical damage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500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1CD-64D1-4143-9B00-A96198F1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79595"/>
            <a:ext cx="10515600" cy="1325563"/>
          </a:xfrm>
        </p:spPr>
        <p:txBody>
          <a:bodyPr/>
          <a:lstStyle/>
          <a:p>
            <a:r>
              <a:rPr lang="en-IN" dirty="0"/>
              <a:t>Viral Hepatitis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9BB9-4A78-4AB0-BA4C-BC69F675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85" y="1007665"/>
            <a:ext cx="11234531" cy="4842669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Definition: Viral hepatitis may be defined as viral infection of hepatocytes that produces necrosis and inflammation of the liver.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68BF-55D3-4DE8-9F67-A986A632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130642"/>
            <a:ext cx="11018976" cy="45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0522-21FA-424F-A4F3-9894AF46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Clinicopathologic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03D3-40B2-4646-B3F7-8F5DD21F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Carrier state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Acute asymptomatic infection with recovery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Acute symptomatic infection with recovery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Chronic hepatitis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Fulminant hepatitis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765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4AAA-46DA-4DEC-B40A-1FF3D885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34"/>
            <a:ext cx="10515600" cy="1325563"/>
          </a:xfrm>
        </p:spPr>
        <p:txBody>
          <a:bodyPr/>
          <a:lstStyle/>
          <a:p>
            <a:r>
              <a:rPr lang="en-IN" dirty="0"/>
              <a:t>Carrier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143D-C31E-43B8-A5C5-0305BEBB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99930"/>
            <a:ext cx="11993218" cy="591047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A “carrier” is an individual who harbours and can transmit an organism but does not manifest symptoms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2 types of carrier are seen-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Asymptomatic healthy carrier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Asymptomatic carrier with chronic disease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Hep A &amp; E- no carrier state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Hep B – largest carriers in the world i.e. 10 %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Hep C- 2-3% carriers </a:t>
            </a:r>
          </a:p>
        </p:txBody>
      </p:sp>
    </p:spTree>
    <p:extLst>
      <p:ext uri="{BB962C8B-B14F-4D97-AF65-F5344CB8AC3E}">
        <p14:creationId xmlns:p14="http://schemas.microsoft.com/office/powerpoint/2010/main" val="401431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1B3-0D68-4A03-8F0C-8D689357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3740-C308-4896-AA9C-2A4C55BD5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The liver cells of carriers show ground glass appearance due to HBsAg in the cytoplasm</a:t>
            </a:r>
          </a:p>
          <a:p>
            <a:endParaRPr lang="en-IN" dirty="0"/>
          </a:p>
          <a:p>
            <a:r>
              <a:rPr lang="en-IN" dirty="0"/>
              <a:t>These cells stain orange with Orcein stain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461D3-FBD3-4B56-B275-A98B3C2EE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1119" y="1317664"/>
            <a:ext cx="4169465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1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BC79-F789-4DE4-A3C1-44A00E92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Asymptomatic Acute Infection with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34F4-35A6-4AEE-80D8-53F81231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is usually incidentally identified because of mild elevation of serum transaminases or presence of antiviral antibodies</a:t>
            </a:r>
          </a:p>
        </p:txBody>
      </p:sp>
    </p:spTree>
    <p:extLst>
      <p:ext uri="{BB962C8B-B14F-4D97-AF65-F5344CB8AC3E}">
        <p14:creationId xmlns:p14="http://schemas.microsoft.com/office/powerpoint/2010/main" val="276682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1025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ITS DENTAL COLLEGE, GREATER NOIDA</vt:lpstr>
      <vt:lpstr>Learning Objectives &amp; Specific Learning Outcomes</vt:lpstr>
      <vt:lpstr>Hepatitis</vt:lpstr>
      <vt:lpstr>Introduction</vt:lpstr>
      <vt:lpstr>Viral Hepatitis </vt:lpstr>
      <vt:lpstr>Clinicopathologic Syndrome</vt:lpstr>
      <vt:lpstr>Carrier State</vt:lpstr>
      <vt:lpstr>Morphology</vt:lpstr>
      <vt:lpstr>Acute Asymptomatic Acute Infection with Recovery</vt:lpstr>
      <vt:lpstr>Acute Hepatitis</vt:lpstr>
      <vt:lpstr>Incubation period</vt:lpstr>
      <vt:lpstr>Pre-icteric phase</vt:lpstr>
      <vt:lpstr>Icteric phase</vt:lpstr>
      <vt:lpstr>Post-icteric phase</vt:lpstr>
      <vt:lpstr>Morphology</vt:lpstr>
      <vt:lpstr>Microscopy</vt:lpstr>
      <vt:lpstr>PowerPoint Presentation</vt:lpstr>
      <vt:lpstr>Chronic hepatitis</vt:lpstr>
      <vt:lpstr>Morphology</vt:lpstr>
      <vt:lpstr>Microscopy</vt:lpstr>
      <vt:lpstr>PowerPoint Presentation</vt:lpstr>
      <vt:lpstr>Fulminant Hepatitis</vt:lpstr>
      <vt:lpstr>Morphology</vt:lpstr>
      <vt:lpstr>Microscopy</vt:lpstr>
      <vt:lpstr>Liver Function Tests</vt:lpstr>
      <vt:lpstr>Frequently Asked Questions</vt:lpstr>
      <vt:lpstr>Reading List/Reference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</dc:title>
  <dc:creator>Dr Charu Singh</dc:creator>
  <cp:lastModifiedBy>Dr Charu Singh</cp:lastModifiedBy>
  <cp:revision>25</cp:revision>
  <dcterms:created xsi:type="dcterms:W3CDTF">2019-09-23T13:25:30Z</dcterms:created>
  <dcterms:modified xsi:type="dcterms:W3CDTF">2020-03-21T08:15:59Z</dcterms:modified>
</cp:coreProperties>
</file>