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24" r:id="rId2"/>
    <p:sldId id="256" r:id="rId3"/>
    <p:sldId id="257" r:id="rId4"/>
    <p:sldId id="259" r:id="rId5"/>
    <p:sldId id="258" r:id="rId6"/>
    <p:sldId id="328" r:id="rId7"/>
    <p:sldId id="263" r:id="rId8"/>
    <p:sldId id="331" r:id="rId9"/>
    <p:sldId id="271" r:id="rId10"/>
    <p:sldId id="296" r:id="rId11"/>
    <p:sldId id="273" r:id="rId12"/>
    <p:sldId id="274" r:id="rId13"/>
    <p:sldId id="332" r:id="rId14"/>
    <p:sldId id="329" r:id="rId15"/>
    <p:sldId id="291" r:id="rId16"/>
    <p:sldId id="264" r:id="rId17"/>
    <p:sldId id="314" r:id="rId18"/>
    <p:sldId id="282" r:id="rId19"/>
    <p:sldId id="285" r:id="rId20"/>
    <p:sldId id="286" r:id="rId21"/>
    <p:sldId id="288" r:id="rId22"/>
    <p:sldId id="32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A1067-1B88-4DA2-A4F5-93CBDCAFE058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AFC32-EE66-4EDB-B22C-B32118A4CF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268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ITS DENTAL COLLEGE, GREATER NOIDA</a:t>
            </a:r>
          </a:p>
        </p:txBody>
      </p:sp>
      <p:sp>
        <p:nvSpPr>
          <p:cNvPr id="2051" name="Content Placeholder 5"/>
          <p:cNvSpPr>
            <a:spLocks noGrp="1"/>
          </p:cNvSpPr>
          <p:nvPr>
            <p:ph idx="1"/>
          </p:nvPr>
        </p:nvSpPr>
        <p:spPr>
          <a:xfrm>
            <a:off x="508000" y="21336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b="1" dirty="0" smtClean="0"/>
              <a:t> SUBJECT : GENERAL PATHOLOGY</a:t>
            </a:r>
          </a:p>
          <a:p>
            <a:pPr eaLnBrk="1" hangingPunct="1">
              <a:buFont typeface="Arial" charset="0"/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SESSION TOPIC :  INTRODUCTION TO 					                              HEMATOLOGY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PROGRAM, YEAR: BDS, SECOND YEAR</a:t>
            </a:r>
          </a:p>
          <a:p>
            <a:pPr>
              <a:buNone/>
            </a:pPr>
            <a:endParaRPr lang="en-US" b="1" dirty="0" smtClean="0"/>
          </a:p>
          <a:p>
            <a:pPr eaLnBrk="1" hangingPunct="1">
              <a:buFont typeface="Arial" charset="0"/>
              <a:buNone/>
            </a:pPr>
            <a:r>
              <a:rPr lang="en-US" b="1" dirty="0" smtClean="0"/>
              <a:t>FACULTY : Dr VERTIKA GUPTA (PROF &amp; HOD)</a:t>
            </a:r>
          </a:p>
          <a:p>
            <a:pPr eaLnBrk="1" hangingPunct="1">
              <a:buFont typeface="Arial" charset="0"/>
              <a:buNone/>
            </a:pPr>
            <a:r>
              <a:rPr lang="en-US" b="1" dirty="0" smtClean="0"/>
              <a:t>  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B09CD-239E-436B-89EC-01E240C3EA43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2819400"/>
            <a:ext cx="8229600" cy="129540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FF0000"/>
                </a:solidFill>
              </a:rPr>
              <a:t>               </a:t>
            </a:r>
            <a:r>
              <a:rPr lang="en-US" sz="8600" b="1" dirty="0" smtClean="0">
                <a:solidFill>
                  <a:srgbClr val="FF0000"/>
                </a:solidFill>
              </a:rPr>
              <a:t>BONE MARROW</a:t>
            </a:r>
            <a:endParaRPr lang="en-US" sz="8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BONE MARROW EXAMINATION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BM examination done for diagnosis of lesions  seen in BM</a:t>
            </a:r>
          </a:p>
          <a:p>
            <a:pPr>
              <a:buFontTx/>
              <a:buChar char="-"/>
            </a:pPr>
            <a:r>
              <a:rPr lang="en-US" b="1" dirty="0" smtClean="0"/>
              <a:t>BM aspiration</a:t>
            </a:r>
          </a:p>
          <a:p>
            <a:pPr>
              <a:buFontTx/>
              <a:buChar char="-"/>
            </a:pPr>
            <a:r>
              <a:rPr lang="en-US" b="1" dirty="0" smtClean="0"/>
              <a:t>Trephine biopsy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9" y="457200"/>
          <a:ext cx="8534401" cy="628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578"/>
                <a:gridCol w="3397956"/>
                <a:gridCol w="3081867"/>
              </a:tblGrid>
              <a:tr h="7207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Features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Aspiration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Trephine biopsy</a:t>
                      </a:r>
                      <a:endParaRPr lang="en-US" sz="2400" dirty="0"/>
                    </a:p>
                  </a:txBody>
                  <a:tcPr/>
                </a:tc>
              </a:tr>
              <a:tr h="12714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Sternum, iliac crest            ( anterior</a:t>
                      </a:r>
                      <a:r>
                        <a:rPr lang="en-US" sz="2400" baseline="0" dirty="0" smtClean="0"/>
                        <a:t>  &amp; posterior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r>
                        <a:rPr lang="en-US" sz="2400" dirty="0" smtClean="0"/>
                        <a:t>Medial aspect of proximal part of tibia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Post iliac crest</a:t>
                      </a:r>
                      <a:endParaRPr lang="en-US" sz="2400" dirty="0"/>
                    </a:p>
                  </a:txBody>
                  <a:tcPr/>
                </a:tc>
              </a:tr>
              <a:tr h="15186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INSTRUMENT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Salah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klima</a:t>
                      </a:r>
                      <a:r>
                        <a:rPr lang="en-US" sz="2400" dirty="0" smtClean="0"/>
                        <a:t>, Islam BM aspiration needle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Jamshidi</a:t>
                      </a:r>
                      <a:r>
                        <a:rPr lang="en-US" sz="2400" dirty="0" smtClean="0"/>
                        <a:t> trephine needle, </a:t>
                      </a:r>
                      <a:r>
                        <a:rPr lang="en-US" sz="2400" dirty="0" err="1" smtClean="0"/>
                        <a:t>vin-silverman</a:t>
                      </a:r>
                      <a:r>
                        <a:rPr lang="en-US" sz="2400" dirty="0" smtClean="0"/>
                        <a:t> type , Islam trephine biopsy needle </a:t>
                      </a:r>
                      <a:endParaRPr lang="en-US" sz="2400" dirty="0"/>
                    </a:p>
                  </a:txBody>
                  <a:tcPr/>
                </a:tc>
              </a:tr>
              <a:tr h="9491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STAINS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Romonowsky</a:t>
                      </a:r>
                      <a:r>
                        <a:rPr lang="en-US" sz="2400" baseline="0" dirty="0" smtClean="0"/>
                        <a:t>  stains</a:t>
                      </a:r>
                    </a:p>
                    <a:p>
                      <a:r>
                        <a:rPr lang="en-US" sz="2400" baseline="0" dirty="0" smtClean="0"/>
                        <a:t>Perl’s </a:t>
                      </a:r>
                      <a:r>
                        <a:rPr lang="en-US" sz="2400" baseline="0" dirty="0" err="1" smtClean="0"/>
                        <a:t>rxn</a:t>
                      </a:r>
                      <a:r>
                        <a:rPr lang="en-US" sz="2400" baseline="0" dirty="0" smtClean="0"/>
                        <a:t> for Fe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 &amp;E , </a:t>
                      </a:r>
                      <a:r>
                        <a:rPr lang="en-US" sz="2400" dirty="0" err="1" smtClean="0"/>
                        <a:t>reticulin</a:t>
                      </a:r>
                      <a:r>
                        <a:rPr lang="en-US" sz="2400" dirty="0" smtClean="0"/>
                        <a:t> stain</a:t>
                      </a:r>
                      <a:endParaRPr lang="en-US" sz="2400" dirty="0"/>
                    </a:p>
                  </a:txBody>
                  <a:tcPr/>
                </a:tc>
              </a:tr>
              <a:tr h="12714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MORPHOLOGY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Better cellular morphology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Better marrow architectural patterns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133600"/>
            <a:ext cx="716279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Bone marrow aspiration needle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90601"/>
            <a:ext cx="7543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657600" y="304800"/>
            <a:ext cx="2530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Bone Marrow</a:t>
            </a:r>
            <a:endParaRPr lang="en-US" sz="3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Normal Bone Marrow</a:t>
            </a:r>
            <a:endParaRPr lang="en-US" b="1" dirty="0"/>
          </a:p>
        </p:txBody>
      </p:sp>
      <p:pic>
        <p:nvPicPr>
          <p:cNvPr id="2050" name="Picture 2" descr="D:\hematology\normal B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704" y="1600200"/>
            <a:ext cx="675259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ERYTHROPOIESIS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/>
              <a:t>Following stages are seen: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Proerythroblast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Basophilic ( early) erythroblast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Polychromatic (intermediate) erythroblast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Orthochromatic (late) erythroblast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Reticulocyte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Mature RBC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VISHAL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990600"/>
            <a:ext cx="6781800" cy="2667000"/>
          </a:xfrm>
          <a:prstGeom prst="rect">
            <a:avLst/>
          </a:prstGeom>
          <a:noFill/>
        </p:spPr>
      </p:pic>
      <p:pic>
        <p:nvPicPr>
          <p:cNvPr id="2052" name="Picture 4" descr="C:\Users\DR VISHAL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962400"/>
            <a:ext cx="6781800" cy="25908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ERYTHROPOIESIS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Mature Red Blood Cell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5410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Size: 7-9 </a:t>
            </a:r>
            <a:r>
              <a:rPr lang="el-GR" dirty="0" smtClean="0"/>
              <a:t>μ</a:t>
            </a:r>
            <a:r>
              <a:rPr lang="en-US" dirty="0" smtClean="0"/>
              <a:t>m in diameter( </a:t>
            </a:r>
            <a:r>
              <a:rPr lang="en-US" dirty="0" err="1" smtClean="0"/>
              <a:t>avg</a:t>
            </a:r>
            <a:r>
              <a:rPr lang="en-US" dirty="0" smtClean="0"/>
              <a:t>- </a:t>
            </a:r>
            <a:r>
              <a:rPr lang="en-US" b="1" dirty="0" smtClean="0"/>
              <a:t>7.2</a:t>
            </a:r>
            <a:r>
              <a:rPr lang="el-GR" b="1" dirty="0" smtClean="0"/>
              <a:t>μ</a:t>
            </a:r>
            <a:r>
              <a:rPr lang="en-US" dirty="0" smtClean="0"/>
              <a:t>m)</a:t>
            </a:r>
          </a:p>
          <a:p>
            <a:endParaRPr lang="en-US" dirty="0" smtClean="0"/>
          </a:p>
          <a:p>
            <a:r>
              <a:rPr lang="en-US" dirty="0" smtClean="0"/>
              <a:t> Cytoplasm: Pink</a:t>
            </a:r>
          </a:p>
          <a:p>
            <a:endParaRPr lang="en-US" dirty="0" smtClean="0"/>
          </a:p>
          <a:p>
            <a:r>
              <a:rPr lang="en-US" dirty="0" smtClean="0"/>
              <a:t> The red blood cell is </a:t>
            </a:r>
            <a:r>
              <a:rPr lang="en-US" b="1" dirty="0" smtClean="0"/>
              <a:t>non-nucleated, biconcave disc</a:t>
            </a:r>
            <a:r>
              <a:rPr lang="en-US" dirty="0" smtClean="0"/>
              <a:t> &amp; lack </a:t>
            </a:r>
            <a:r>
              <a:rPr lang="en-US" dirty="0" err="1" smtClean="0"/>
              <a:t>cytoplasmic</a:t>
            </a:r>
            <a:r>
              <a:rPr lang="en-US" dirty="0" smtClean="0"/>
              <a:t> structure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lysozyme</a:t>
            </a:r>
            <a:r>
              <a:rPr lang="en-US" dirty="0" smtClean="0"/>
              <a:t>, enzymes.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LS : 90- 120 days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066800"/>
            <a:ext cx="3276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114800"/>
            <a:ext cx="2895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696200" cy="5973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MEMBRANE &amp; CYTOSKELETON</a:t>
            </a:r>
          </a:p>
          <a:p>
            <a:r>
              <a:rPr lang="en-US" dirty="0" smtClean="0"/>
              <a:t>RBC membrane is </a:t>
            </a:r>
            <a:r>
              <a:rPr lang="en-US" dirty="0" err="1" smtClean="0"/>
              <a:t>trilaminar</a:t>
            </a:r>
            <a:r>
              <a:rPr lang="en-US" dirty="0" smtClean="0"/>
              <a:t> structure having a bimolecular lipid layer interposed between two layers of protein.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Important membrane proteins are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Band 3 protein</a:t>
            </a:r>
          </a:p>
          <a:p>
            <a:pPr>
              <a:buFontTx/>
              <a:buChar char="-"/>
            </a:pPr>
            <a:r>
              <a:rPr lang="en-US" dirty="0" err="1" smtClean="0"/>
              <a:t>Glycophorin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Spectrin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Band 4.1 protein</a:t>
            </a:r>
          </a:p>
          <a:p>
            <a:pPr>
              <a:buFontTx/>
              <a:buChar char="-"/>
            </a:pPr>
            <a:r>
              <a:rPr lang="en-US" dirty="0" err="1" smtClean="0"/>
              <a:t>Ankyrin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INTRODUCTION TO HEMATOLOGY</a:t>
            </a:r>
            <a:endParaRPr lang="en-US" sz="6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"/>
            <a:ext cx="7848600" cy="640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RED CELL FUNCTION</a:t>
            </a:r>
          </a:p>
          <a:p>
            <a:pPr>
              <a:buFontTx/>
              <a:buChar char="-"/>
            </a:pPr>
            <a:r>
              <a:rPr lang="en-US" dirty="0" smtClean="0"/>
              <a:t>To carry O₂ from lungs to the tissues</a:t>
            </a:r>
          </a:p>
          <a:p>
            <a:pPr>
              <a:buFontTx/>
              <a:buChar char="-"/>
            </a:pPr>
            <a:r>
              <a:rPr lang="en-US" dirty="0" smtClean="0"/>
              <a:t>To transport CO₂ to the lungs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RED CELL DESTRUCTION</a:t>
            </a:r>
          </a:p>
          <a:p>
            <a:pPr>
              <a:buNone/>
            </a:pPr>
            <a:r>
              <a:rPr lang="en-US" b="1" dirty="0" smtClean="0"/>
              <a:t>1) </a:t>
            </a:r>
            <a:r>
              <a:rPr lang="en-US" b="1" dirty="0" err="1" smtClean="0"/>
              <a:t>Extravascular</a:t>
            </a:r>
            <a:r>
              <a:rPr lang="en-US" b="1" dirty="0" smtClean="0"/>
              <a:t> destruction: macrophages of spleen, bone marrow, liver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Heme</a:t>
            </a:r>
            <a:r>
              <a:rPr lang="en-US" dirty="0" smtClean="0"/>
              <a:t> is reduced to </a:t>
            </a:r>
            <a:r>
              <a:rPr lang="en-US" dirty="0" err="1" smtClean="0"/>
              <a:t>bilirubin</a:t>
            </a:r>
            <a:r>
              <a:rPr lang="en-US" dirty="0" smtClean="0"/>
              <a:t> and eventually degraded to </a:t>
            </a:r>
            <a:r>
              <a:rPr lang="en-US" dirty="0" err="1" smtClean="0"/>
              <a:t>urobilinogen</a:t>
            </a:r>
            <a:r>
              <a:rPr lang="en-US" dirty="0" smtClean="0"/>
              <a:t> and excreted in the urine &amp; feces. </a:t>
            </a:r>
          </a:p>
          <a:p>
            <a:pPr>
              <a:buNone/>
            </a:pPr>
            <a:r>
              <a:rPr lang="en-US" b="1" dirty="0" smtClean="0"/>
              <a:t>2) Intravascular Destruction</a:t>
            </a:r>
          </a:p>
          <a:p>
            <a:r>
              <a:rPr lang="en-US" dirty="0" smtClean="0"/>
              <a:t>Decreased </a:t>
            </a:r>
            <a:r>
              <a:rPr lang="en-US" dirty="0" err="1" smtClean="0"/>
              <a:t>haptoglobin</a:t>
            </a:r>
            <a:r>
              <a:rPr lang="en-US" dirty="0" smtClean="0"/>
              <a:t> levels in blood indicate intravascular </a:t>
            </a:r>
            <a:r>
              <a:rPr lang="en-US" dirty="0" err="1" smtClean="0"/>
              <a:t>hemolysis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ERYTHROPOIETIN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915400" cy="4373563"/>
          </a:xfrm>
        </p:spPr>
        <p:txBody>
          <a:bodyPr>
            <a:noAutofit/>
          </a:bodyPr>
          <a:lstStyle/>
          <a:p>
            <a:r>
              <a:rPr lang="en-US" dirty="0" smtClean="0"/>
              <a:t>Erythropoietin is the hormone which regulates </a:t>
            </a:r>
            <a:r>
              <a:rPr lang="en-US" dirty="0" err="1" smtClean="0"/>
              <a:t>erythropoiesis</a:t>
            </a:r>
            <a:r>
              <a:rPr lang="en-US" dirty="0" smtClean="0"/>
              <a:t>  &amp; is produced in response to hypoxia by the kidneys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Reading List/Reference List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37067" y="1600201"/>
            <a:ext cx="8449733" cy="4525963"/>
          </a:xfrm>
        </p:spPr>
        <p:txBody>
          <a:bodyPr/>
          <a:lstStyle/>
          <a:p>
            <a:r>
              <a:rPr lang="en-US" dirty="0" smtClean="0"/>
              <a:t>Robbins Basic Pathology: Kumar, </a:t>
            </a:r>
            <a:r>
              <a:rPr lang="en-US" dirty="0" err="1" smtClean="0"/>
              <a:t>Abbas</a:t>
            </a:r>
            <a:r>
              <a:rPr lang="en-US" dirty="0" smtClean="0"/>
              <a:t>, Aster, </a:t>
            </a:r>
            <a:r>
              <a:rPr lang="en-US" smtClean="0"/>
              <a:t>9th Edition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Essential Pathology for Dental Students: Harsh Mohan, </a:t>
            </a:r>
            <a:r>
              <a:rPr lang="en-US" dirty="0" err="1" smtClean="0"/>
              <a:t>Sugandha</a:t>
            </a:r>
            <a:r>
              <a:rPr lang="en-US" dirty="0" smtClean="0"/>
              <a:t> Mohan, 5th Edition</a:t>
            </a:r>
          </a:p>
          <a:p>
            <a:pPr>
              <a:buFont typeface="Arial" charset="0"/>
              <a:buNone/>
            </a:pPr>
            <a:r>
              <a:rPr lang="en-US" dirty="0" smtClean="0"/>
              <a:t>		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B6A3D-999A-4D84-A5F1-0F92C4C201CB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45720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Hematopoiesis</a:t>
            </a:r>
            <a:r>
              <a:rPr lang="en-US" dirty="0" smtClean="0"/>
              <a:t>  is production of formed elements of bld.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Organs &amp; tissues involved in </a:t>
            </a:r>
            <a:r>
              <a:rPr lang="en-US" b="1" dirty="0" err="1" smtClean="0">
                <a:solidFill>
                  <a:srgbClr val="0070C0"/>
                </a:solidFill>
              </a:rPr>
              <a:t>hematopoiesis</a:t>
            </a:r>
            <a:r>
              <a:rPr lang="en-US" b="1" dirty="0" smtClean="0">
                <a:solidFill>
                  <a:srgbClr val="0070C0"/>
                </a:solidFill>
              </a:rPr>
              <a:t> are divided into: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Myeloid tissue </a:t>
            </a:r>
            <a:r>
              <a:rPr lang="en-US" dirty="0" smtClean="0"/>
              <a:t>– Bone marrow &amp; cells derived 	 	       		       from it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Lymphoid tissue </a:t>
            </a:r>
            <a:r>
              <a:rPr lang="en-US" dirty="0" smtClean="0"/>
              <a:t>– Thymus, Lymph nodes, 					Spleen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NORMAL DEVELOPMENT OF BLOOD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CELLS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b="1" u="sng" dirty="0" smtClean="0"/>
              <a:t>1</a:t>
            </a:r>
            <a:r>
              <a:rPr lang="en-US" b="1" u="sng" baseline="30000" dirty="0" smtClean="0"/>
              <a:t>st</a:t>
            </a:r>
            <a:r>
              <a:rPr lang="en-US" b="1" u="sng" dirty="0" smtClean="0"/>
              <a:t>  few </a:t>
            </a:r>
            <a:r>
              <a:rPr lang="en-US" b="1" u="sng" dirty="0"/>
              <a:t>gestational </a:t>
            </a:r>
            <a:r>
              <a:rPr lang="en-US" b="1" u="sng" dirty="0" smtClean="0"/>
              <a:t>weeks </a:t>
            </a:r>
            <a:r>
              <a:rPr lang="en-US" dirty="0"/>
              <a:t>- stem cells in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yolk sac</a:t>
            </a:r>
          </a:p>
          <a:p>
            <a:r>
              <a:rPr lang="en-US" b="1" u="sng" dirty="0"/>
              <a:t>3rd gestational month </a:t>
            </a:r>
            <a:r>
              <a:rPr lang="en-US" b="1" dirty="0"/>
              <a:t>-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liver</a:t>
            </a:r>
            <a:r>
              <a:rPr lang="en-US" b="1" dirty="0"/>
              <a:t> </a:t>
            </a:r>
            <a:r>
              <a:rPr lang="en-US" dirty="0"/>
              <a:t>becomes </a:t>
            </a:r>
            <a:r>
              <a:rPr lang="en-US" dirty="0" smtClean="0"/>
              <a:t>site of </a:t>
            </a:r>
            <a:r>
              <a:rPr lang="en-US" dirty="0"/>
              <a:t>blood cell formation, with the help of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spleen, lymph nodes, and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thymus &amp; continues till birth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b="1" u="sng" dirty="0"/>
              <a:t>4th gestational month </a:t>
            </a:r>
            <a:r>
              <a:rPr lang="en-US" dirty="0"/>
              <a:t>-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bone marrow </a:t>
            </a:r>
            <a:r>
              <a:rPr lang="en-US" dirty="0"/>
              <a:t>becomes functional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458200" cy="5973763"/>
          </a:xfrm>
        </p:spPr>
        <p:txBody>
          <a:bodyPr/>
          <a:lstStyle/>
          <a:p>
            <a:r>
              <a:rPr lang="en-US" b="1" u="sng" dirty="0" smtClean="0"/>
              <a:t>By birth </a:t>
            </a:r>
            <a:r>
              <a:rPr lang="en-US" dirty="0" smtClean="0"/>
              <a:t>– All bones contain active marrow &amp; process continues till puberty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However, </a:t>
            </a:r>
            <a:r>
              <a:rPr lang="en-US" b="1" u="sng" dirty="0" smtClean="0"/>
              <a:t>during childhood </a:t>
            </a:r>
            <a:r>
              <a:rPr lang="en-US" dirty="0" smtClean="0"/>
              <a:t>progressive fatty replacement of red marrow occurs through out long bones so that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/>
              <a:t>By age of 18yrs</a:t>
            </a:r>
            <a:r>
              <a:rPr lang="en-US" u="sng" dirty="0" smtClean="0"/>
              <a:t> </a:t>
            </a:r>
            <a:r>
              <a:rPr lang="en-US" dirty="0" smtClean="0"/>
              <a:t>– only vertebrae, rib, sternum, skull, sacrum, pelvis &amp; proximal ends of </a:t>
            </a:r>
            <a:r>
              <a:rPr lang="en-US" dirty="0" err="1" smtClean="0"/>
              <a:t>humerus</a:t>
            </a:r>
            <a:r>
              <a:rPr lang="en-US" dirty="0" smtClean="0"/>
              <a:t> &amp; femur retains red marrow, rest become yellow &amp; fatty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066800"/>
            <a:ext cx="4648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62000" y="533400"/>
            <a:ext cx="7946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Sites of </a:t>
            </a:r>
            <a:r>
              <a:rPr lang="en-US" sz="2800" b="1" dirty="0" err="1" smtClean="0"/>
              <a:t>hematopoiesis</a:t>
            </a:r>
            <a:r>
              <a:rPr lang="en-US" sz="2800" b="1" dirty="0" smtClean="0"/>
              <a:t> in the bone marrow in adults</a:t>
            </a:r>
            <a:endParaRPr 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438400"/>
            <a:ext cx="7924800" cy="149383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ORIGIN &amp; DIFFERENTIATION OF HEMATOPOIETIC CELLS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7391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Types of Cellular Elements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Red </a:t>
            </a:r>
            <a:r>
              <a:rPr lang="en-US" b="1" dirty="0">
                <a:solidFill>
                  <a:srgbClr val="0070C0"/>
                </a:solidFill>
              </a:rPr>
              <a:t>blood cells – </a:t>
            </a:r>
            <a:r>
              <a:rPr lang="en-US" b="1" dirty="0" smtClean="0">
                <a:solidFill>
                  <a:srgbClr val="0070C0"/>
                </a:solidFill>
              </a:rPr>
              <a:t>Erythrocytes</a:t>
            </a:r>
          </a:p>
          <a:p>
            <a:pPr>
              <a:buNone/>
            </a:pPr>
            <a:r>
              <a:rPr lang="en-US" b="1" dirty="0" smtClean="0"/>
              <a:t>LS</a:t>
            </a:r>
            <a:r>
              <a:rPr lang="en-US" dirty="0" smtClean="0"/>
              <a:t>:90-120 days            </a:t>
            </a:r>
            <a:r>
              <a:rPr lang="en-US" b="1" dirty="0" err="1" smtClean="0"/>
              <a:t>Func</a:t>
            </a:r>
            <a:r>
              <a:rPr lang="en-US" dirty="0" smtClean="0"/>
              <a:t>: O₂ transport</a:t>
            </a:r>
          </a:p>
          <a:p>
            <a:pPr>
              <a:buNone/>
            </a:pP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 White blood cells – Leukocytes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 smtClean="0"/>
              <a:t>Neutrophils</a:t>
            </a:r>
            <a:r>
              <a:rPr lang="en-US" dirty="0" smtClean="0"/>
              <a:t>, </a:t>
            </a:r>
            <a:r>
              <a:rPr lang="en-US" dirty="0" err="1" smtClean="0"/>
              <a:t>Eosinophils</a:t>
            </a:r>
            <a:r>
              <a:rPr lang="en-US" dirty="0"/>
              <a:t> </a:t>
            </a:r>
            <a:r>
              <a:rPr lang="en-US" dirty="0" smtClean="0"/>
              <a:t>,</a:t>
            </a:r>
            <a:r>
              <a:rPr lang="en-US" dirty="0" err="1" smtClean="0"/>
              <a:t>Basophils</a:t>
            </a:r>
            <a:r>
              <a:rPr lang="en-US" dirty="0" smtClean="0"/>
              <a:t> Lymphocytes,</a:t>
            </a:r>
            <a:endParaRPr lang="en-US" dirty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Monocytes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LS</a:t>
            </a:r>
            <a:r>
              <a:rPr lang="en-US" dirty="0" smtClean="0"/>
              <a:t> : variable (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Neutrophil</a:t>
            </a:r>
            <a:r>
              <a:rPr lang="en-US" dirty="0" smtClean="0"/>
              <a:t> :8-12 hrs)</a:t>
            </a:r>
          </a:p>
          <a:p>
            <a:pPr>
              <a:buNone/>
            </a:pPr>
            <a:r>
              <a:rPr lang="en-US" b="1" dirty="0" err="1" smtClean="0"/>
              <a:t>Func</a:t>
            </a:r>
            <a:r>
              <a:rPr lang="en-US" dirty="0" smtClean="0"/>
              <a:t> : body defense against infection &amp; </a:t>
            </a:r>
            <a:r>
              <a:rPr lang="en-US" dirty="0" err="1" smtClean="0"/>
              <a:t>ts</a:t>
            </a:r>
            <a:r>
              <a:rPr lang="en-US" dirty="0" smtClean="0"/>
              <a:t> injury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Platelets – </a:t>
            </a:r>
            <a:r>
              <a:rPr lang="en-US" b="1" dirty="0" err="1" smtClean="0">
                <a:solidFill>
                  <a:srgbClr val="0070C0"/>
                </a:solidFill>
              </a:rPr>
              <a:t>Thrombocytes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/>
              <a:t>LS</a:t>
            </a:r>
            <a:r>
              <a:rPr lang="en-US" dirty="0" smtClean="0"/>
              <a:t>: 10 days  </a:t>
            </a:r>
          </a:p>
          <a:p>
            <a:pPr>
              <a:buNone/>
            </a:pPr>
            <a:r>
              <a:rPr lang="en-US" b="1" dirty="0" err="1" smtClean="0"/>
              <a:t>Func</a:t>
            </a:r>
            <a:r>
              <a:rPr lang="en-US" dirty="0" smtClean="0"/>
              <a:t>: maintains integrity of </a:t>
            </a:r>
            <a:r>
              <a:rPr lang="en-US" dirty="0" err="1" smtClean="0"/>
              <a:t>bld</a:t>
            </a:r>
            <a:r>
              <a:rPr lang="en-US" dirty="0" smtClean="0"/>
              <a:t> vessels &amp; prevents loss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555</Words>
  <Application>Microsoft Office PowerPoint</Application>
  <PresentationFormat>On-screen Show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ITS DENTAL COLLEGE, GREATER NOIDA</vt:lpstr>
      <vt:lpstr>INTRODUCTION TO HEMATOLOGY</vt:lpstr>
      <vt:lpstr>Slide 3</vt:lpstr>
      <vt:lpstr> NORMAL DEVELOPMENT OF BLOOD  CELLS </vt:lpstr>
      <vt:lpstr>Slide 5</vt:lpstr>
      <vt:lpstr>Slide 6</vt:lpstr>
      <vt:lpstr>ORIGIN &amp; DIFFERENTIATION OF HEMATOPOIETIC CELLS</vt:lpstr>
      <vt:lpstr>Slide 8</vt:lpstr>
      <vt:lpstr>Types of Cellular Elements </vt:lpstr>
      <vt:lpstr>Slide 10</vt:lpstr>
      <vt:lpstr>BONE MARROW EXAMINATION</vt:lpstr>
      <vt:lpstr>Slide 12</vt:lpstr>
      <vt:lpstr>Bone marrow aspiration needle</vt:lpstr>
      <vt:lpstr>Slide 14</vt:lpstr>
      <vt:lpstr>Normal Bone Marrow</vt:lpstr>
      <vt:lpstr>ERYTHROPOIESIS</vt:lpstr>
      <vt:lpstr>ERYTHROPOIESIS</vt:lpstr>
      <vt:lpstr>Mature Red Blood Cell </vt:lpstr>
      <vt:lpstr>Slide 19</vt:lpstr>
      <vt:lpstr>Slide 20</vt:lpstr>
      <vt:lpstr>ERYTHROPOIETIN</vt:lpstr>
      <vt:lpstr>Reading List/Reference List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HEMATOLOGY</dc:title>
  <dc:creator>user</dc:creator>
  <cp:lastModifiedBy>admin</cp:lastModifiedBy>
  <cp:revision>123</cp:revision>
  <dcterms:created xsi:type="dcterms:W3CDTF">2006-08-16T00:00:00Z</dcterms:created>
  <dcterms:modified xsi:type="dcterms:W3CDTF">2020-04-25T13:27:34Z</dcterms:modified>
</cp:coreProperties>
</file>