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0" r:id="rId2"/>
    <p:sldId id="361" r:id="rId3"/>
    <p:sldId id="267" r:id="rId4"/>
    <p:sldId id="268" r:id="rId5"/>
    <p:sldId id="269" r:id="rId6"/>
    <p:sldId id="279" r:id="rId7"/>
    <p:sldId id="270" r:id="rId8"/>
    <p:sldId id="272" r:id="rId9"/>
    <p:sldId id="274" r:id="rId10"/>
    <p:sldId id="280" r:id="rId11"/>
    <p:sldId id="355" r:id="rId12"/>
    <p:sldId id="284" r:id="rId13"/>
    <p:sldId id="356" r:id="rId14"/>
    <p:sldId id="285" r:id="rId15"/>
    <p:sldId id="287" r:id="rId16"/>
    <p:sldId id="357" r:id="rId17"/>
    <p:sldId id="358" r:id="rId18"/>
    <p:sldId id="277" r:id="rId19"/>
    <p:sldId id="297" r:id="rId20"/>
    <p:sldId id="299" r:id="rId21"/>
    <p:sldId id="315" r:id="rId22"/>
    <p:sldId id="300" r:id="rId23"/>
    <p:sldId id="321" r:id="rId24"/>
    <p:sldId id="303" r:id="rId25"/>
    <p:sldId id="317" r:id="rId26"/>
    <p:sldId id="304" r:id="rId27"/>
    <p:sldId id="305" r:id="rId28"/>
    <p:sldId id="308" r:id="rId29"/>
    <p:sldId id="309" r:id="rId30"/>
    <p:sldId id="362" r:id="rId31"/>
    <p:sldId id="36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0D1A-86BF-4C7C-B2E8-29BA7B94954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2B4DE-854B-4A09-9B76-2FEDDB79E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42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508000" y="2133601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 SUBJECT : GENERAL PATHOLOGY</a:t>
            </a:r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SESSION TOPIC : ANAEMIAS - INVESTIGATIONS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PROGRAM, YEAR: BDS, SECOND YEAR</a:t>
            </a:r>
          </a:p>
          <a:p>
            <a:pPr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FACULTY : Dr VERTIKA GUPTA (PROF &amp; HOD)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  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09CD-239E-436B-89EC-01E240C3EA4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Spherocyte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spherical red cell (not biconcave) with no central area of pallor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Ovalocyte</a:t>
            </a:r>
            <a:r>
              <a:rPr lang="en-US" b="1" dirty="0" smtClean="0">
                <a:solidFill>
                  <a:srgbClr val="C00000"/>
                </a:solidFill>
              </a:rPr>
              <a:t>/ </a:t>
            </a:r>
            <a:r>
              <a:rPr lang="en-US" b="1" dirty="0" err="1" smtClean="0">
                <a:solidFill>
                  <a:srgbClr val="C00000"/>
                </a:solidFill>
              </a:rPr>
              <a:t>elliptocyte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Oval- shaped, </a:t>
            </a:r>
            <a:r>
              <a:rPr lang="en-US" dirty="0" err="1" smtClean="0"/>
              <a:t>elliptocytes</a:t>
            </a:r>
            <a:r>
              <a:rPr lang="en-US" dirty="0" smtClean="0"/>
              <a:t> are more cigar shaped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5146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5715000" y="50292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Sickle cell ( </a:t>
            </a:r>
            <a:r>
              <a:rPr lang="en-US" b="1" dirty="0" err="1" smtClean="0">
                <a:solidFill>
                  <a:srgbClr val="C00000"/>
                </a:solidFill>
              </a:rPr>
              <a:t>Drepanocyte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sickle shaped red cells</a:t>
            </a:r>
          </a:p>
          <a:p>
            <a:r>
              <a:rPr lang="en-US" dirty="0" smtClean="0"/>
              <a:t>Seen in – sickle cell </a:t>
            </a:r>
            <a:r>
              <a:rPr lang="en-US" dirty="0" err="1" smtClean="0"/>
              <a:t>anaemia</a:t>
            </a:r>
            <a:endParaRPr lang="en-US" dirty="0" smtClean="0"/>
          </a:p>
        </p:txBody>
      </p:sp>
      <p:pic>
        <p:nvPicPr>
          <p:cNvPr id="4" name="Picture 13" descr="si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590800"/>
            <a:ext cx="4953000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Tear drop cell (</a:t>
            </a:r>
            <a:r>
              <a:rPr lang="en-US" b="1" dirty="0" err="1" smtClean="0">
                <a:solidFill>
                  <a:srgbClr val="C00000"/>
                </a:solidFill>
              </a:rPr>
              <a:t>Dacrocyte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Target cell (</a:t>
            </a:r>
            <a:r>
              <a:rPr lang="en-US" b="1" dirty="0" err="1" smtClean="0">
                <a:solidFill>
                  <a:srgbClr val="FF0000"/>
                </a:solidFill>
              </a:rPr>
              <a:t>Codocyte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Thin-walled cells showing a darkly-stained central area of </a:t>
            </a:r>
            <a:r>
              <a:rPr lang="en-GB" dirty="0" err="1" smtClean="0"/>
              <a:t>hemoglobin</a:t>
            </a:r>
            <a:r>
              <a:rPr lang="en-GB" dirty="0" smtClean="0"/>
              <a:t> which has been separated from the peripheral ring of </a:t>
            </a:r>
            <a:r>
              <a:rPr lang="en-GB" dirty="0" err="1" smtClean="0"/>
              <a:t>hemoglobin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pic>
        <p:nvPicPr>
          <p:cNvPr id="4" name="Picture 2" descr="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Acanthocytes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5-10 thorn-like projections irregularly spaced around the cell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Acanthoc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029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Schistocytes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Triangular, helmet shaped, fragmented or greatly distorted cells</a:t>
            </a:r>
          </a:p>
          <a:p>
            <a:r>
              <a:rPr lang="en-US" b="1" dirty="0" smtClean="0"/>
              <a:t>Seen in </a:t>
            </a:r>
            <a:r>
              <a:rPr lang="en-US" dirty="0" smtClean="0"/>
              <a:t>-  Hemolytic </a:t>
            </a:r>
            <a:r>
              <a:rPr lang="en-US" dirty="0" err="1" smtClean="0"/>
              <a:t>anemias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724400" cy="31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Stomatocyte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err="1" smtClean="0"/>
              <a:t>uniconcave</a:t>
            </a:r>
            <a:r>
              <a:rPr lang="en-GB" sz="3200" dirty="0" smtClean="0"/>
              <a:t> erythrocytes which have an     elongated or slit-like central pallor.</a:t>
            </a:r>
          </a:p>
          <a:p>
            <a:r>
              <a:rPr lang="en-GB" sz="3200" dirty="0" smtClean="0"/>
              <a:t> </a:t>
            </a:r>
            <a:endParaRPr lang="en-US" sz="3200" dirty="0"/>
          </a:p>
        </p:txBody>
      </p:sp>
      <p:pic>
        <p:nvPicPr>
          <p:cNvPr id="9" name="Picture 2" descr="stomatoc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/>
          <a:lstStyle/>
          <a:p>
            <a:pPr>
              <a:buNone/>
            </a:pPr>
            <a:r>
              <a:rPr lang="en-GB" sz="2800" b="1" dirty="0" smtClean="0"/>
              <a:t>iii. HYPOCHROMASIA</a:t>
            </a:r>
          </a:p>
          <a:p>
            <a:r>
              <a:rPr lang="en-GB" sz="2800" dirty="0" smtClean="0"/>
              <a:t> Decreased amount of </a:t>
            </a:r>
            <a:r>
              <a:rPr lang="en-GB" sz="2800" dirty="0" err="1" smtClean="0"/>
              <a:t>hemoglobin</a:t>
            </a:r>
            <a:r>
              <a:rPr lang="en-GB" sz="2800" dirty="0" smtClean="0"/>
              <a:t> is referred to as </a:t>
            </a:r>
            <a:r>
              <a:rPr lang="en-GB" sz="2800" dirty="0" err="1" smtClean="0"/>
              <a:t>hypochromasia</a:t>
            </a:r>
            <a:r>
              <a:rPr lang="en-GB" sz="2800" dirty="0" smtClean="0"/>
              <a:t> or </a:t>
            </a:r>
            <a:r>
              <a:rPr lang="en-GB" sz="2800" dirty="0" err="1" smtClean="0"/>
              <a:t>hypochromia</a:t>
            </a:r>
            <a:endParaRPr lang="en-GB" sz="2800" dirty="0" smtClean="0"/>
          </a:p>
          <a:p>
            <a:r>
              <a:rPr lang="en-GB" sz="2800" b="1" dirty="0" smtClean="0"/>
              <a:t>Seen in </a:t>
            </a:r>
            <a:r>
              <a:rPr lang="en-GB" sz="2800" dirty="0" smtClean="0"/>
              <a:t>– IDA, </a:t>
            </a:r>
            <a:r>
              <a:rPr lang="en-GB" sz="2800" dirty="0" err="1" smtClean="0"/>
              <a:t>thalassemia</a:t>
            </a:r>
            <a:r>
              <a:rPr lang="en-GB" sz="2800" dirty="0" smtClean="0"/>
              <a:t>, </a:t>
            </a:r>
            <a:r>
              <a:rPr lang="en-GB" sz="2800" dirty="0" err="1" smtClean="0"/>
              <a:t>sideroblastic</a:t>
            </a:r>
            <a:r>
              <a:rPr lang="en-GB" sz="2800" dirty="0" smtClean="0"/>
              <a:t> anaemia</a:t>
            </a:r>
          </a:p>
          <a:p>
            <a:endParaRPr lang="en-GB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3959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POLYCHROMASIA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RBC with residual RNA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Pinkish-gray to pinkish-blue in color</a:t>
            </a:r>
          </a:p>
          <a:p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smtClean="0"/>
              <a:t>General Objectives:  </a:t>
            </a:r>
            <a:r>
              <a:rPr lang="en-US" dirty="0" smtClean="0"/>
              <a:t>To describe investigations done in a case of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b="1" dirty="0" smtClean="0"/>
              <a:t>Specific Learning Outcomes:</a:t>
            </a:r>
            <a:r>
              <a:rPr lang="en-US" dirty="0" smtClean="0"/>
              <a:t> At the end of the lecture, the learner should have the knowledge about  </a:t>
            </a:r>
            <a:r>
              <a:rPr lang="en-US" dirty="0" err="1" smtClean="0"/>
              <a:t>anaemias</a:t>
            </a:r>
            <a:r>
              <a:rPr lang="en-US" dirty="0" smtClean="0"/>
              <a:t> with respect to  investigations done in a case of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6EAF-46B4-45E2-8F21-C90894E6E7F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iv) RBC INCLUSIONS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1) Basophilic Stippling</a:t>
            </a:r>
          </a:p>
          <a:p>
            <a:r>
              <a:rPr lang="en-US" dirty="0" smtClean="0"/>
              <a:t> refers to many coarse or fine, purple-staining granules distributed </a:t>
            </a:r>
            <a:r>
              <a:rPr lang="en-US" dirty="0" err="1" smtClean="0"/>
              <a:t>thruout</a:t>
            </a:r>
            <a:r>
              <a:rPr lang="en-US" dirty="0" smtClean="0"/>
              <a:t> red cells</a:t>
            </a:r>
          </a:p>
          <a:p>
            <a:r>
              <a:rPr lang="en-US" dirty="0" smtClean="0"/>
              <a:t>  caused by aggregation of </a:t>
            </a:r>
            <a:r>
              <a:rPr lang="en-US" dirty="0" err="1" smtClean="0"/>
              <a:t>ribosomes</a:t>
            </a:r>
            <a:endParaRPr lang="en-US" dirty="0" smtClean="0"/>
          </a:p>
          <a:p>
            <a:r>
              <a:rPr lang="en-US" dirty="0" smtClean="0"/>
              <a:t>seen in -  Lead poisoning</a:t>
            </a:r>
          </a:p>
          <a:p>
            <a:pPr>
              <a:buNone/>
            </a:pPr>
            <a:r>
              <a:rPr lang="en-US" dirty="0" smtClean="0"/>
              <a:t>                  - </a:t>
            </a:r>
            <a:r>
              <a:rPr lang="en-US" dirty="0" err="1" smtClean="0"/>
              <a:t>Megaloblastic</a:t>
            </a:r>
            <a:r>
              <a:rPr lang="en-US" dirty="0" smtClean="0"/>
              <a:t> anemia</a:t>
            </a:r>
          </a:p>
          <a:p>
            <a:pPr>
              <a:buNone/>
            </a:pPr>
            <a:r>
              <a:rPr lang="en-US" dirty="0" smtClean="0"/>
              <a:t>		        - </a:t>
            </a:r>
            <a:r>
              <a:rPr lang="en-US" dirty="0" err="1" smtClean="0"/>
              <a:t>Thalassemias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       - </a:t>
            </a:r>
            <a:r>
              <a:rPr lang="en-US" dirty="0" err="1" smtClean="0"/>
              <a:t>Aplastic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ematology\basophilic stipp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95" y="1600200"/>
            <a:ext cx="65662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848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2) </a:t>
            </a:r>
            <a:r>
              <a:rPr lang="en-US" b="1" dirty="0" err="1" smtClean="0"/>
              <a:t>Pappenheimer</a:t>
            </a:r>
            <a:r>
              <a:rPr lang="en-US" b="1" dirty="0" smtClean="0"/>
              <a:t> bodies</a:t>
            </a:r>
          </a:p>
          <a:p>
            <a:pPr>
              <a:buNone/>
            </a:pPr>
            <a:r>
              <a:rPr lang="en-US" b="1" dirty="0" smtClean="0"/>
              <a:t>3) Howell-jolly bodies</a:t>
            </a:r>
          </a:p>
          <a:p>
            <a:pPr marL="514350" indent="-514350">
              <a:buAutoNum type="arabicParenR" startAt="4"/>
            </a:pPr>
            <a:r>
              <a:rPr lang="en-US" b="1" dirty="0" smtClean="0"/>
              <a:t>Cabot rings</a:t>
            </a:r>
          </a:p>
          <a:p>
            <a:pPr marL="514350" indent="-514350">
              <a:buNone/>
            </a:pPr>
            <a:r>
              <a:rPr lang="en-US" b="1" dirty="0" smtClean="0"/>
              <a:t>5)  Heinz bodies</a:t>
            </a:r>
          </a:p>
          <a:p>
            <a:pPr marL="514350" indent="-514350">
              <a:buNone/>
            </a:pPr>
            <a:r>
              <a:rPr lang="en-US" b="1" dirty="0" smtClean="0"/>
              <a:t>6) Nucleated RBC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arenR" startAt="4"/>
            </a:pPr>
            <a:endParaRPr lang="en-US" b="1" dirty="0" smtClean="0"/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Nucleated RBC</a:t>
            </a:r>
            <a:endParaRPr lang="en-US" dirty="0"/>
          </a:p>
        </p:txBody>
      </p:sp>
      <p:pic>
        <p:nvPicPr>
          <p:cNvPr id="12290" name="Picture 2" descr="D:\hematology\polychromatic 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631" y="1600200"/>
            <a:ext cx="67527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B) CHANGES IN WBC SERIES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TLC , DLC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Mention presence of</a:t>
            </a:r>
          </a:p>
          <a:p>
            <a:pPr>
              <a:buNone/>
            </a:pPr>
            <a:r>
              <a:rPr lang="en-US" dirty="0" smtClean="0"/>
              <a:t>- Relative ↑</a:t>
            </a:r>
            <a:r>
              <a:rPr lang="en-US" dirty="0" err="1" smtClean="0"/>
              <a:t>or↓in</a:t>
            </a:r>
            <a:r>
              <a:rPr lang="en-US" dirty="0" smtClean="0"/>
              <a:t> various types of leucocytes</a:t>
            </a:r>
          </a:p>
          <a:p>
            <a:pPr>
              <a:buFontTx/>
              <a:buChar char="-"/>
            </a:pPr>
            <a:r>
              <a:rPr lang="en-US" dirty="0" smtClean="0"/>
              <a:t>Atypical  / immature leucocytes</a:t>
            </a:r>
          </a:p>
          <a:p>
            <a:pPr>
              <a:buFontTx/>
              <a:buChar char="-"/>
            </a:pPr>
            <a:r>
              <a:rPr lang="en-US" dirty="0" err="1" smtClean="0"/>
              <a:t>Hypersegmented</a:t>
            </a:r>
            <a:r>
              <a:rPr lang="en-US" dirty="0" smtClean="0"/>
              <a:t> (shift to </a:t>
            </a:r>
            <a:r>
              <a:rPr lang="en-US" dirty="0" err="1" smtClean="0"/>
              <a:t>rt</a:t>
            </a:r>
            <a:r>
              <a:rPr lang="en-US" dirty="0" smtClean="0"/>
              <a:t>)/ </a:t>
            </a:r>
            <a:r>
              <a:rPr lang="en-US" dirty="0" err="1" smtClean="0"/>
              <a:t>hyposegmented</a:t>
            </a:r>
            <a:r>
              <a:rPr lang="en-US" dirty="0" smtClean="0"/>
              <a:t> (shift to </a:t>
            </a:r>
            <a:r>
              <a:rPr lang="en-US" dirty="0" err="1" smtClean="0"/>
              <a:t>lt</a:t>
            </a:r>
            <a:r>
              <a:rPr lang="en-US" dirty="0" smtClean="0"/>
              <a:t>) PMN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Hypersegmented</a:t>
            </a:r>
            <a:r>
              <a:rPr lang="en-US" dirty="0" smtClean="0"/>
              <a:t> </a:t>
            </a:r>
            <a:r>
              <a:rPr lang="en-US" dirty="0" err="1" smtClean="0"/>
              <a:t>neutrophil</a:t>
            </a:r>
            <a:endParaRPr lang="en-US" dirty="0"/>
          </a:p>
        </p:txBody>
      </p:sp>
      <p:pic>
        <p:nvPicPr>
          <p:cNvPr id="8194" name="Picture 2" descr="D:\hematology\HS neutrophi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86780"/>
            <a:ext cx="5638800" cy="4214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C) CHANGES IN PLATELETS</a:t>
            </a:r>
          </a:p>
          <a:p>
            <a:r>
              <a:rPr lang="en-US" dirty="0" smtClean="0"/>
              <a:t>Relative no – </a:t>
            </a:r>
            <a:r>
              <a:rPr lang="en-US" dirty="0" err="1" smtClean="0"/>
              <a:t>normal↑or</a:t>
            </a:r>
            <a:r>
              <a:rPr lang="en-US" dirty="0" smtClean="0"/>
              <a:t> ↓</a:t>
            </a:r>
          </a:p>
          <a:p>
            <a:r>
              <a:rPr lang="en-US" dirty="0" smtClean="0"/>
              <a:t>Morphology – normal or enlarged forms 				(giant platelets)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D) PRESENCE OF NEOPLASTIC CELLS/ ABNORMAL CELLS/ HEMOPARASITE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3) RED CELL INDICES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pl-PL" sz="3500" b="1" dirty="0" smtClean="0"/>
              <a:t>Mean corpuscular volume (MCV)</a:t>
            </a:r>
          </a:p>
          <a:p>
            <a:pPr lvl="3"/>
            <a:r>
              <a:rPr lang="pl-PL" sz="3500" dirty="0" smtClean="0"/>
              <a:t>N: 8</a:t>
            </a:r>
            <a:r>
              <a:rPr lang="en-US" sz="3500" dirty="0" smtClean="0"/>
              <a:t>1</a:t>
            </a:r>
            <a:r>
              <a:rPr lang="pl-PL" sz="3500" dirty="0" smtClean="0"/>
              <a:t>-</a:t>
            </a:r>
            <a:r>
              <a:rPr lang="en-US" sz="3500" dirty="0" smtClean="0"/>
              <a:t> 97 </a:t>
            </a:r>
            <a:r>
              <a:rPr lang="pl-PL" sz="3500" dirty="0" smtClean="0"/>
              <a:t>fl</a:t>
            </a:r>
          </a:p>
          <a:p>
            <a:pPr lvl="1"/>
            <a:r>
              <a:rPr lang="pl-PL" sz="3500" b="1" dirty="0" smtClean="0"/>
              <a:t>RDW(Red cell Distrubution Width) </a:t>
            </a:r>
          </a:p>
          <a:p>
            <a:pPr lvl="1"/>
            <a:r>
              <a:rPr lang="pl-PL" sz="3500" b="1" dirty="0" smtClean="0"/>
              <a:t>Mean corpuscular hemoglobin (MCH</a:t>
            </a:r>
            <a:r>
              <a:rPr lang="pl-PL" sz="3500" dirty="0" smtClean="0"/>
              <a:t>)</a:t>
            </a:r>
          </a:p>
          <a:p>
            <a:pPr lvl="3"/>
            <a:r>
              <a:rPr lang="pl-PL" sz="3500" dirty="0" smtClean="0"/>
              <a:t>N: 2</a:t>
            </a:r>
            <a:r>
              <a:rPr lang="en-US" sz="3500" dirty="0" smtClean="0"/>
              <a:t>8</a:t>
            </a:r>
            <a:r>
              <a:rPr lang="pl-PL" sz="3500" dirty="0" smtClean="0"/>
              <a:t>-3</a:t>
            </a:r>
            <a:r>
              <a:rPr lang="en-US" sz="3500" dirty="0" smtClean="0"/>
              <a:t>4 </a:t>
            </a:r>
            <a:r>
              <a:rPr lang="pl-PL" sz="3500" dirty="0" smtClean="0"/>
              <a:t>pg</a:t>
            </a:r>
          </a:p>
          <a:p>
            <a:pPr lvl="1"/>
            <a:r>
              <a:rPr lang="pl-PL" sz="3500" b="1" dirty="0" smtClean="0"/>
              <a:t>Mean corpuscular hemoglobin concentration (MCHC)</a:t>
            </a:r>
          </a:p>
          <a:p>
            <a:pPr lvl="3"/>
            <a:r>
              <a:rPr lang="pl-PL" sz="3500" dirty="0" smtClean="0"/>
              <a:t>N: 3</a:t>
            </a:r>
            <a:r>
              <a:rPr lang="en-US" sz="3500" dirty="0" smtClean="0"/>
              <a:t>3</a:t>
            </a:r>
            <a:r>
              <a:rPr lang="pl-PL" sz="3500" dirty="0" smtClean="0"/>
              <a:t>-3</a:t>
            </a:r>
            <a:r>
              <a:rPr lang="en-US" sz="3500" dirty="0" smtClean="0"/>
              <a:t>5</a:t>
            </a:r>
            <a:r>
              <a:rPr lang="pl-PL" sz="3500" dirty="0" smtClean="0"/>
              <a:t> g/dl</a:t>
            </a:r>
          </a:p>
          <a:p>
            <a:pPr>
              <a:buFont typeface="Symbol" pitchFamily="18" charset="2"/>
              <a:buNone/>
            </a:pPr>
            <a:r>
              <a:rPr lang="pl-PL" sz="35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4) WBC, RBC, PLATELET COUNT (absolute)</a:t>
            </a:r>
          </a:p>
          <a:p>
            <a:r>
              <a:rPr lang="en-US" dirty="0" smtClean="0"/>
              <a:t>If required (to exclude </a:t>
            </a:r>
            <a:r>
              <a:rPr lang="en-US" dirty="0" err="1" smtClean="0"/>
              <a:t>pancytopenia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infection – WBC count ↑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hge</a:t>
            </a:r>
            <a:r>
              <a:rPr lang="en-US" dirty="0" smtClean="0"/>
              <a:t> – platelet count ↑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5) RETICULOCYTE COUNT</a:t>
            </a:r>
          </a:p>
          <a:p>
            <a:pPr>
              <a:buNone/>
            </a:pPr>
            <a:r>
              <a:rPr lang="en-US" dirty="0" smtClean="0"/>
              <a:t>Normal range : 0.5 – 2.5%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848600" cy="5821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6) ESR</a:t>
            </a:r>
          </a:p>
          <a:p>
            <a:pPr>
              <a:buNone/>
            </a:pPr>
            <a:r>
              <a:rPr lang="en-US" dirty="0" smtClean="0"/>
              <a:t>Increased due to </a:t>
            </a:r>
            <a:r>
              <a:rPr lang="en-US" dirty="0" err="1" smtClean="0"/>
              <a:t>anaemia</a:t>
            </a:r>
            <a:r>
              <a:rPr lang="en-US" dirty="0" smtClean="0"/>
              <a:t> itself or due to underlying chronic disease.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7)BONE MARROW EXAMINATION</a:t>
            </a:r>
          </a:p>
          <a:p>
            <a:pPr>
              <a:buNone/>
            </a:pPr>
            <a:r>
              <a:rPr lang="en-US" dirty="0" smtClean="0"/>
              <a:t>BM aspiration , Trephine biopsy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8) SPECIFIC TESTS FOR SPECIFIC ANAEMIAS</a:t>
            </a:r>
          </a:p>
          <a:p>
            <a:pPr>
              <a:buNone/>
            </a:pPr>
            <a:r>
              <a:rPr lang="en-US" dirty="0" smtClean="0"/>
              <a:t>Includes biochemical tests, </a:t>
            </a:r>
            <a:r>
              <a:rPr lang="en-US" dirty="0" err="1" smtClean="0"/>
              <a:t>radioassay</a:t>
            </a:r>
            <a:r>
              <a:rPr lang="en-US" dirty="0" smtClean="0"/>
              <a:t> &amp; others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 IN A CASE OF ANAEMIA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Hb</a:t>
            </a:r>
            <a:r>
              <a:rPr lang="en-US" dirty="0" smtClean="0"/>
              <a:t>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PBS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 cell indices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WBC, RBC, platelet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Reticulocyte</a:t>
            </a:r>
            <a:r>
              <a:rPr lang="en-US" dirty="0" smtClean="0"/>
              <a:t>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Bone marrow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 tests for specific </a:t>
            </a:r>
            <a:r>
              <a:rPr lang="en-US" dirty="0" err="1" smtClean="0"/>
              <a:t>anaemias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Frequently asked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Describe the investigations done in a case of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</a:p>
          <a:p>
            <a:pPr marL="514350" indent="-514350">
              <a:buFont typeface="Arial" charset="0"/>
              <a:buAutoNum type="arabi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1C1F-E396-4F31-8456-632F13FB5845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 dirty="0" smtClean="0"/>
              <a:t>Robbins Basic Pathology: Kumar, </a:t>
            </a:r>
            <a:r>
              <a:rPr lang="en-US" dirty="0" err="1" smtClean="0"/>
              <a:t>Abbas</a:t>
            </a:r>
            <a:r>
              <a:rPr lang="en-US" dirty="0" smtClean="0"/>
              <a:t>, Aster, 9th Edition</a:t>
            </a:r>
          </a:p>
          <a:p>
            <a:r>
              <a:rPr lang="en-US" dirty="0" smtClean="0"/>
              <a:t> Essential Pathology for Dental Students: Harsh Mohan, </a:t>
            </a:r>
            <a:r>
              <a:rPr lang="en-US" dirty="0" err="1" smtClean="0"/>
              <a:t>Sugandha</a:t>
            </a:r>
            <a:r>
              <a:rPr lang="en-US" dirty="0" smtClean="0"/>
              <a:t> Mohan</a:t>
            </a:r>
            <a:r>
              <a:rPr lang="en-US" smtClean="0"/>
              <a:t>, 5th </a:t>
            </a:r>
            <a:r>
              <a:rPr lang="en-US" dirty="0" smtClean="0"/>
              <a:t>Edition</a:t>
            </a:r>
          </a:p>
          <a:p>
            <a:pPr>
              <a:buFont typeface="Arial" charset="0"/>
              <a:buNone/>
            </a:pPr>
            <a:r>
              <a:rPr lang="en-US" dirty="0" smtClean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890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Hb</a:t>
            </a:r>
            <a:r>
              <a:rPr lang="en-US" b="1" dirty="0" smtClean="0">
                <a:solidFill>
                  <a:srgbClr val="FF0000"/>
                </a:solidFill>
              </a:rPr>
              <a:t> estimation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Done by </a:t>
            </a:r>
            <a:r>
              <a:rPr lang="en-US" dirty="0" err="1" smtClean="0"/>
              <a:t>cynmeth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method employing </a:t>
            </a:r>
            <a:r>
              <a:rPr lang="en-US" dirty="0" err="1" smtClean="0"/>
              <a:t>Drabkin’s</a:t>
            </a:r>
            <a:r>
              <a:rPr lang="en-US" dirty="0" smtClean="0"/>
              <a:t> solution ( usually). To see if the </a:t>
            </a:r>
            <a:r>
              <a:rPr lang="en-US" dirty="0" err="1" smtClean="0"/>
              <a:t>Hb</a:t>
            </a:r>
            <a:r>
              <a:rPr lang="en-US" dirty="0" smtClean="0"/>
              <a:t> levels are appropriate for particular age &amp; sex.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2) PBS EXAMINATION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Stained with</a:t>
            </a:r>
            <a:r>
              <a:rPr lang="en-US" b="1" dirty="0" smtClean="0"/>
              <a:t> </a:t>
            </a:r>
            <a:r>
              <a:rPr lang="en-US" b="1" dirty="0" err="1" smtClean="0"/>
              <a:t>Romanowsky</a:t>
            </a:r>
            <a:r>
              <a:rPr lang="en-US" b="1" dirty="0" smtClean="0"/>
              <a:t> stains</a:t>
            </a:r>
            <a:r>
              <a:rPr lang="en-US" dirty="0" smtClean="0"/>
              <a:t>(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Leishman</a:t>
            </a:r>
            <a:r>
              <a:rPr lang="en-US" dirty="0" smtClean="0"/>
              <a:t>, MGG, Wright) </a:t>
            </a:r>
            <a:r>
              <a:rPr lang="en-US" b="1" dirty="0" smtClean="0"/>
              <a:t>– </a:t>
            </a:r>
            <a:r>
              <a:rPr lang="en-US" b="1" dirty="0" err="1" smtClean="0"/>
              <a:t>metachromatic</a:t>
            </a:r>
            <a:r>
              <a:rPr lang="en-US" b="1" dirty="0" smtClean="0"/>
              <a:t> stains </a:t>
            </a:r>
            <a:r>
              <a:rPr lang="en-US" dirty="0" smtClean="0"/>
              <a:t>which develop</a:t>
            </a:r>
          </a:p>
          <a:p>
            <a:r>
              <a:rPr lang="en-US" dirty="0" smtClean="0"/>
              <a:t>Blue </a:t>
            </a:r>
            <a:r>
              <a:rPr lang="en-US" dirty="0" err="1" smtClean="0"/>
              <a:t>colour</a:t>
            </a:r>
            <a:r>
              <a:rPr lang="en-US" dirty="0" smtClean="0"/>
              <a:t> with acidic cellular components</a:t>
            </a:r>
          </a:p>
          <a:p>
            <a:r>
              <a:rPr lang="en-US" dirty="0" smtClean="0"/>
              <a:t>Orange-red </a:t>
            </a:r>
            <a:r>
              <a:rPr lang="en-US" dirty="0" err="1" smtClean="0"/>
              <a:t>colour</a:t>
            </a:r>
            <a:r>
              <a:rPr lang="en-US" dirty="0" smtClean="0"/>
              <a:t> with basic cellular components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 nucleic acid – stained blue in </a:t>
            </a:r>
            <a:r>
              <a:rPr lang="en-US" dirty="0" err="1" smtClean="0"/>
              <a:t>colour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The following abnormalities are looked for in </a:t>
            </a:r>
            <a:r>
              <a:rPr lang="en-US" b="1" dirty="0" err="1" smtClean="0"/>
              <a:t>bld</a:t>
            </a:r>
            <a:r>
              <a:rPr lang="en-US" b="1" dirty="0" smtClean="0"/>
              <a:t> smear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Changes in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erythroid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series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3200" b="1" dirty="0" smtClean="0"/>
              <a:t> Variation in Size : </a:t>
            </a:r>
            <a:r>
              <a:rPr lang="en-US" sz="3200" b="1" dirty="0" err="1" smtClean="0"/>
              <a:t>Anisocytosis</a:t>
            </a:r>
            <a:endParaRPr lang="en-US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/>
              <a:t>ii.    Variation in shape : </a:t>
            </a:r>
            <a:r>
              <a:rPr lang="en-US" sz="3200" b="1" dirty="0" err="1" smtClean="0"/>
              <a:t>poikilocytosis</a:t>
            </a:r>
            <a:endParaRPr lang="en-US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43000" y="2209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 smtClean="0"/>
              <a:t>iii.   </a:t>
            </a:r>
            <a:r>
              <a:rPr lang="en-GB" sz="3200" b="1" dirty="0" err="1" smtClean="0"/>
              <a:t>Hypochromasia</a:t>
            </a:r>
            <a:r>
              <a:rPr lang="en-GB" sz="3200" b="1" dirty="0" smtClean="0"/>
              <a:t> (decreased amount of 					</a:t>
            </a:r>
            <a:r>
              <a:rPr lang="en-GB" sz="3200" b="1" dirty="0" err="1" smtClean="0"/>
              <a:t>hemoglobin</a:t>
            </a:r>
            <a:r>
              <a:rPr lang="en-GB" sz="3200" b="1" dirty="0" smtClean="0"/>
              <a:t>) </a:t>
            </a:r>
          </a:p>
          <a:p>
            <a:pPr>
              <a:buNone/>
            </a:pPr>
            <a:r>
              <a:rPr lang="en-GB" sz="3200" b="1" dirty="0" smtClean="0"/>
              <a:t>iv.   RBC inclusions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3810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Changes in WBC series – </a:t>
            </a:r>
            <a:r>
              <a:rPr lang="en-US" sz="3200" b="1" dirty="0" smtClean="0"/>
              <a:t>TLC , DLC, other 						abnormalities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Changes in platelets </a:t>
            </a:r>
            <a:r>
              <a:rPr lang="en-US" sz="3200" b="1" dirty="0" smtClean="0"/>
              <a:t>– no./ morphology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 Presence of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neoplastic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cells/ abnormal      	cells/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hemoparasites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A) Changes in </a:t>
            </a:r>
            <a:r>
              <a:rPr lang="en-US" b="1" dirty="0" err="1" smtClean="0">
                <a:solidFill>
                  <a:srgbClr val="00B0F0"/>
                </a:solidFill>
              </a:rPr>
              <a:t>erythroid</a:t>
            </a:r>
            <a:r>
              <a:rPr lang="en-US" b="1" dirty="0" smtClean="0">
                <a:solidFill>
                  <a:srgbClr val="00B0F0"/>
                </a:solidFill>
              </a:rPr>
              <a:t> series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 Variations in Size: </a:t>
            </a:r>
            <a:r>
              <a:rPr lang="en-US" b="1" dirty="0" err="1" smtClean="0"/>
              <a:t>Anisocytosis</a:t>
            </a:r>
            <a:endParaRPr lang="en-US" b="1" dirty="0" smtClean="0"/>
          </a:p>
          <a:p>
            <a:pPr marL="571500" indent="-571500"/>
            <a:r>
              <a:rPr lang="en-GB" dirty="0" smtClean="0"/>
              <a:t> Average diameter of RBC is 7.2 microns with a range of 6-9 microns, almost the same size as the nucleus of a small </a:t>
            </a:r>
            <a:r>
              <a:rPr lang="en-GB" dirty="0" smtClean="0"/>
              <a:t>lymphocyte</a:t>
            </a:r>
          </a:p>
          <a:p>
            <a:pPr marL="571500" indent="-571500"/>
            <a:endParaRPr lang="en-GB" dirty="0" smtClean="0"/>
          </a:p>
          <a:p>
            <a:pPr marL="571500" indent="-571500"/>
            <a:r>
              <a:rPr lang="en-GB" dirty="0" smtClean="0"/>
              <a:t>Red blood cells can vary in size from smaller than normal</a:t>
            </a:r>
            <a:r>
              <a:rPr lang="en-GB" b="1" dirty="0" smtClean="0"/>
              <a:t>, </a:t>
            </a:r>
            <a:r>
              <a:rPr lang="en-GB" b="1" dirty="0" err="1" smtClean="0"/>
              <a:t>microcytes</a:t>
            </a:r>
            <a:r>
              <a:rPr lang="en-GB" dirty="0" smtClean="0"/>
              <a:t>, to larger than normal, </a:t>
            </a:r>
            <a:r>
              <a:rPr lang="en-GB" b="1" dirty="0" err="1" smtClean="0"/>
              <a:t>macrocytes</a:t>
            </a:r>
            <a:r>
              <a:rPr lang="en-GB" b="1" dirty="0" smtClean="0"/>
              <a:t>.</a:t>
            </a:r>
            <a:r>
              <a:rPr lang="en-GB" dirty="0" smtClean="0"/>
              <a:t> </a:t>
            </a:r>
            <a:endParaRPr lang="en-GB" dirty="0" smtClean="0"/>
          </a:p>
          <a:p>
            <a:pPr marL="571500" indent="-571500"/>
            <a:endParaRPr lang="en-GB" dirty="0" smtClean="0"/>
          </a:p>
          <a:p>
            <a:pPr marL="571500" indent="-571500"/>
            <a:r>
              <a:rPr lang="en-GB" dirty="0" smtClean="0"/>
              <a:t>When red cells of normal size, </a:t>
            </a:r>
            <a:r>
              <a:rPr lang="en-GB" dirty="0" err="1" smtClean="0"/>
              <a:t>microcytes</a:t>
            </a:r>
            <a:r>
              <a:rPr lang="en-GB" dirty="0" smtClean="0"/>
              <a:t> and </a:t>
            </a:r>
            <a:r>
              <a:rPr lang="en-GB" dirty="0" err="1" smtClean="0"/>
              <a:t>macrocytes</a:t>
            </a:r>
            <a:r>
              <a:rPr lang="en-GB" dirty="0" smtClean="0"/>
              <a:t> are present in the same field, the term </a:t>
            </a:r>
            <a:r>
              <a:rPr lang="en-GB" b="1" dirty="0" err="1" smtClean="0">
                <a:solidFill>
                  <a:srgbClr val="990000"/>
                </a:solidFill>
              </a:rPr>
              <a:t>anisocytosis</a:t>
            </a:r>
            <a:r>
              <a:rPr lang="en-GB" dirty="0" smtClean="0">
                <a:solidFill>
                  <a:srgbClr val="990000"/>
                </a:solidFill>
              </a:rPr>
              <a:t> </a:t>
            </a:r>
            <a:r>
              <a:rPr lang="en-GB" dirty="0" smtClean="0"/>
              <a:t>is used</a:t>
            </a: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7315200" y="6172200"/>
            <a:ext cx="457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457200"/>
            <a:ext cx="8458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 smtClean="0"/>
          </a:p>
          <a:p>
            <a:r>
              <a:rPr lang="en-GB" dirty="0" smtClean="0"/>
              <a:t> </a:t>
            </a:r>
          </a:p>
          <a:p>
            <a:r>
              <a:rPr lang="en-GB" sz="2800" b="1" dirty="0" err="1" smtClean="0"/>
              <a:t>Microcytes</a:t>
            </a:r>
            <a:r>
              <a:rPr lang="en-GB" sz="2800" b="1" dirty="0" smtClean="0"/>
              <a:t> seen in </a:t>
            </a:r>
            <a:r>
              <a:rPr lang="en-GB" sz="2800" dirty="0" smtClean="0"/>
              <a:t>–IDA , </a:t>
            </a:r>
            <a:r>
              <a:rPr lang="en-GB" sz="2800" dirty="0" err="1" smtClean="0"/>
              <a:t>Thalassemia</a:t>
            </a:r>
            <a:r>
              <a:rPr lang="en-GB" sz="2800" dirty="0" smtClean="0"/>
              <a:t>, </a:t>
            </a:r>
            <a:r>
              <a:rPr lang="en-GB" sz="2800" dirty="0" err="1" smtClean="0"/>
              <a:t>sideroblastic</a:t>
            </a:r>
            <a:r>
              <a:rPr lang="en-GB" sz="2800" dirty="0" smtClean="0"/>
              <a:t> anaemia , deficiency of trace minerals </a:t>
            </a:r>
            <a:r>
              <a:rPr lang="en-GB" sz="2800" dirty="0" err="1" smtClean="0"/>
              <a:t>eg</a:t>
            </a:r>
            <a:r>
              <a:rPr lang="en-GB" sz="2800" dirty="0" smtClean="0"/>
              <a:t> cobalt, Zn etc</a:t>
            </a:r>
          </a:p>
          <a:p>
            <a:endParaRPr lang="en-GB" sz="2800" dirty="0" smtClean="0"/>
          </a:p>
          <a:p>
            <a:r>
              <a:rPr lang="en-GB" sz="2800" b="1" dirty="0" err="1" smtClean="0"/>
              <a:t>Macrocytes</a:t>
            </a:r>
            <a:r>
              <a:rPr lang="en-GB" sz="2800" b="1" dirty="0" smtClean="0"/>
              <a:t> seen in </a:t>
            </a:r>
            <a:r>
              <a:rPr lang="en-GB" sz="2800" dirty="0" smtClean="0"/>
              <a:t>– MA , </a:t>
            </a:r>
            <a:r>
              <a:rPr lang="en-GB" sz="2800" dirty="0" err="1" smtClean="0"/>
              <a:t>Aplastic</a:t>
            </a:r>
            <a:r>
              <a:rPr lang="en-GB" sz="2800" dirty="0" smtClean="0"/>
              <a:t> anaemia,  </a:t>
            </a:r>
            <a:r>
              <a:rPr lang="en-GB" sz="2800" dirty="0" err="1" smtClean="0"/>
              <a:t>chr</a:t>
            </a:r>
            <a:r>
              <a:rPr lang="en-GB" sz="2800" dirty="0" smtClean="0"/>
              <a:t> liver disease, hypothyroidism, alcoholism</a:t>
            </a:r>
            <a:endParaRPr lang="en-US" sz="2800" dirty="0" smtClean="0"/>
          </a:p>
          <a:p>
            <a:endParaRPr lang="en-GB" dirty="0" smtClean="0"/>
          </a:p>
        </p:txBody>
      </p:sp>
      <p:pic>
        <p:nvPicPr>
          <p:cNvPr id="29698" name="Picture 2" descr="http://s3.amazonaws.com/rapgenius/1364880918_27oAchNcC3V1q7STZOIDDQ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ii. Variation in shape – </a:t>
            </a:r>
            <a:r>
              <a:rPr lang="en-US" b="1" dirty="0" err="1" smtClean="0"/>
              <a:t>poikilocytosis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dirty="0" err="1" smtClean="0"/>
              <a:t>Spherocytes</a:t>
            </a:r>
            <a:r>
              <a:rPr lang="en-US" dirty="0" smtClean="0"/>
              <a:t> 		            - tear drop cells</a:t>
            </a:r>
          </a:p>
          <a:p>
            <a:pPr>
              <a:buFontTx/>
              <a:buChar char="-"/>
            </a:pPr>
            <a:r>
              <a:rPr lang="en-US" dirty="0" err="1" smtClean="0"/>
              <a:t>Ovalocytes</a:t>
            </a:r>
            <a:r>
              <a:rPr lang="en-US" dirty="0" smtClean="0"/>
              <a:t>/ </a:t>
            </a:r>
            <a:r>
              <a:rPr lang="en-US" dirty="0" err="1" smtClean="0"/>
              <a:t>elliptocytes</a:t>
            </a:r>
            <a:r>
              <a:rPr lang="en-US" dirty="0" smtClean="0"/>
              <a:t>	  - </a:t>
            </a:r>
            <a:r>
              <a:rPr lang="en-US" dirty="0" err="1" smtClean="0"/>
              <a:t>stomatocytes</a:t>
            </a:r>
            <a:r>
              <a:rPr lang="en-US" dirty="0" smtClean="0"/>
              <a:t>	</a:t>
            </a:r>
          </a:p>
          <a:p>
            <a:pPr>
              <a:buFontTx/>
              <a:buChar char="-"/>
            </a:pPr>
            <a:r>
              <a:rPr lang="en-US" dirty="0" smtClean="0"/>
              <a:t>Sickle cells 			  - </a:t>
            </a:r>
            <a:r>
              <a:rPr lang="en-US" dirty="0" err="1" smtClean="0"/>
              <a:t>acanthocytes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Echinocytes</a:t>
            </a:r>
            <a:r>
              <a:rPr lang="en-US" dirty="0" smtClean="0"/>
              <a:t>			  - Target cells</a:t>
            </a:r>
          </a:p>
          <a:p>
            <a:pPr>
              <a:buFontTx/>
              <a:buChar char="-"/>
            </a:pPr>
            <a:r>
              <a:rPr lang="en-US" dirty="0" err="1" smtClean="0"/>
              <a:t>schistocyte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805</Words>
  <Application>Microsoft Office PowerPoint</Application>
  <PresentationFormat>On-screen Show 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ITS DENTAL COLLEGE, GREATER NOIDA</vt:lpstr>
      <vt:lpstr>Learning Objectives &amp; Specific Learning Outcomes</vt:lpstr>
      <vt:lpstr>INVESTIGATIONS IN A CASE OF ANAEMIA</vt:lpstr>
      <vt:lpstr>1) Hb estimation</vt:lpstr>
      <vt:lpstr>2) PBS EXAMINATION</vt:lpstr>
      <vt:lpstr>Slide 6</vt:lpstr>
      <vt:lpstr>A) Changes in erythroid series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iv) RBC INCLUSIONS</vt:lpstr>
      <vt:lpstr>Slide 21</vt:lpstr>
      <vt:lpstr>Slide 22</vt:lpstr>
      <vt:lpstr>Nucleated RBC</vt:lpstr>
      <vt:lpstr>B) CHANGES IN WBC SERIES</vt:lpstr>
      <vt:lpstr>Hypersegmented neutrophil</vt:lpstr>
      <vt:lpstr>Slide 26</vt:lpstr>
      <vt:lpstr>3) RED CELL INDICES</vt:lpstr>
      <vt:lpstr>Slide 28</vt:lpstr>
      <vt:lpstr>Slide 29</vt:lpstr>
      <vt:lpstr>Frequently asked Questions</vt:lpstr>
      <vt:lpstr>Reading List/Reference List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ANAEMIAS</dc:title>
  <dc:creator>user</dc:creator>
  <cp:lastModifiedBy>admin</cp:lastModifiedBy>
  <cp:revision>129</cp:revision>
  <dcterms:created xsi:type="dcterms:W3CDTF">2006-08-16T00:00:00Z</dcterms:created>
  <dcterms:modified xsi:type="dcterms:W3CDTF">2020-04-25T13:12:52Z</dcterms:modified>
</cp:coreProperties>
</file>