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256" r:id="rId4"/>
    <p:sldId id="257" r:id="rId5"/>
    <p:sldId id="258" r:id="rId6"/>
    <p:sldId id="260" r:id="rId7"/>
    <p:sldId id="270" r:id="rId8"/>
    <p:sldId id="286" r:id="rId9"/>
    <p:sldId id="274" r:id="rId10"/>
    <p:sldId id="275" r:id="rId11"/>
    <p:sldId id="276" r:id="rId12"/>
    <p:sldId id="277" r:id="rId13"/>
    <p:sldId id="279" r:id="rId14"/>
    <p:sldId id="287" r:id="rId15"/>
    <p:sldId id="289" r:id="rId16"/>
    <p:sldId id="290" r:id="rId17"/>
    <p:sldId id="295" r:id="rId18"/>
    <p:sldId id="288" r:id="rId19"/>
    <p:sldId id="283" r:id="rId20"/>
    <p:sldId id="291" r:id="rId21"/>
    <p:sldId id="292" r:id="rId22"/>
    <p:sldId id="293" r:id="rId23"/>
    <p:sldId id="294" r:id="rId24"/>
    <p:sldId id="298" r:id="rId25"/>
    <p:sldId id="29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8C7B2-551E-43EA-B7AE-5BEE9D267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BE5F8-BD5D-4F3A-812D-FB33681DB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A33E7-277B-4BE7-B83E-5DCB91B3E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33B1-3B6B-4768-B11C-1BDF2FFE726C}" type="datetimeFigureOut">
              <a:rPr lang="en-IN" smtClean="0"/>
              <a:t>16/09/2020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FEFDC-82B3-4FEA-81FE-03061BFD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EE9CC-4A40-4D4A-BA6B-4BCF05F60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FBD7-389B-489F-9BB4-34D81EB1D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232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39AD-D59E-4198-BCCA-E612F2DBA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1A1DCB-EF6C-4DAB-9B12-E9ECD31FE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3FC93-8266-4BA8-8E44-AFACCFAD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33B1-3B6B-4768-B11C-1BDF2FFE726C}" type="datetimeFigureOut">
              <a:rPr lang="en-IN" smtClean="0"/>
              <a:t>16/09/2020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36D78-4D36-4078-9970-8C958C6AC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7A22B-66FC-4850-A66D-320594BC6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FBD7-389B-489F-9BB4-34D81EB1D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872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7DE274-24FB-4687-923A-C300A56614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69CD2-4E8D-474C-8F72-6DA6D52D8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A746E-6709-4D0B-A572-2D0B30ED9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33B1-3B6B-4768-B11C-1BDF2FFE726C}" type="datetimeFigureOut">
              <a:rPr lang="en-IN" smtClean="0"/>
              <a:t>16/09/2020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93641-3002-4F92-8792-BE45CC37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F026E-18DE-4484-8AAD-4AD809A8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FBD7-389B-489F-9BB4-34D81EB1D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525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5C101-9A40-4465-B02E-A329869DF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94930-06DD-4108-99DF-49CD05DE4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12CA3-EF8B-4F56-A67D-82D16F97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33B1-3B6B-4768-B11C-1BDF2FFE726C}" type="datetimeFigureOut">
              <a:rPr lang="en-IN" smtClean="0"/>
              <a:t>16/09/2020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65F65-8F9B-4753-A90C-B7A0344C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BDD1E-EE95-427B-A8AC-A32B54D4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FBD7-389B-489F-9BB4-34D81EB1D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681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3578-C115-4AD3-803A-E76D945F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E0102-5123-483D-88F0-50E60831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D4079-2445-4E33-946C-F41C91CD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33B1-3B6B-4768-B11C-1BDF2FFE726C}" type="datetimeFigureOut">
              <a:rPr lang="en-IN" smtClean="0"/>
              <a:t>16/09/2020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194BE-909D-46F7-80C1-B264E0656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B1CCA-D2D2-4FB6-93A1-727461C3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FBD7-389B-489F-9BB4-34D81EB1D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779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B4B0-900A-4AD6-BA85-5DD900D3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58757-51A8-4A0A-81BC-E9368F2CF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9F74D-01C0-4180-B7C1-2FC2CF39F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8A6EA-0A22-4671-AB1C-EEAF70B7B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33B1-3B6B-4768-B11C-1BDF2FFE726C}" type="datetimeFigureOut">
              <a:rPr lang="en-IN" smtClean="0"/>
              <a:t>16/09/2020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26076-98B6-4E28-A004-9FC93B16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7524E-2BCB-4133-8E0C-C91071C0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FBD7-389B-489F-9BB4-34D81EB1D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220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F7C8E-B663-4794-966D-E06BEB449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4EB84-72C2-4CB7-865B-318C5A798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CA41C-7048-48FB-AEE6-92A3D3958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2CE7DC-E754-41B1-B50A-91B44712F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BD4B49-BF03-48FB-AF8E-16B4F34E6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9F68BD-3E48-49AD-9EA6-8D9CAE15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33B1-3B6B-4768-B11C-1BDF2FFE726C}" type="datetimeFigureOut">
              <a:rPr lang="en-IN" smtClean="0"/>
              <a:t>16/09/2020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9A58F6-50BE-4BA4-B386-5029A65C9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EBF74D-6785-4B63-8571-347374088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FBD7-389B-489F-9BB4-34D81EB1D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150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88191-4803-4541-9666-AC3E484E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19BAAA-23EB-47CD-831D-A04F4A2A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33B1-3B6B-4768-B11C-1BDF2FFE726C}" type="datetimeFigureOut">
              <a:rPr lang="en-IN" smtClean="0"/>
              <a:t>16/09/2020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EA7B2-2DD5-4175-9BF7-D3D0E6545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DF6F2-5338-4AD6-815A-A968A2723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FBD7-389B-489F-9BB4-34D81EB1D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556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55EA94-EB3B-459D-AECB-6DAAE37B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33B1-3B6B-4768-B11C-1BDF2FFE726C}" type="datetimeFigureOut">
              <a:rPr lang="en-IN" smtClean="0"/>
              <a:t>16/09/2020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D6C9F9-9311-4254-921B-948791870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98B42-9918-4B68-B9A9-C75FC800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FBD7-389B-489F-9BB4-34D81EB1D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456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E894-1371-49E8-8CE0-2E508742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030F9-7B6F-4C66-97B0-A4AED5D1C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5AAF5-6011-47E4-A841-50510CC54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664D8-53E5-484A-B6ED-6E8A0EF90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33B1-3B6B-4768-B11C-1BDF2FFE726C}" type="datetimeFigureOut">
              <a:rPr lang="en-IN" smtClean="0"/>
              <a:t>16/09/2020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21EB1-055C-4F38-8230-750664AEC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0454E-7A2F-447C-9F83-A96F5D85C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FBD7-389B-489F-9BB4-34D81EB1D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06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89A33-07D3-4D0B-BD80-A715B0065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72C6C0-8D85-4B28-BFBA-C6083C0DE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C4187-68DB-4066-B12C-DE9B0B5B2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8900C-494A-4E67-9AD6-A2DB9FDFB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33B1-3B6B-4768-B11C-1BDF2FFE726C}" type="datetimeFigureOut">
              <a:rPr lang="en-IN" smtClean="0"/>
              <a:t>16/09/2020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C3E7F-384A-4BE6-A9D6-3A3F230CA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2D761-6038-448D-AB27-53F661FDC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FBD7-389B-489F-9BB4-34D81EB1D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089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AE9399-8B83-452A-8CDF-452B766B5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B66B7-FB1F-4513-907F-499527134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9BBF4-5FA0-4F16-A38F-65FD73125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B33B1-3B6B-4768-B11C-1BDF2FFE726C}" type="datetimeFigureOut">
              <a:rPr lang="en-IN" smtClean="0"/>
              <a:t>16/09/2020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62079-EF91-469B-AE36-42398BA22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A1A6E-611F-4F0D-9FEC-F0475818C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FBD7-389B-489F-9BB4-34D81EB1D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999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A94E9-FF4F-49C4-9ACD-2B8FC943B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ITS DENTAL COLLEGE, GREATER NOIDA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8B4CD-16F2-4F25-9300-BB483C753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      SUBJECT :  General Pathology</a:t>
            </a:r>
          </a:p>
          <a:p>
            <a:pPr marL="0" indent="0">
              <a:buNone/>
            </a:pPr>
            <a:r>
              <a:rPr lang="en-IN" dirty="0"/>
              <a:t>   </a:t>
            </a:r>
          </a:p>
          <a:p>
            <a:pPr marL="0" indent="0">
              <a:buNone/>
            </a:pPr>
            <a:r>
              <a:rPr lang="en-IN" dirty="0"/>
              <a:t>      SESSION TOPIC : Intracellular Accumulations</a:t>
            </a:r>
          </a:p>
          <a:p>
            <a:pPr marL="0" indent="0">
              <a:buNone/>
            </a:pPr>
            <a:r>
              <a:rPr lang="en-IN" dirty="0"/>
              <a:t>    </a:t>
            </a:r>
          </a:p>
          <a:p>
            <a:pPr marL="0" indent="0">
              <a:buNone/>
            </a:pPr>
            <a:r>
              <a:rPr lang="en-IN" dirty="0"/>
              <a:t>      BATCH :  BDS 2nd year</a:t>
            </a:r>
          </a:p>
          <a:p>
            <a:pPr marL="0" indent="0">
              <a:buNone/>
            </a:pPr>
            <a:r>
              <a:rPr lang="en-IN" dirty="0"/>
              <a:t>    </a:t>
            </a:r>
          </a:p>
          <a:p>
            <a:pPr marL="0" indent="0">
              <a:buNone/>
            </a:pPr>
            <a:r>
              <a:rPr lang="en-IN" dirty="0"/>
              <a:t>      FACULTY :  </a:t>
            </a:r>
            <a:r>
              <a:rPr lang="en-IN" dirty="0" err="1"/>
              <a:t>Dr.</a:t>
            </a:r>
            <a:r>
              <a:rPr lang="en-IN" dirty="0"/>
              <a:t> </a:t>
            </a:r>
            <a:r>
              <a:rPr lang="en-IN"/>
              <a:t>Charu Singh (Asst Professor)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8806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1AFC7-ECDC-4580-8EF4-2EDD0325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Exogenous Pigments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41549-0629-425A-9A4D-FABD51D81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Carbon (</a:t>
            </a:r>
            <a:r>
              <a:rPr lang="en-IN" dirty="0" err="1"/>
              <a:t>anthracotic</a:t>
            </a:r>
            <a:r>
              <a:rPr lang="en-IN" dirty="0"/>
              <a:t>)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Tattooing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Arsenic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β-carotene</a:t>
            </a:r>
          </a:p>
        </p:txBody>
      </p:sp>
    </p:spTree>
    <p:extLst>
      <p:ext uri="{BB962C8B-B14F-4D97-AF65-F5344CB8AC3E}">
        <p14:creationId xmlns:p14="http://schemas.microsoft.com/office/powerpoint/2010/main" val="2314381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3996F-1FE3-4907-8353-33430676E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212034"/>
            <a:ext cx="12032974" cy="6864627"/>
          </a:xfrm>
        </p:spPr>
        <p:txBody>
          <a:bodyPr>
            <a:normAutofit lnSpcReduction="10000"/>
          </a:bodyPr>
          <a:lstStyle/>
          <a:p>
            <a:r>
              <a:rPr lang="en-IN" dirty="0"/>
              <a:t>Most common exogenous pigment is </a:t>
            </a:r>
            <a:r>
              <a:rPr lang="en-IN" b="1" dirty="0"/>
              <a:t>carbon</a:t>
            </a:r>
            <a:r>
              <a:rPr lang="en-IN" dirty="0"/>
              <a:t> (coal dust)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When inhaled → picked up by macrophages within alveoli →transported through lymphatic channels to regional lymph nodes (tracheobronchial region)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Accumulations of this pigment blacken the tissues of the lungs (</a:t>
            </a:r>
            <a:r>
              <a:rPr lang="en-IN" b="1" dirty="0"/>
              <a:t>anthracosis</a:t>
            </a:r>
            <a:r>
              <a:rPr lang="en-IN" dirty="0"/>
              <a:t>) and the involved lymph nodes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In coal miners the aggregates of carbon dust may induce a fibroblastic reaction or emphysema →</a:t>
            </a:r>
            <a:r>
              <a:rPr lang="en-IN" b="1" dirty="0"/>
              <a:t>coal worker’s pneumoconiosis</a:t>
            </a:r>
          </a:p>
          <a:p>
            <a:pPr marL="0" indent="0">
              <a:buNone/>
            </a:pPr>
            <a:endParaRPr lang="en-IN" b="1" dirty="0"/>
          </a:p>
          <a:p>
            <a:r>
              <a:rPr lang="en-IN" dirty="0"/>
              <a:t>Tattooing is a form of localized, exogenous pigmentation of the skin</a:t>
            </a:r>
          </a:p>
          <a:p>
            <a:endParaRPr lang="en-IN" dirty="0"/>
          </a:p>
          <a:p>
            <a:r>
              <a:rPr lang="en-IN" dirty="0"/>
              <a:t>The pigments inoculated are phagocytosed by dermal macrophages → reside for the remainder of the life</a:t>
            </a:r>
          </a:p>
        </p:txBody>
      </p:sp>
    </p:spTree>
    <p:extLst>
      <p:ext uri="{BB962C8B-B14F-4D97-AF65-F5344CB8AC3E}">
        <p14:creationId xmlns:p14="http://schemas.microsoft.com/office/powerpoint/2010/main" val="1067875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BC0EB-662B-4C7A-BB41-919807D4C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Endogenous Pigments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4706A-C8E4-450C-9A28-CAB9F3623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Lipofuscin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Melanin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Haemoprotein-derived pigments</a:t>
            </a:r>
          </a:p>
        </p:txBody>
      </p:sp>
    </p:spTree>
    <p:extLst>
      <p:ext uri="{BB962C8B-B14F-4D97-AF65-F5344CB8AC3E}">
        <p14:creationId xmlns:p14="http://schemas.microsoft.com/office/powerpoint/2010/main" val="3109653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8D26-8108-4AE7-813A-8380E1F7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145427"/>
            <a:ext cx="10515600" cy="1325563"/>
          </a:xfrm>
        </p:spPr>
        <p:txBody>
          <a:bodyPr/>
          <a:lstStyle/>
          <a:p>
            <a:r>
              <a:rPr lang="en-IN" dirty="0"/>
              <a:t>Lipofuscin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7F007-A5A9-431D-850B-F0035F42BA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322" y="1285461"/>
            <a:ext cx="7023652" cy="5572539"/>
          </a:xfrm>
        </p:spPr>
        <p:txBody>
          <a:bodyPr>
            <a:normAutofit/>
          </a:bodyPr>
          <a:lstStyle/>
          <a:p>
            <a:r>
              <a:rPr lang="en-IN" dirty="0"/>
              <a:t>It is an insoluble pigment, also known as lipochrome or wear-and-tear pigment</a:t>
            </a:r>
          </a:p>
          <a:p>
            <a:r>
              <a:rPr lang="en-IN" dirty="0"/>
              <a:t>It is not injurious to the cell or its functions but is a </a:t>
            </a:r>
            <a:r>
              <a:rPr lang="en-IN" dirty="0" err="1"/>
              <a:t>telltale</a:t>
            </a:r>
            <a:r>
              <a:rPr lang="en-IN" dirty="0"/>
              <a:t> sign of free radical injury and lipid peroxidation.</a:t>
            </a:r>
          </a:p>
          <a:p>
            <a:r>
              <a:rPr lang="en-IN" dirty="0"/>
              <a:t>M/E - yellow-brown, finely granular cytoplasmic, often perinuclear, pigment </a:t>
            </a:r>
          </a:p>
          <a:p>
            <a:r>
              <a:rPr lang="en-IN" dirty="0"/>
              <a:t>Sites - liver and heart of aging patients </a:t>
            </a:r>
          </a:p>
          <a:p>
            <a:r>
              <a:rPr lang="en-IN" dirty="0"/>
              <a:t>Causes - severe malnutrition and cancer cachexia.</a:t>
            </a:r>
          </a:p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FC6884-AB55-4360-AF6F-6FFEFAF853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6251" y="1346979"/>
            <a:ext cx="4738107" cy="314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85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6BA19-E8B7-4B16-B169-E2C7504F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Melanin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AD015-7694-42A6-B92E-8EFEF82BDC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/>
              <a:t>It is an endogenous, brown-black pigment </a:t>
            </a:r>
          </a:p>
          <a:p>
            <a:endParaRPr lang="en-IN" dirty="0"/>
          </a:p>
          <a:p>
            <a:r>
              <a:rPr lang="en-IN" dirty="0"/>
              <a:t>It is formed when the enzyme tyrosinase </a:t>
            </a:r>
            <a:r>
              <a:rPr lang="en-IN" dirty="0" err="1"/>
              <a:t>catalyzes</a:t>
            </a:r>
            <a:r>
              <a:rPr lang="en-IN" dirty="0"/>
              <a:t> the oxidation of tyrosine to </a:t>
            </a:r>
            <a:r>
              <a:rPr lang="en-IN" dirty="0" err="1"/>
              <a:t>dihydroxyphenylalanine</a:t>
            </a:r>
            <a:r>
              <a:rPr lang="en-IN" dirty="0"/>
              <a:t> in melanocytes.</a:t>
            </a:r>
          </a:p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F89443-3440-4CA3-95D6-16CDF49FFF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88800"/>
            <a:ext cx="5181600" cy="36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9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1E0B-CFB7-4DED-9BB8-7A19C109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" y="18255"/>
            <a:ext cx="10515600" cy="1325563"/>
          </a:xfrm>
        </p:spPr>
        <p:txBody>
          <a:bodyPr/>
          <a:lstStyle/>
          <a:p>
            <a:r>
              <a:rPr lang="en-IN" dirty="0"/>
              <a:t>Disorders of melanin pigmentation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BEF4B-EA3F-4A0A-BECC-CF34ACF95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1192696"/>
            <a:ext cx="10969487" cy="4984267"/>
          </a:xfrm>
        </p:spPr>
        <p:txBody>
          <a:bodyPr/>
          <a:lstStyle/>
          <a:p>
            <a:r>
              <a:rPr lang="en-IN" dirty="0"/>
              <a:t>Generalised hyperpigmentation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Addison’s disease - generalised hyper pigmentation of the skin, especially in areas exposed to light, and of buccal mucosa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Chloasma - during pregnancy under the influence of oestrogen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Focal hyperpigmentation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 err="1"/>
              <a:t>Cäfe</a:t>
            </a:r>
            <a:r>
              <a:rPr lang="en-IN" dirty="0"/>
              <a:t>-au-lait spots - seen in neurofibromatosis and Albright’s syndrome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 err="1"/>
              <a:t>Peutz-Jeghers</a:t>
            </a:r>
            <a:r>
              <a:rPr lang="en-IN" dirty="0"/>
              <a:t> syndrome - focal peri-oral pigmentation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Melanosis coli - pigmentation of the mucosa of the colon</a:t>
            </a:r>
          </a:p>
        </p:txBody>
      </p:sp>
    </p:spTree>
    <p:extLst>
      <p:ext uri="{BB962C8B-B14F-4D97-AF65-F5344CB8AC3E}">
        <p14:creationId xmlns:p14="http://schemas.microsoft.com/office/powerpoint/2010/main" val="2399780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9EA83-78AF-4AED-8DD7-250FD2B97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490330"/>
            <a:ext cx="10903226" cy="5686633"/>
          </a:xfrm>
        </p:spPr>
        <p:txBody>
          <a:bodyPr>
            <a:normAutofit/>
          </a:bodyPr>
          <a:lstStyle/>
          <a:p>
            <a:r>
              <a:rPr lang="en-IN" dirty="0"/>
              <a:t>Generalised hypopigmentation - Albinism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Tyrosinase enzyme is genetically defective and no melanin is formed in the melanocytes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Albinos have blond hair, poor vision and severe photophobia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Localised hypopigmentation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 err="1"/>
              <a:t>Leucoderma</a:t>
            </a:r>
            <a:endParaRPr lang="en-IN" dirty="0"/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Vitiligo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Acquired focal hypopigmentation due to leprosy, healing of wounds, DLE, radiation dermatitis</a:t>
            </a:r>
          </a:p>
        </p:txBody>
      </p:sp>
    </p:spTree>
    <p:extLst>
      <p:ext uri="{BB962C8B-B14F-4D97-AF65-F5344CB8AC3E}">
        <p14:creationId xmlns:p14="http://schemas.microsoft.com/office/powerpoint/2010/main" val="3942522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A108F-59D9-43A5-979A-3490D54ABE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 err="1"/>
              <a:t>Hemoprotein</a:t>
            </a:r>
            <a:r>
              <a:rPr lang="en-IN" dirty="0"/>
              <a:t> Derived Pigments</a:t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831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7FD4-8A10-4A10-BED8-511FE698A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6" y="18255"/>
            <a:ext cx="10515600" cy="1325563"/>
          </a:xfrm>
        </p:spPr>
        <p:txBody>
          <a:bodyPr/>
          <a:lstStyle/>
          <a:p>
            <a:r>
              <a:rPr lang="en-IN" dirty="0"/>
              <a:t>Hemosiderin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D691A-82DD-40C7-BBEF-881B8B052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799" y="1245704"/>
            <a:ext cx="6811617" cy="5499653"/>
          </a:xfrm>
        </p:spPr>
        <p:txBody>
          <a:bodyPr>
            <a:normAutofit lnSpcReduction="10000"/>
          </a:bodyPr>
          <a:lstStyle/>
          <a:p>
            <a:r>
              <a:rPr lang="en-IN" dirty="0"/>
              <a:t>It is a </a:t>
            </a:r>
            <a:r>
              <a:rPr lang="en-IN" dirty="0" err="1"/>
              <a:t>hemoglobin</a:t>
            </a:r>
            <a:r>
              <a:rPr lang="en-IN" dirty="0"/>
              <a:t>-derived, golden yellow-to-brown, granular or crystalline pigment and is one of the major storage forms of iron</a:t>
            </a:r>
          </a:p>
          <a:p>
            <a:endParaRPr lang="en-IN" dirty="0"/>
          </a:p>
          <a:p>
            <a:r>
              <a:rPr lang="en-IN" dirty="0"/>
              <a:t>When there is a local or systemic excess of iron, ferritin forms hemosiderin granules</a:t>
            </a:r>
          </a:p>
          <a:p>
            <a:endParaRPr lang="en-IN" dirty="0"/>
          </a:p>
          <a:p>
            <a:r>
              <a:rPr lang="en-IN" dirty="0"/>
              <a:t>Hemosiderin pigment represents aggregates of ferritin micelles</a:t>
            </a:r>
          </a:p>
          <a:p>
            <a:endParaRPr lang="en-IN" dirty="0"/>
          </a:p>
          <a:p>
            <a:r>
              <a:rPr lang="en-IN" dirty="0"/>
              <a:t>Seen in the mononuclear phagocytes of the bone marrow, spleen and liver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1081D0-4159-4AE2-BFBA-3949BE3156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37733" y="3876260"/>
            <a:ext cx="3414241" cy="2524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FBC3E9-2538-4759-A52A-32993F028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733" y="868320"/>
            <a:ext cx="3414240" cy="25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29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EDE5C-BBA6-4F35-B37D-E72A10666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622852"/>
            <a:ext cx="10916478" cy="5554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Causes</a:t>
            </a:r>
          </a:p>
          <a:p>
            <a:r>
              <a:rPr lang="en-IN" dirty="0"/>
              <a:t>Local excesses:-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Bruise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Brown induration of lung in chronic venous congestion of lung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Systemic excesses: Systemic overload of iron is known as hemosiderosis. The main causes:-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Increased absorption of dietary iron (hemochromatosis)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Excessive destruction of red cells: e.g. </a:t>
            </a:r>
            <a:r>
              <a:rPr lang="en-IN" dirty="0" err="1"/>
              <a:t>hemolytic</a:t>
            </a:r>
            <a:r>
              <a:rPr lang="en-IN" dirty="0"/>
              <a:t> </a:t>
            </a:r>
            <a:r>
              <a:rPr lang="en-IN" dirty="0" err="1"/>
              <a:t>anemias</a:t>
            </a:r>
            <a:endParaRPr lang="en-IN" dirty="0"/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Repeated blood transfusions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677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867D-774D-4DD2-85CD-F37E9CA6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Learning Objectives &amp; Specific 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163D5-6430-475C-AA13-84A7258FA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Learning Objectives:  To explain the Intracellular Accumulations.</a:t>
            </a:r>
          </a:p>
          <a:p>
            <a:endParaRPr lang="en-IN" dirty="0"/>
          </a:p>
          <a:p>
            <a:r>
              <a:rPr lang="en-IN" dirty="0"/>
              <a:t>Specific Learning Outcomes: At the end of the lecture, the learner should have knowledge of the Intracellular Accumulation of Different Pigments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42647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2F7B-3251-466F-859F-180D46B1F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Acid Haematin (</a:t>
            </a:r>
            <a:r>
              <a:rPr lang="en-IN" dirty="0" err="1"/>
              <a:t>Haemazoin</a:t>
            </a:r>
            <a:r>
              <a:rPr lang="en-IN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6845F-27D3-4331-B471-494C640CE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Contain haem Fe in ferric form in acidic medium &amp; is a haemoprotein derived brown-black pigment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Most commonly seen in malaria &amp; mismatched blood transfusion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7287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9C71-BACF-4E43-88FC-0017D77B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Bilirubin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9AAC0-4508-435B-897A-65088E7CA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Normal major pigment found in bile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It is derived from porphyrin ring of the haem moiety of Hb and does not contain iron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Excess of bilirubin l/t ‘Jaundice’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62844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F03B0-347F-44C3-849D-62C1FB9B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Porphyria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FF18E-193A-44AC-A6F2-2D7924F68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Porphyrins are normal pigment present in Hb, myoglobin &amp; cytochrome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It is an uncommon disorder of inborn abnormality of porphyrin metabolism. There is genetic deficiency of one of the enzyme reqd. for haem synthesis which  l/t excessive production of porphyrins.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0349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C8398-5C75-4C95-8835-271957E6D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Porphyria is of 2 types-</a:t>
            </a:r>
          </a:p>
          <a:p>
            <a:endParaRPr lang="en-IN" dirty="0"/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Erythropoietic porphyria- defective haem synthesis in red cell precursors in bone marrow.</a:t>
            </a:r>
          </a:p>
          <a:p>
            <a:endParaRPr lang="en-IN" dirty="0"/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Hepatic Porphyria - More common &amp; have defects in synthesis of haem in liver. Further subtypes are-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Acute Intermittent Porphyria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Variegate porphyria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Porphyria Cutanea </a:t>
            </a:r>
            <a:r>
              <a:rPr lang="en-IN" dirty="0" err="1"/>
              <a:t>Tarda</a:t>
            </a:r>
            <a:r>
              <a:rPr lang="en-IN" dirty="0"/>
              <a:t>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75287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0629-670D-41F4-96DE-31DD43228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Frequently Asked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17D5A-5F3E-4373-B65E-A710D1016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1) Describe intracellular accumulation. Write in detail about pigments.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dirty="0"/>
              <a:t>2) Write short notes on :-</a:t>
            </a:r>
          </a:p>
          <a:p>
            <a:r>
              <a:rPr lang="en-IN" dirty="0"/>
              <a:t>Melanin</a:t>
            </a:r>
          </a:p>
          <a:p>
            <a:r>
              <a:rPr lang="en-IN" dirty="0"/>
              <a:t>Hemosiderosis</a:t>
            </a:r>
          </a:p>
          <a:p>
            <a:r>
              <a:rPr lang="en-IN" dirty="0"/>
              <a:t>Aging Pigment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92351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1A945-8C4E-498F-83A7-551EE6F5A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Reading List/Reference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3D6E-ED7E-4EB0-9012-4B67FB2CE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Robbins Basic Pathology: Kumar, Abbas, Aster, 9th Edition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Essential Pathology for Dental Students: Harsh Mohan, Sugandha Mohan, 5th Edition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33542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EE936-7ACA-4818-AAD2-E9914E2AED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Intracellular Accumulations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0105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A739-85D1-4D9B-BFD2-09130AC4C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46E4-442A-43D9-B5DC-0F846B133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Intracellular accumulation of abnormal amounts of various substances is one of the manifestations of metabolic derangements in cells</a:t>
            </a:r>
          </a:p>
          <a:p>
            <a:pPr marL="0" indent="0">
              <a:buNone/>
            </a:pPr>
            <a:r>
              <a:rPr lang="en-IN" dirty="0"/>
              <a:t> </a:t>
            </a:r>
          </a:p>
          <a:p>
            <a:r>
              <a:rPr lang="en-IN" dirty="0"/>
              <a:t>The substance may be located in the cytoplasm, within organelles (typically lysosomes) or in the nucleus</a:t>
            </a:r>
          </a:p>
        </p:txBody>
      </p:sp>
    </p:spTree>
    <p:extLst>
      <p:ext uri="{BB962C8B-B14F-4D97-AF65-F5344CB8AC3E}">
        <p14:creationId xmlns:p14="http://schemas.microsoft.com/office/powerpoint/2010/main" val="3435520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3C0FB-ACDF-4797-BE3A-1DF37B2E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132177"/>
            <a:ext cx="11675163" cy="1325563"/>
          </a:xfrm>
        </p:spPr>
        <p:txBody>
          <a:bodyPr/>
          <a:lstStyle/>
          <a:p>
            <a:r>
              <a:rPr lang="en-IN" dirty="0"/>
              <a:t>Pathways of abnormal intracellular accumulations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82FC8-A73B-4915-9FBA-CD9FF4D91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3" y="1457740"/>
            <a:ext cx="11449875" cy="5234608"/>
          </a:xfrm>
        </p:spPr>
        <p:txBody>
          <a:bodyPr>
            <a:normAutofit/>
          </a:bodyPr>
          <a:lstStyle/>
          <a:p>
            <a:r>
              <a:rPr lang="en-IN" dirty="0"/>
              <a:t>Inadequate removal of a normal substance secondary to defects in mechanisms of packaging and transport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Accumulation of an abnormal endogenous substance as a result of genetic or acquired defects in its folding, packaging, transport, or secretion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Failure to degrade a metabolite due to inherited enzyme deficiencies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Deposition and accumulation of an abnormal exogenous substance when the cell has neither the enzymatic machinery to degrade the substance nor the ability to transport it to other sites</a:t>
            </a:r>
          </a:p>
        </p:txBody>
      </p:sp>
    </p:spTree>
    <p:extLst>
      <p:ext uri="{BB962C8B-B14F-4D97-AF65-F5344CB8AC3E}">
        <p14:creationId xmlns:p14="http://schemas.microsoft.com/office/powerpoint/2010/main" val="100429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B2326C-8266-4FF7-B2AA-7E17325B3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07" y="806519"/>
            <a:ext cx="4770576" cy="50271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82FDD3-D2E2-46B6-8C54-E16295A1E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799" y="806519"/>
            <a:ext cx="4770576" cy="502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9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2E2AB-8F7B-4BFC-8BF7-8A8705DEC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0515600" cy="1325563"/>
          </a:xfrm>
        </p:spPr>
        <p:txBody>
          <a:bodyPr/>
          <a:lstStyle/>
          <a:p>
            <a:r>
              <a:rPr lang="en-IN" dirty="0"/>
              <a:t>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93072-CB1B-467E-B702-93514B2D6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539" y="1590261"/>
            <a:ext cx="7010944" cy="5168348"/>
          </a:xfrm>
        </p:spPr>
        <p:txBody>
          <a:bodyPr>
            <a:normAutofit lnSpcReduction="10000"/>
          </a:bodyPr>
          <a:lstStyle/>
          <a:p>
            <a:r>
              <a:rPr lang="en-IN" dirty="0"/>
              <a:t>Intracellular accumulations of proteins usually appear as rounded, eosinophilic droplets, vacuoles, or aggregates in the cytoplasm</a:t>
            </a:r>
          </a:p>
          <a:p>
            <a:r>
              <a:rPr lang="en-IN" dirty="0"/>
              <a:t>Electron microscopy - amorphous, fibrillar, or crystalline in appearance</a:t>
            </a:r>
          </a:p>
          <a:p>
            <a:r>
              <a:rPr lang="en-IN" dirty="0"/>
              <a:t>Causes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Proteinuria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Russell’s bodies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α1-</a:t>
            </a:r>
            <a:r>
              <a:rPr lang="en-IN" dirty="0"/>
              <a:t>antitrypsin deficiency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Mallory’s body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Amyloidosis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FD1758-67E9-4A07-AF95-67E3AD99DF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49144" y="1498341"/>
            <a:ext cx="4104317" cy="267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6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BDA13-BBAF-4078-A561-D75CE8A3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Glycogen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1314D-95EA-4DD0-9AED-13A8866AA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69570"/>
            <a:ext cx="6132443" cy="4351338"/>
          </a:xfrm>
        </p:spPr>
        <p:txBody>
          <a:bodyPr>
            <a:normAutofit lnSpcReduction="10000"/>
          </a:bodyPr>
          <a:lstStyle/>
          <a:p>
            <a:r>
              <a:rPr lang="en-IN" dirty="0"/>
              <a:t>Glycogen masses appear as clear vacuoles within the cytoplasm</a:t>
            </a:r>
          </a:p>
          <a:p>
            <a:r>
              <a:rPr lang="en-IN" dirty="0"/>
              <a:t>Staining with PAS imparts a rose-to-violet </a:t>
            </a:r>
            <a:r>
              <a:rPr lang="en-IN" dirty="0" err="1"/>
              <a:t>color</a:t>
            </a:r>
            <a:r>
              <a:rPr lang="en-IN" dirty="0"/>
              <a:t> to the glycogen</a:t>
            </a:r>
          </a:p>
          <a:p>
            <a:r>
              <a:rPr lang="en-IN" dirty="0"/>
              <a:t>Conditions associated with excessive accumulation of intracellular glycogen are :-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Diabetes mellitus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Glycogen storage diseases or glycogenosis</a:t>
            </a:r>
          </a:p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239CEA-C302-4F3A-8ABC-502595BFAD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07538" y="1969570"/>
            <a:ext cx="44481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5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8EF0F-95EE-4798-B7D9-608127BA3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85F5E-C579-4256-A1FB-85DE7FEAE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Pigments are </a:t>
            </a:r>
            <a:r>
              <a:rPr lang="en-IN" dirty="0" err="1"/>
              <a:t>colored</a:t>
            </a:r>
            <a:r>
              <a:rPr lang="en-IN" dirty="0"/>
              <a:t> substances, which are either normal constituents of cells (e.g. melanin) or are abnormal and accumulate in cells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Pigments can be :-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Exogenous - coming from outside the body</a:t>
            </a:r>
          </a:p>
          <a:p>
            <a:pPr marL="0" indent="0">
              <a:buNone/>
            </a:pPr>
            <a:r>
              <a:rPr lang="en-IN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Endogenous - synthesized within the body itself</a:t>
            </a:r>
          </a:p>
        </p:txBody>
      </p:sp>
    </p:spTree>
    <p:extLst>
      <p:ext uri="{BB962C8B-B14F-4D97-AF65-F5344CB8AC3E}">
        <p14:creationId xmlns:p14="http://schemas.microsoft.com/office/powerpoint/2010/main" val="2589834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3130</TotalTime>
  <Words>963</Words>
  <Application>Microsoft Office PowerPoint</Application>
  <PresentationFormat>Widescreen</PresentationFormat>
  <Paragraphs>151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ITS DENTAL COLLEGE, GREATER NOIDA</vt:lpstr>
      <vt:lpstr>Learning Objectives &amp; Specific Learning Outcomes</vt:lpstr>
      <vt:lpstr>Intracellular Accumulations                       </vt:lpstr>
      <vt:lpstr>Introduction</vt:lpstr>
      <vt:lpstr>Pathways of abnormal intracellular accumulations</vt:lpstr>
      <vt:lpstr>PowerPoint Presentation</vt:lpstr>
      <vt:lpstr>Proteins</vt:lpstr>
      <vt:lpstr>Glycogen</vt:lpstr>
      <vt:lpstr>Pigments</vt:lpstr>
      <vt:lpstr>Exogenous Pigments</vt:lpstr>
      <vt:lpstr>PowerPoint Presentation</vt:lpstr>
      <vt:lpstr>Endogenous Pigments</vt:lpstr>
      <vt:lpstr>Lipofuscin</vt:lpstr>
      <vt:lpstr>Melanin</vt:lpstr>
      <vt:lpstr>Disorders of melanin pigmentation</vt:lpstr>
      <vt:lpstr>PowerPoint Presentation</vt:lpstr>
      <vt:lpstr>Hemoprotein Derived Pigments </vt:lpstr>
      <vt:lpstr>Hemosiderin</vt:lpstr>
      <vt:lpstr>PowerPoint Presentation</vt:lpstr>
      <vt:lpstr>Acid Haematin (Haemazoin)</vt:lpstr>
      <vt:lpstr>Bilirubin</vt:lpstr>
      <vt:lpstr>Porphyria</vt:lpstr>
      <vt:lpstr>PowerPoint Presentation</vt:lpstr>
      <vt:lpstr>Frequently Asked Questions</vt:lpstr>
      <vt:lpstr>Reading List/Reference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Intracellular Accumulations</dc:title>
  <dc:creator>Dr Charu Singh</dc:creator>
  <cp:lastModifiedBy>Dr Charu Singh</cp:lastModifiedBy>
  <cp:revision>29</cp:revision>
  <dcterms:created xsi:type="dcterms:W3CDTF">2019-11-18T08:30:47Z</dcterms:created>
  <dcterms:modified xsi:type="dcterms:W3CDTF">2020-09-16T06:34:23Z</dcterms:modified>
</cp:coreProperties>
</file>