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66" r:id="rId7"/>
    <p:sldId id="267" r:id="rId8"/>
    <p:sldId id="262" r:id="rId9"/>
    <p:sldId id="263" r:id="rId10"/>
    <p:sldId id="268" r:id="rId11"/>
    <p:sldId id="261" r:id="rId12"/>
    <p:sldId id="264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300F-D200-46FA-9D39-BC818BAA7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09000-EFE5-4909-B032-FD5CED76B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06E-B4EA-448C-BEC9-B11B6A72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36CF-D2B1-4374-8496-815C732F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B408-3261-4107-95BD-4E8E2419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41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AF51-03AB-41D5-9F16-F2AB9C3A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F3E40-0922-4476-A5FB-FBD7C7A7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E126-87E8-40DB-8C85-8652E400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EC9B1-D986-4A33-B971-EF105883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3DC7-43E1-460A-B6E2-B10F2D8A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91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5C8F3-136D-4CF3-8317-8CABA845F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6736E-2006-4B23-9840-5BBDF797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C89A-80BD-4647-BEBA-2AA8F855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01A72-14CB-4B5C-A534-081FA00B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17AD6-F340-4C5D-8C0C-D8DE76C4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2038-EF6E-4685-87B5-571BE964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A572D-B6E1-490E-8DF4-37313CB3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9F03-E488-4030-9DFE-12983617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05F4F-DC8E-4FA0-82C9-09775857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91AFE-B695-4F47-86B5-61B07D10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50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0656-092F-4B17-BAEA-5F57024C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8932C-5D9A-4938-921D-498EC764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60C3-18EF-419C-8B68-7EE0025A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401FB-3921-4DDA-BF4A-CEAD1ACC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2BE6A-D2A3-4B91-A37D-1BADE21E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2C06-2C20-45FB-A368-5D00AF97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E1CA-A8AD-4025-871E-0F8FDA2A0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E6372-16AC-43B9-8B85-124967411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DCF27-ED05-4644-AC5C-7A8AA450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BA880-7A92-42DF-AB8D-E9F12981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8696A-B103-480B-B529-9B183AAB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69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7999-1F07-4C89-B7AD-6DC85E65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BEEBB-F79E-40A7-BEC8-557FCDD1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6CDD-9BEE-4BC9-B345-F2F21F2FE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8A3F8-6F59-418A-8A64-E7CECD13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4983A-F5B6-470E-A0AC-3B24C089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F86CD4-1848-4946-BB3C-34A0CB36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ADEFD-6A57-4046-BAEA-21C620D5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2A41E-D7CD-45B9-8486-5A9CC112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2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0484-0253-4511-8EB2-F52BB404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4FFE1-AC8A-4433-A4D8-DE1041D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1E687-A540-4817-81C5-03BA8CED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DD13D-C4E8-4520-B104-F4E019AE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87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19CC1-E597-483A-8BEA-F3E20840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D447D-8AE6-422B-932A-9D8A9A83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7C7B1-D46C-41EC-BEAD-B8084BA0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2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9BFD-F781-4988-83FA-3DD56930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DB52-A8FA-4CF6-8C9D-58E468513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B14D2-7128-4130-8D47-8AFD006C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E1F3-04AE-4A04-B875-0DC8F733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550A5-62F1-4A20-AF53-E63E0828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F66D5-60DA-4209-91CD-190EBC3A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7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546C-F6EE-4092-8F4C-09539275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79737-59F6-4B73-903B-3B804E78D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F5470-51AB-405A-A867-69A9F8CA3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B89CE-C49B-4CBD-AB48-FB2271DC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D2DBA-E057-4BC8-85FC-1D441933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2F0F1-7721-419C-9A40-5A3D30B4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7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EE3A1-DAE3-4322-B799-31D08EC4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CED4-C97A-426C-B5F1-C21BABB5F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4B105-838A-41F8-8EBF-1039E519E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4944-67C2-408D-A80E-D067139D6CB4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7E177-BF20-48AD-9748-30D811C4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D522-31E6-496E-ADDA-0330439D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13E3-21DC-407D-B773-33B164FD5C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3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E9E6-D531-4F52-BC26-CA77EFF0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ITS DENTAL COLLEGE, GREATER NOIDA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D705-CB06-4941-B977-3E09B7A8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        SUBJECT : General Pathology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          SESSION TOPIC : Pathologic Calcifications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        BATCH : BDS 2nd year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        FACULTY : </a:t>
            </a:r>
            <a:r>
              <a:rPr lang="en-IN" dirty="0" err="1"/>
              <a:t>Dr.</a:t>
            </a:r>
            <a:r>
              <a:rPr lang="en-IN" dirty="0"/>
              <a:t> </a:t>
            </a:r>
            <a:r>
              <a:rPr lang="en-IN" dirty="0" err="1"/>
              <a:t>Vertika</a:t>
            </a:r>
            <a:r>
              <a:rPr lang="en-IN" dirty="0"/>
              <a:t> Gupta (Professor &amp; HOD)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284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08D0-8399-44F6-B1BD-5D46EA5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9FBE-ECF9-464F-B43A-F775C402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Occurs due to excessive binding of inorganic phosphate ions with elevated calcium ions due to underlying metabolic derangement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This leads to precipitates of calcium phosphate at the preferential sites, due to presence of acid secretions or rapid changes in pH levels at these sites</a:t>
            </a:r>
          </a:p>
        </p:txBody>
      </p:sp>
    </p:spTree>
    <p:extLst>
      <p:ext uri="{BB962C8B-B14F-4D97-AF65-F5344CB8AC3E}">
        <p14:creationId xmlns:p14="http://schemas.microsoft.com/office/powerpoint/2010/main" val="311735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3DF3-A203-4A91-BC93-E6A51D24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5" y="179589"/>
            <a:ext cx="10515600" cy="1325563"/>
          </a:xfrm>
        </p:spPr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9633-ADA3-4C9B-877D-8C97AA769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35" y="1351722"/>
            <a:ext cx="7351643" cy="5326689"/>
          </a:xfrm>
        </p:spPr>
        <p:txBody>
          <a:bodyPr>
            <a:normAutofit/>
          </a:bodyPr>
          <a:lstStyle/>
          <a:p>
            <a:r>
              <a:rPr lang="en-IN" dirty="0"/>
              <a:t>Gross - fine, white granules or clumps, often felt as gritty deposits</a:t>
            </a:r>
          </a:p>
          <a:p>
            <a:r>
              <a:rPr lang="en-IN" dirty="0"/>
              <a:t>Microscopy –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Calcium salts have a basophilic, amorphous granular, sometimes clumped appearance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Psammoma bodies: Single necrotic cells on which several layers of mineral get deposited progressively to create lamellated shape</a:t>
            </a:r>
          </a:p>
          <a:p>
            <a:r>
              <a:rPr lang="en-IN" dirty="0"/>
              <a:t>Special stains –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Von </a:t>
            </a:r>
            <a:r>
              <a:rPr lang="en-IN" dirty="0" err="1"/>
              <a:t>kossa</a:t>
            </a:r>
            <a:r>
              <a:rPr lang="en-IN" dirty="0"/>
              <a:t> - Black </a:t>
            </a:r>
            <a:r>
              <a:rPr lang="en-IN" dirty="0" err="1"/>
              <a:t>color</a:t>
            </a: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Alizarin red S - Red </a:t>
            </a:r>
            <a:r>
              <a:rPr lang="en-IN" dirty="0" err="1"/>
              <a:t>color</a:t>
            </a:r>
            <a:endParaRPr lang="en-IN" dirty="0"/>
          </a:p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B153CB-3371-46C7-A6EF-F6493EEED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0493" y="3715907"/>
            <a:ext cx="4071744" cy="2684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09D9-B06D-4999-92C8-723A7E24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3" y="365125"/>
            <a:ext cx="4071743" cy="26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3385A-1218-40A8-86A6-9219DC13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3" y="864705"/>
            <a:ext cx="10943485" cy="51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3DB5-EE45-4ABB-977E-B3428573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C94C-CFA4-47E7-A912-5217A540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1) Describe Pathologic Calcification in detail.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2) Write short note on :-</a:t>
            </a:r>
          </a:p>
          <a:p>
            <a:r>
              <a:rPr lang="en-IN" dirty="0"/>
              <a:t>Pathologic Calcification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3) Write differences between Dystrophic and Metastatic Calcification.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598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DF1-5E39-4180-9F77-E42403CE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Reading List/Reference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CB00-1CF3-48BB-A24E-A3D2C3397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Robbins Basic Pathology: Kumar, Abbas, Aster, 9th Edition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Essential Pathology for Dental Students: Harsh Mohan, Sugandha Mohan, 5th Edition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294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5FA5-2B45-4659-BC02-18A35DDE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 &amp; Specific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DB8C-449D-4C6F-8AF0-CFB557CC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Learning Objectives </a:t>
            </a:r>
            <a:r>
              <a:rPr lang="en-IN" dirty="0"/>
              <a:t>: To explain Pathological Calcifications (Dystrophic and Metastatic)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/>
              <a:t>Specific Learning Outcomes </a:t>
            </a:r>
            <a:r>
              <a:rPr lang="en-IN" dirty="0"/>
              <a:t>: At the end of the lecture, the learner should have knowledge about pathologic calcification with regards to :-</a:t>
            </a:r>
          </a:p>
          <a:p>
            <a:r>
              <a:rPr lang="en-IN" dirty="0"/>
              <a:t>Types &amp; their differences</a:t>
            </a:r>
          </a:p>
          <a:p>
            <a:r>
              <a:rPr lang="en-IN" dirty="0"/>
              <a:t>Site</a:t>
            </a:r>
          </a:p>
          <a:p>
            <a:r>
              <a:rPr lang="en-IN" dirty="0" err="1"/>
              <a:t>Etiology</a:t>
            </a:r>
            <a:r>
              <a:rPr lang="en-IN" dirty="0"/>
              <a:t> &amp; Pathogenesis</a:t>
            </a:r>
          </a:p>
          <a:p>
            <a:r>
              <a:rPr lang="en-IN" dirty="0"/>
              <a:t>Morphology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115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0891-1968-44B8-801E-D398D5CC2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PATHOLOGIC CALCIFICATION</a:t>
            </a:r>
          </a:p>
        </p:txBody>
      </p:sp>
    </p:spTree>
    <p:extLst>
      <p:ext uri="{BB962C8B-B14F-4D97-AF65-F5344CB8AC3E}">
        <p14:creationId xmlns:p14="http://schemas.microsoft.com/office/powerpoint/2010/main" val="17520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54D0-CED2-4001-AC9E-CED53DCA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572CC-F142-4340-81A4-BD275F68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Pathologic calcification is the abnormal tissue deposition of calcium salts, together with smaller amounts of iron, magnesium, and other mineral salts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Two forms of pathologic calcification 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Dystrophic calcification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Metastatic calcification</a:t>
            </a:r>
          </a:p>
        </p:txBody>
      </p:sp>
    </p:spTree>
    <p:extLst>
      <p:ext uri="{BB962C8B-B14F-4D97-AF65-F5344CB8AC3E}">
        <p14:creationId xmlns:p14="http://schemas.microsoft.com/office/powerpoint/2010/main" val="152321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04FC-4CDD-48A4-A55A-F7D839EF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Dystrophic Calcification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9AE-55FC-4DC9-A2AE-A6F203A9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Deposition of calcium salts in dying or dead tissues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Normal serum levels of calcium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Absence of derangements in calcium metabolism</a:t>
            </a:r>
          </a:p>
        </p:txBody>
      </p:sp>
    </p:spTree>
    <p:extLst>
      <p:ext uri="{BB962C8B-B14F-4D97-AF65-F5344CB8AC3E}">
        <p14:creationId xmlns:p14="http://schemas.microsoft.com/office/powerpoint/2010/main" val="54800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AD39-388A-433A-A088-C64C54AF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098C-D549-4E92-B9B6-BF1E21862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Two Phases </a:t>
            </a:r>
          </a:p>
          <a:p>
            <a:r>
              <a:rPr lang="en-IN" dirty="0"/>
              <a:t>Initiation –  precipitates of Ca phosphate accumulate in the mitochondria of necrotic cells with the creation of a microcrystal or extracellularly in membrane bound vesicles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Propagation – minerals deposited in the initiation phase are propagated to form mineral crystals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431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23C3-2109-4FB3-B1E5-6AA4C24F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70C8-37B1-425D-AC1F-78A092C6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2 types</a:t>
            </a:r>
          </a:p>
          <a:p>
            <a:r>
              <a:rPr lang="en-IN" dirty="0"/>
              <a:t>Calcification in dead tissue - caseous, enzymatic fat necrosis, in dead eggs of </a:t>
            </a:r>
            <a:r>
              <a:rPr lang="en-IN" dirty="0" err="1"/>
              <a:t>schistosoma</a:t>
            </a:r>
            <a:r>
              <a:rPr lang="en-IN" dirty="0"/>
              <a:t>, cysticercosis and hydatid cysts</a:t>
            </a:r>
          </a:p>
          <a:p>
            <a:r>
              <a:rPr lang="en-IN" dirty="0"/>
              <a:t>Calcification in degenerated tissues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Heart valves: Occurs in aging or damaged heart valves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Atherosclerosis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err="1"/>
              <a:t>Monckeberg’s</a:t>
            </a:r>
            <a:r>
              <a:rPr lang="en-IN" dirty="0"/>
              <a:t> medial calcific sclerosis: Calcification in the media of the muscular arteries in old people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637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0363-7BBA-470D-92D5-6CAECC99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85530"/>
            <a:ext cx="10515600" cy="1325563"/>
          </a:xfrm>
        </p:spPr>
        <p:txBody>
          <a:bodyPr/>
          <a:lstStyle/>
          <a:p>
            <a:r>
              <a:rPr lang="en-IN" dirty="0"/>
              <a:t>Metastatic Calcification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CCAB-9BC9-4234-AE99-B2F7A245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537252"/>
            <a:ext cx="11423374" cy="508883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Deposition of calcium salts in apparently normal tissues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It is associated with hypercalcemia secondary to deranged calcium metabolism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Sites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Lungs: Alveolar septa of the lung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Kidney: Basement membrane of the renal tubules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Blood vessels: On the internal elastic lamina of systemic arteries and pulmonary veins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Stomach: Interstitial tissues of the gastric mucosa</a:t>
            </a:r>
          </a:p>
        </p:txBody>
      </p:sp>
    </p:spTree>
    <p:extLst>
      <p:ext uri="{BB962C8B-B14F-4D97-AF65-F5344CB8AC3E}">
        <p14:creationId xmlns:p14="http://schemas.microsoft.com/office/powerpoint/2010/main" val="267875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24AC-D579-4917-9562-0D2E0138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18255"/>
            <a:ext cx="10515600" cy="1325563"/>
          </a:xfrm>
        </p:spPr>
        <p:txBody>
          <a:bodyPr/>
          <a:lstStyle/>
          <a:p>
            <a:r>
              <a:rPr lang="en-IN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796D-F81F-4EB3-A8DB-88B10690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7" y="1179443"/>
            <a:ext cx="11406809" cy="5565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1) Excessive Absorption Of Ca From The Gut</a:t>
            </a:r>
          </a:p>
          <a:p>
            <a:r>
              <a:rPr lang="en-IN" dirty="0"/>
              <a:t>Hyper </a:t>
            </a:r>
            <a:r>
              <a:rPr lang="en-IN" dirty="0" err="1"/>
              <a:t>vitaminosis</a:t>
            </a:r>
            <a:r>
              <a:rPr lang="en-IN" dirty="0"/>
              <a:t> D</a:t>
            </a:r>
          </a:p>
          <a:p>
            <a:r>
              <a:rPr lang="en-IN" dirty="0"/>
              <a:t>Milk alkali syndrome</a:t>
            </a:r>
          </a:p>
          <a:p>
            <a:r>
              <a:rPr lang="en-IN" dirty="0"/>
              <a:t>Hypercalcemia of infancy</a:t>
            </a:r>
          </a:p>
          <a:p>
            <a:pPr marL="0" indent="0">
              <a:buNone/>
            </a:pPr>
            <a:r>
              <a:rPr lang="en-IN" dirty="0"/>
              <a:t>2) Excessive Mobilisation Of Ca From Bone</a:t>
            </a:r>
          </a:p>
          <a:p>
            <a:r>
              <a:rPr lang="en-IN" dirty="0"/>
              <a:t>Elevated PTH causing bone resorption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Primary hyperparathyroidism (</a:t>
            </a:r>
            <a:r>
              <a:rPr lang="en-IN" dirty="0" err="1"/>
              <a:t>eg</a:t>
            </a:r>
            <a:r>
              <a:rPr lang="en-IN" dirty="0"/>
              <a:t> parathyroid adenoma)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Secondary hyperparathyroidism (parathyroid hyperplasia, chronic renal failure)</a:t>
            </a:r>
          </a:p>
          <a:p>
            <a:r>
              <a:rPr lang="en-IN" dirty="0"/>
              <a:t>Destruction of bone e.g. multiple myeloma, metastatic carcinoma.</a:t>
            </a:r>
          </a:p>
          <a:p>
            <a:r>
              <a:rPr lang="en-IN" dirty="0"/>
              <a:t>Prolonged immobilisation of a patient results in disuse atrophy of the bones &amp; hypercalcemia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011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547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ITS DENTAL COLLEGE, GREATER NOIDA</vt:lpstr>
      <vt:lpstr>Learning Objectives &amp; Specific Learning Outcomes</vt:lpstr>
      <vt:lpstr>PATHOLOGIC CALCIFICATION</vt:lpstr>
      <vt:lpstr>Introduction</vt:lpstr>
      <vt:lpstr>Dystrophic Calcification</vt:lpstr>
      <vt:lpstr>Pathogenesis</vt:lpstr>
      <vt:lpstr>Causes</vt:lpstr>
      <vt:lpstr>Metastatic Calcification</vt:lpstr>
      <vt:lpstr>Causes</vt:lpstr>
      <vt:lpstr>Pathogenesis</vt:lpstr>
      <vt:lpstr>Morphology</vt:lpstr>
      <vt:lpstr>PowerPoint Presentation</vt:lpstr>
      <vt:lpstr>Frequently Asked Questions</vt:lpstr>
      <vt:lpstr>Reading List/Reference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PATHOLOGIC CALCIFICATION</dc:title>
  <dc:creator>Dr Charu Singh</dc:creator>
  <cp:lastModifiedBy>SOUMYA GUPTA</cp:lastModifiedBy>
  <cp:revision>10</cp:revision>
  <dcterms:created xsi:type="dcterms:W3CDTF">2019-11-25T10:40:04Z</dcterms:created>
  <dcterms:modified xsi:type="dcterms:W3CDTF">2020-09-08T17:38:48Z</dcterms:modified>
</cp:coreProperties>
</file>