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56" r:id="rId4"/>
    <p:sldId id="257" r:id="rId5"/>
    <p:sldId id="311" r:id="rId6"/>
    <p:sldId id="258" r:id="rId7"/>
    <p:sldId id="308" r:id="rId8"/>
    <p:sldId id="260" r:id="rId9"/>
    <p:sldId id="259" r:id="rId10"/>
    <p:sldId id="262" r:id="rId11"/>
    <p:sldId id="263" r:id="rId12"/>
    <p:sldId id="264" r:id="rId13"/>
    <p:sldId id="268" r:id="rId14"/>
    <p:sldId id="266" r:id="rId15"/>
    <p:sldId id="315" r:id="rId16"/>
    <p:sldId id="269" r:id="rId17"/>
    <p:sldId id="316" r:id="rId18"/>
    <p:sldId id="267" r:id="rId19"/>
    <p:sldId id="271" r:id="rId20"/>
    <p:sldId id="274" r:id="rId21"/>
    <p:sldId id="275" r:id="rId22"/>
    <p:sldId id="317" r:id="rId23"/>
    <p:sldId id="276" r:id="rId24"/>
    <p:sldId id="277" r:id="rId25"/>
    <p:sldId id="278" r:id="rId26"/>
    <p:sldId id="305" r:id="rId27"/>
    <p:sldId id="313" r:id="rId28"/>
    <p:sldId id="314" r:id="rId29"/>
    <p:sldId id="307" r:id="rId30"/>
    <p:sldId id="312" r:id="rId31"/>
    <p:sldId id="291" r:id="rId32"/>
    <p:sldId id="292" r:id="rId33"/>
    <p:sldId id="294" r:id="rId34"/>
    <p:sldId id="297" r:id="rId35"/>
    <p:sldId id="303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8432800" cy="4678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SESSION TOPIC : SYPHILIS- EPIDEMIOLOGY, TYPES AND STAGES OF SYPHILIS, PATHOLOGICAL FEATURES, DIAGNOSTIC CRITERIA, ORAL LESIONS</a:t>
            </a:r>
          </a:p>
          <a:p>
            <a:pPr>
              <a:buNone/>
            </a:pP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 PROGRAM, YEAR: BDS, SECOND YEAR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FACULTY :Dr VERTIKA GUPTA (PROFESSOR &amp; HOD)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2362200"/>
          </a:xfrm>
        </p:spPr>
        <p:txBody>
          <a:bodyPr/>
          <a:lstStyle/>
          <a:p>
            <a:r>
              <a:rPr lang="en-US" b="1" dirty="0"/>
              <a:t>Primary Syphilis</a:t>
            </a:r>
          </a:p>
          <a:p>
            <a:r>
              <a:rPr lang="en-US" b="1" dirty="0"/>
              <a:t>Secondary Syphilis</a:t>
            </a:r>
          </a:p>
          <a:p>
            <a:r>
              <a:rPr lang="en-US" b="1" dirty="0"/>
              <a:t>Tertiary Syphilis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60198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PRIMARY SYPHILIS</a:t>
            </a:r>
          </a:p>
          <a:p>
            <a:r>
              <a:rPr lang="en-US" dirty="0"/>
              <a:t>The initial lesion of primary syphilis</a:t>
            </a:r>
            <a:r>
              <a:rPr lang="en-US" b="1" dirty="0"/>
              <a:t> (chancre)</a:t>
            </a:r>
            <a:r>
              <a:rPr lang="en-US" dirty="0"/>
              <a:t> develops at the site of transmission after an incubation period of a</a:t>
            </a:r>
            <a:r>
              <a:rPr lang="en-US" b="1" dirty="0"/>
              <a:t>bout 3wks</a:t>
            </a:r>
            <a:r>
              <a:rPr lang="en-US" dirty="0"/>
              <a:t>, and then heals spontaneously in 3-7 weeks after formation.</a:t>
            </a:r>
          </a:p>
          <a:p>
            <a:r>
              <a:rPr lang="en-US" b="1" dirty="0"/>
              <a:t>The chancre </a:t>
            </a:r>
            <a:r>
              <a:rPr lang="en-US" dirty="0"/>
              <a:t> usually begins as a single, painless papule that rapidly becomes eroded to produce </a:t>
            </a:r>
            <a:r>
              <a:rPr lang="en-US" b="1" dirty="0"/>
              <a:t>clean based shallow ulcer. </a:t>
            </a:r>
            <a:r>
              <a:rPr lang="en-US" dirty="0"/>
              <a:t>Contiguous </a:t>
            </a:r>
            <a:r>
              <a:rPr lang="en-US" dirty="0" err="1"/>
              <a:t>induration</a:t>
            </a:r>
            <a:r>
              <a:rPr lang="en-US" dirty="0"/>
              <a:t> produces a button like mass.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05501" y="1638304"/>
            <a:ext cx="36575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 Chancres may be found on the penis, anal canal, mouth, or external genitalia including the cervix and labia.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primary lesion usually is associated with regional </a:t>
            </a:r>
            <a:r>
              <a:rPr lang="en-US" dirty="0" err="1"/>
              <a:t>lymphadenopathy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M/E </a:t>
            </a:r>
            <a:endParaRPr lang="en-US" dirty="0"/>
          </a:p>
          <a:p>
            <a:r>
              <a:rPr lang="en-US" sz="3500" dirty="0"/>
              <a:t>T. pallidum are readily demonstrable in material scraped from the ulcer base using dark field/immunoflouresence microscopy</a:t>
            </a:r>
          </a:p>
          <a:p>
            <a:r>
              <a:rPr lang="en-US" sz="3500" dirty="0"/>
              <a:t>Chancre show </a:t>
            </a:r>
          </a:p>
          <a:p>
            <a:pPr>
              <a:buNone/>
            </a:pPr>
            <a:r>
              <a:rPr lang="en-US" sz="3500" dirty="0"/>
              <a:t>-infiltration by plasma cells, lymphocytes &amp;  scattered macrophages </a:t>
            </a:r>
          </a:p>
          <a:p>
            <a:pPr>
              <a:buNone/>
            </a:pPr>
            <a:r>
              <a:rPr lang="en-US" sz="3500" dirty="0"/>
              <a:t> -proliferative endarteritis</a:t>
            </a:r>
          </a:p>
          <a:p>
            <a:r>
              <a:rPr lang="en-US" sz="3500" b="1" dirty="0" err="1">
                <a:solidFill>
                  <a:srgbClr val="FF0000"/>
                </a:solidFill>
              </a:rPr>
              <a:t>Ab</a:t>
            </a:r>
            <a:r>
              <a:rPr lang="en-US" sz="3500" b="1" dirty="0">
                <a:solidFill>
                  <a:srgbClr val="FF0000"/>
                </a:solidFill>
              </a:rPr>
              <a:t> test </a:t>
            </a:r>
            <a:r>
              <a:rPr lang="en-US" sz="3500" dirty="0"/>
              <a:t>are positive in 1-3wks after appearance of chancre. </a:t>
            </a:r>
            <a:r>
              <a:rPr lang="en-US" sz="3500" dirty="0" err="1"/>
              <a:t>Spirochaetes</a:t>
            </a:r>
            <a:r>
              <a:rPr lang="en-US" sz="3500" dirty="0"/>
              <a:t> demonstrated in exudates by DGI.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SECONDARY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Develops about 4-10 weeks after the appearance of the primary lesion.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May include a localized or diffuse </a:t>
            </a:r>
            <a:r>
              <a:rPr lang="en-US" b="1" dirty="0" err="1"/>
              <a:t>mucocutaneous</a:t>
            </a:r>
            <a:r>
              <a:rPr lang="en-US" b="1" dirty="0"/>
              <a:t> rash </a:t>
            </a:r>
            <a:r>
              <a:rPr lang="en-US" dirty="0"/>
              <a:t>and </a:t>
            </a:r>
            <a:r>
              <a:rPr lang="en-US" b="1" dirty="0"/>
              <a:t>generalized </a:t>
            </a:r>
            <a:r>
              <a:rPr lang="en-US" b="1" dirty="0" err="1"/>
              <a:t>nontender</a:t>
            </a:r>
            <a:r>
              <a:rPr lang="en-US" b="1" dirty="0"/>
              <a:t> </a:t>
            </a:r>
            <a:r>
              <a:rPr lang="en-US" b="1" dirty="0" err="1"/>
              <a:t>lymphadenopathy</a:t>
            </a:r>
            <a:r>
              <a:rPr lang="en-US" b="1" dirty="0"/>
              <a:t> </a:t>
            </a:r>
            <a:r>
              <a:rPr lang="en-US" dirty="0"/>
              <a:t>(neck &amp; inguinal region). The  rash is usually macular with discrete red-brown spots &lt;5cm in </a:t>
            </a:r>
            <a:r>
              <a:rPr lang="en-US" dirty="0" err="1"/>
              <a:t>dia</a:t>
            </a:r>
            <a:r>
              <a:rPr lang="en-US" dirty="0"/>
              <a:t> seen in oral cavity, palm of hands &amp; soles of the feet.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syphilis</a:t>
            </a:r>
          </a:p>
        </p:txBody>
      </p:sp>
      <p:pic>
        <p:nvPicPr>
          <p:cNvPr id="2050" name="Picture 2" descr="C:\Users\dell\Desktop\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686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syphilis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syphilis</a:t>
            </a:r>
          </a:p>
        </p:txBody>
      </p:sp>
      <p:pic>
        <p:nvPicPr>
          <p:cNvPr id="3074" name="Picture 2" descr="C:\Users\dell\Desktop\IMAGES\rash of 2 syph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800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5715000" cy="6096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Condyloma</a:t>
            </a:r>
            <a:r>
              <a:rPr lang="en-US" sz="3200" b="1" dirty="0"/>
              <a:t> </a:t>
            </a:r>
            <a:r>
              <a:rPr lang="en-US" sz="3200" b="1" dirty="0" err="1"/>
              <a:t>latum</a:t>
            </a:r>
            <a:r>
              <a:rPr lang="en-US" sz="3200" b="1" dirty="0"/>
              <a:t> </a:t>
            </a:r>
            <a:r>
              <a:rPr lang="en-US" sz="3200" dirty="0"/>
              <a:t>– broad based elevated plaques, seen in moist areas of skin</a:t>
            </a:r>
          </a:p>
          <a:p>
            <a:pPr>
              <a:buNone/>
            </a:pPr>
            <a:r>
              <a:rPr lang="en-US" sz="3200" dirty="0"/>
              <a:t>• </a:t>
            </a:r>
            <a:r>
              <a:rPr lang="en-US" sz="3200" b="1" dirty="0" err="1"/>
              <a:t>Ab</a:t>
            </a:r>
            <a:r>
              <a:rPr lang="en-US" sz="3200" b="1" dirty="0"/>
              <a:t> test are always positive. It is a highly infective stage</a:t>
            </a:r>
          </a:p>
          <a:p>
            <a:r>
              <a:rPr lang="en-US" sz="3200" dirty="0"/>
              <a:t>Symptomatic secondary syphilis usually resolves without treatment. </a:t>
            </a:r>
            <a:r>
              <a:rPr lang="en-US" sz="3200" b="1" dirty="0"/>
              <a:t>The disease then enters a latent stage.</a:t>
            </a:r>
          </a:p>
          <a:p>
            <a:pPr>
              <a:buNone/>
            </a:pPr>
            <a:endParaRPr lang="en-US" sz="3200" b="1" dirty="0"/>
          </a:p>
          <a:p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G:\secondary_syphilis_1_040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32004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TERTIARY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Symptomatic tertiary syphilis is the result of a chronic, progressive inflammatory process that eventually produces clinical symptoms years to decades after the initial infection.</a:t>
            </a:r>
          </a:p>
          <a:p>
            <a:pPr>
              <a:buFontTx/>
              <a:buChar char="-"/>
            </a:pPr>
            <a:r>
              <a:rPr lang="en-US" dirty="0"/>
              <a:t>Lesions are less infective than previous stage &amp; </a:t>
            </a:r>
            <a:r>
              <a:rPr lang="en-US" dirty="0" err="1"/>
              <a:t>T.pallidum</a:t>
            </a:r>
            <a:r>
              <a:rPr lang="en-US" dirty="0"/>
              <a:t> are demonstrated with great difficulty.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General Objectives: </a:t>
            </a:r>
            <a:r>
              <a:rPr lang="en-US" dirty="0"/>
              <a:t>To describe Syphilis.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Specific Learning Outcomes:</a:t>
            </a:r>
            <a:r>
              <a:rPr lang="en-US" dirty="0"/>
              <a:t> At the end of the lecture, the learner should have the knowledge about Syphilis with respect to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Epidemiology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Types/ Stages of syphilis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Pathological features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Diagnostic criteria 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Oral lesions </a:t>
            </a:r>
          </a:p>
          <a:p>
            <a:pPr>
              <a:buNone/>
            </a:pPr>
            <a:r>
              <a:rPr lang="fr-FR" dirty="0"/>
              <a:t> </a:t>
            </a: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45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 Cardiovascular syphilis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Results from endarteritis of the aorta, subsequent medial necrosis, </a:t>
            </a:r>
            <a:r>
              <a:rPr lang="en-US" dirty="0" err="1"/>
              <a:t>aortitis</a:t>
            </a:r>
            <a:r>
              <a:rPr lang="en-US" dirty="0"/>
              <a:t>, and aneurysm formation. Other large arteries may be affected as well.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2.  </a:t>
            </a:r>
            <a:r>
              <a:rPr lang="en-US" b="1" dirty="0" err="1">
                <a:solidFill>
                  <a:srgbClr val="FF0000"/>
                </a:solidFill>
              </a:rPr>
              <a:t>Neurosyphilis</a:t>
            </a:r>
            <a:endParaRPr lang="en-US" dirty="0"/>
          </a:p>
          <a:p>
            <a:pPr>
              <a:buNone/>
            </a:pPr>
            <a:r>
              <a:rPr lang="en-US" dirty="0"/>
              <a:t>– </a:t>
            </a:r>
            <a:r>
              <a:rPr lang="en-US" dirty="0" err="1"/>
              <a:t>Tabes</a:t>
            </a:r>
            <a:r>
              <a:rPr lang="en-US" dirty="0"/>
              <a:t> </a:t>
            </a:r>
            <a:r>
              <a:rPr lang="en-US" dirty="0" err="1"/>
              <a:t>dorsalis</a:t>
            </a:r>
            <a:r>
              <a:rPr lang="en-US" dirty="0"/>
              <a:t> (affects spinal cord)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err="1"/>
              <a:t>Meningovascular</a:t>
            </a:r>
            <a:r>
              <a:rPr lang="en-US" dirty="0"/>
              <a:t> syphilis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err="1"/>
              <a:t>Parenchymatous</a:t>
            </a:r>
            <a:r>
              <a:rPr lang="en-US" dirty="0"/>
              <a:t> </a:t>
            </a:r>
            <a:r>
              <a:rPr lang="en-US" dirty="0" err="1"/>
              <a:t>neurosyphilis</a:t>
            </a:r>
            <a:r>
              <a:rPr lang="en-US" dirty="0"/>
              <a:t> ( general paresis)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3) </a:t>
            </a:r>
            <a:r>
              <a:rPr lang="fr-FR" b="1" dirty="0" err="1">
                <a:solidFill>
                  <a:srgbClr val="FF0000"/>
                </a:solidFill>
              </a:rPr>
              <a:t>Gummatous</a:t>
            </a:r>
            <a:r>
              <a:rPr lang="fr-FR" b="1" dirty="0">
                <a:solidFill>
                  <a:srgbClr val="FF0000"/>
                </a:solidFill>
              </a:rPr>
              <a:t> syphilis:</a:t>
            </a:r>
          </a:p>
          <a:p>
            <a:pPr>
              <a:buNone/>
            </a:pPr>
            <a:r>
              <a:rPr lang="fr-FR" b="1" dirty="0"/>
              <a:t>-</a:t>
            </a:r>
            <a:r>
              <a:rPr lang="fr-FR" dirty="0"/>
              <a:t> Syphilitic gummas manifests as gray-white &amp; </a:t>
            </a:r>
            <a:r>
              <a:rPr lang="fr-FR" dirty="0" err="1"/>
              <a:t>rubbery</a:t>
            </a:r>
            <a:r>
              <a:rPr lang="fr-FR" dirty="0"/>
              <a:t>, single/multiple, </a:t>
            </a:r>
            <a:r>
              <a:rPr lang="fr-FR" dirty="0" err="1"/>
              <a:t>microscopic</a:t>
            </a:r>
            <a:r>
              <a:rPr lang="fr-FR" dirty="0"/>
              <a:t> to large </a:t>
            </a:r>
            <a:r>
              <a:rPr lang="fr-FR" dirty="0" err="1"/>
              <a:t>tumor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masses </a:t>
            </a:r>
            <a:r>
              <a:rPr lang="en-US" dirty="0"/>
              <a:t> that usually affect skin, bone, and mucous membranes of upper airway &amp; mouth , but may involve any organ system.</a:t>
            </a:r>
          </a:p>
          <a:p>
            <a:pPr>
              <a:buNone/>
            </a:pPr>
            <a:r>
              <a:rPr lang="en-US" b="1" dirty="0"/>
              <a:t>-</a:t>
            </a:r>
            <a:r>
              <a:rPr lang="en-US" dirty="0"/>
              <a:t> The lesions often cause local destruction of the affected organ system.</a:t>
            </a:r>
          </a:p>
          <a:p>
            <a:pPr>
              <a:buNone/>
            </a:pP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 err="1"/>
              <a:t>Hepar</a:t>
            </a:r>
            <a:r>
              <a:rPr lang="en-US" dirty="0"/>
              <a:t> </a:t>
            </a:r>
            <a:r>
              <a:rPr lang="en-US" dirty="0" err="1"/>
              <a:t>lobatum</a:t>
            </a:r>
            <a:r>
              <a:rPr lang="en-US" dirty="0"/>
              <a:t> – scarring of hepatic parenchyma 			    as a result of </a:t>
            </a:r>
            <a:r>
              <a:rPr lang="en-US" dirty="0" err="1"/>
              <a:t>gummas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IMAGES\pot-hb0043_0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858000" cy="4953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Syphilitic </a:t>
            </a:r>
            <a:r>
              <a:rPr lang="en-US" dirty="0" err="1"/>
              <a:t>Gumma</a:t>
            </a:r>
            <a:r>
              <a:rPr lang="en-US" dirty="0"/>
              <a:t> - Liver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8382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M/E</a:t>
            </a:r>
            <a:r>
              <a:rPr lang="en-US" sz="3200" dirty="0"/>
              <a:t>: </a:t>
            </a:r>
            <a:r>
              <a:rPr lang="en-US" sz="3200" dirty="0" err="1"/>
              <a:t>Gumma</a:t>
            </a:r>
            <a:r>
              <a:rPr lang="en-US" sz="3200" dirty="0"/>
              <a:t> consists of</a:t>
            </a:r>
          </a:p>
          <a:p>
            <a:pPr>
              <a:buFontTx/>
              <a:buChar char="-"/>
            </a:pPr>
            <a:r>
              <a:rPr lang="en-US" sz="3200" dirty="0"/>
              <a:t>Centre of coagulated necrotic material</a:t>
            </a:r>
          </a:p>
          <a:p>
            <a:pPr>
              <a:buFontTx/>
              <a:buChar char="-"/>
            </a:pPr>
            <a:r>
              <a:rPr lang="en-US" sz="3200" dirty="0"/>
              <a:t>Surrounded by plump &amp; </a:t>
            </a:r>
            <a:r>
              <a:rPr lang="en-US" sz="3200" dirty="0" err="1"/>
              <a:t>palisaded</a:t>
            </a:r>
            <a:r>
              <a:rPr lang="en-US" sz="3200" dirty="0"/>
              <a:t> macrophages , plasma cells, lymphocytes, occasional giant cells &amp; a peripheral zone of dense fibrous </a:t>
            </a:r>
            <a:r>
              <a:rPr lang="en-US" sz="3200" dirty="0" err="1"/>
              <a:t>ts</a:t>
            </a:r>
            <a:r>
              <a:rPr lang="en-US" sz="3200" dirty="0"/>
              <a:t>.</a:t>
            </a:r>
          </a:p>
          <a:p>
            <a:pPr>
              <a:buFontTx/>
              <a:buChar char="-"/>
            </a:pPr>
            <a:r>
              <a:rPr lang="en-US" sz="3200" dirty="0"/>
              <a:t>T. </a:t>
            </a:r>
            <a:r>
              <a:rPr lang="en-US" sz="3200" dirty="0" err="1"/>
              <a:t>pallidum</a:t>
            </a:r>
            <a:r>
              <a:rPr lang="en-US" sz="3200" dirty="0"/>
              <a:t> are scant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Gumma</a:t>
            </a:r>
            <a:r>
              <a:rPr lang="en-US" b="1" dirty="0"/>
              <a:t>-M/E</a:t>
            </a:r>
          </a:p>
        </p:txBody>
      </p:sp>
      <p:pic>
        <p:nvPicPr>
          <p:cNvPr id="6146" name="Picture 2" descr="G: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371600"/>
            <a:ext cx="7086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Gumma</a:t>
            </a:r>
            <a:r>
              <a:rPr lang="en-US" b="1" dirty="0"/>
              <a:t>-M/E</a:t>
            </a:r>
          </a:p>
        </p:txBody>
      </p:sp>
      <p:pic>
        <p:nvPicPr>
          <p:cNvPr id="5122" name="Picture 2" descr="G: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524000"/>
            <a:ext cx="7086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SYPHILITIC LESIONS IN ORAL CAVITY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Primary syphilis </a:t>
            </a:r>
            <a:r>
              <a:rPr lang="en-US" sz="3200" dirty="0"/>
              <a:t>– chancre on lips</a:t>
            </a:r>
          </a:p>
          <a:p>
            <a:r>
              <a:rPr lang="en-US" sz="3200" b="1" dirty="0"/>
              <a:t>Secondary syphilis </a:t>
            </a:r>
            <a:r>
              <a:rPr lang="en-US" sz="3200" dirty="0"/>
              <a:t>– </a:t>
            </a:r>
            <a:r>
              <a:rPr lang="en-US" sz="3200" dirty="0" err="1"/>
              <a:t>maculopapular</a:t>
            </a:r>
            <a:r>
              <a:rPr lang="en-US" sz="3200" dirty="0"/>
              <a:t> eruptions &amp; mucous patches in the mouth</a:t>
            </a:r>
          </a:p>
          <a:p>
            <a:r>
              <a:rPr lang="en-US" sz="3200" b="1" dirty="0"/>
              <a:t>Tertiary syphilis </a:t>
            </a:r>
            <a:r>
              <a:rPr lang="en-US" sz="3200" dirty="0"/>
              <a:t>– </a:t>
            </a:r>
            <a:r>
              <a:rPr lang="en-US" sz="3200" dirty="0" err="1"/>
              <a:t>gummas</a:t>
            </a:r>
            <a:r>
              <a:rPr lang="en-US" sz="3200" dirty="0"/>
              <a:t> or diffuse fibrosis m</a:t>
            </a:r>
            <a:r>
              <a:rPr lang="en-US" dirty="0"/>
              <a:t>ay be</a:t>
            </a:r>
            <a:r>
              <a:rPr lang="en-US" sz="3200" dirty="0"/>
              <a:t> seen on hard palate or tongue</a:t>
            </a:r>
          </a:p>
          <a:p>
            <a:r>
              <a:rPr lang="en-US" sz="3200" b="1" dirty="0"/>
              <a:t>Congenital syphilis </a:t>
            </a:r>
          </a:p>
          <a:p>
            <a:pPr>
              <a:buFontTx/>
              <a:buChar char="-"/>
            </a:pPr>
            <a:r>
              <a:rPr lang="en-US" sz="3200" dirty="0"/>
              <a:t>Fissures at the angle of mouth</a:t>
            </a:r>
          </a:p>
          <a:p>
            <a:pPr>
              <a:buFontTx/>
              <a:buChar char="-"/>
            </a:pPr>
            <a:r>
              <a:rPr lang="en-US" sz="3200" dirty="0"/>
              <a:t>Hutchinson’s incisors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ell\Desktop\IMAGE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34200" cy="48006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lesions in syphilis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\2 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343400" cy="3276600"/>
          </a:xfrm>
          <a:prstGeom prst="rect">
            <a:avLst/>
          </a:prstGeom>
          <a:noFill/>
        </p:spPr>
      </p:pic>
      <p:pic>
        <p:nvPicPr>
          <p:cNvPr id="1027" name="Picture 3" descr="C:\Users\dell\Desktop\IMAGES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648200" cy="3505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lesions in syphilis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/>
              <a:t>Hutchinson teeth</a:t>
            </a:r>
          </a:p>
        </p:txBody>
      </p:sp>
      <p:pic>
        <p:nvPicPr>
          <p:cNvPr id="26627" name="Picture 2" descr="G:\hematology\congenitalsyphilisteet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162800" cy="4876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lgerian" pitchFamily="82" charset="0"/>
              </a:rPr>
              <a:t>SYPHILIS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\2 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2145792"/>
            <a:ext cx="2619375" cy="1892808"/>
          </a:xfrm>
          <a:prstGeom prst="rect">
            <a:avLst/>
          </a:prstGeom>
          <a:noFill/>
        </p:spPr>
      </p:pic>
      <p:pic>
        <p:nvPicPr>
          <p:cNvPr id="1027" name="Picture 3" descr="C:\Users\dell\Desktop\IMAGES\551261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" y="304800"/>
            <a:ext cx="901541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CONGENITAL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/>
              <a:t>More likely if primary &amp; secondary Syphilis in mother</a:t>
            </a:r>
          </a:p>
          <a:p>
            <a:r>
              <a:rPr lang="en-US" dirty="0"/>
              <a:t>Rare if maternal Syphilis &gt; 5 yrs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Late abortion/ still birth</a:t>
            </a:r>
          </a:p>
          <a:p>
            <a:pPr marL="514350" indent="-514350"/>
            <a:r>
              <a:rPr lang="en-US" b="1" dirty="0" err="1"/>
              <a:t>Hepatomegaly</a:t>
            </a:r>
            <a:endParaRPr lang="en-US" b="1" dirty="0"/>
          </a:p>
          <a:p>
            <a:pPr marL="514350" indent="-514350"/>
            <a:r>
              <a:rPr lang="en-US" b="1" dirty="0"/>
              <a:t>Pancreatic fibrosis</a:t>
            </a:r>
          </a:p>
          <a:p>
            <a:pPr marL="514350" indent="-514350"/>
            <a:r>
              <a:rPr lang="en-US" b="1" dirty="0"/>
              <a:t>Syphilitic </a:t>
            </a:r>
            <a:r>
              <a:rPr lang="en-US" b="1" dirty="0" err="1"/>
              <a:t>osteochondritis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  </a:t>
            </a:r>
            <a:r>
              <a:rPr lang="en-US" b="1" dirty="0" err="1"/>
              <a:t>Pneumonitis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58213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2)  Infantile form (if child born alive)</a:t>
            </a:r>
          </a:p>
          <a:p>
            <a:pPr marL="514350" indent="-514350"/>
            <a:r>
              <a:rPr lang="en-US" b="1" dirty="0"/>
              <a:t>Nasal discharge &amp; congestion ( snuffles)</a:t>
            </a:r>
          </a:p>
          <a:p>
            <a:pPr marL="514350" indent="-514350"/>
            <a:r>
              <a:rPr lang="en-US" b="1" dirty="0"/>
              <a:t>Desquamating or </a:t>
            </a:r>
            <a:r>
              <a:rPr lang="en-US" b="1" dirty="0" err="1"/>
              <a:t>bullous</a:t>
            </a:r>
            <a:r>
              <a:rPr lang="en-US" b="1" dirty="0"/>
              <a:t> rash </a:t>
            </a:r>
            <a:r>
              <a:rPr lang="en-US" dirty="0"/>
              <a:t>– hand &amp; feet, mouth, anus</a:t>
            </a:r>
          </a:p>
          <a:p>
            <a:pPr marL="514350" indent="-514350"/>
            <a:r>
              <a:rPr lang="en-US" dirty="0"/>
              <a:t>Visceral &amp; skeletal changes resembling those in stillborn infants may also be seen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G:\hematology\congenitalsyphilisear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6195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5410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Rash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3) Late manifestation( childhood form)</a:t>
            </a:r>
          </a:p>
          <a:p>
            <a:r>
              <a:rPr lang="en-US" sz="2800" dirty="0"/>
              <a:t>Refers to cases of untreated cong syphilis of &gt;2yrs duration</a:t>
            </a:r>
          </a:p>
          <a:p>
            <a:r>
              <a:rPr lang="en-US" sz="2800" b="1" dirty="0"/>
              <a:t> Triad of</a:t>
            </a:r>
          </a:p>
          <a:p>
            <a:pPr>
              <a:buFontTx/>
              <a:buChar char="-"/>
            </a:pPr>
            <a:r>
              <a:rPr lang="en-US" sz="2800" b="1" dirty="0"/>
              <a:t>Interstitial </a:t>
            </a:r>
            <a:r>
              <a:rPr lang="en-US" sz="2800" b="1" dirty="0" err="1"/>
              <a:t>keratitis</a:t>
            </a:r>
            <a:r>
              <a:rPr lang="en-US" sz="2800" b="1" dirty="0"/>
              <a:t> with blindness</a:t>
            </a:r>
          </a:p>
          <a:p>
            <a:pPr>
              <a:buFontTx/>
              <a:buChar char="-"/>
            </a:pPr>
            <a:r>
              <a:rPr lang="en-US" sz="2800" b="1" dirty="0"/>
              <a:t>Eighth nerve deafness</a:t>
            </a:r>
          </a:p>
          <a:p>
            <a:pPr>
              <a:buNone/>
            </a:pPr>
            <a:r>
              <a:rPr lang="en-US" sz="2800" b="1" dirty="0"/>
              <a:t>-  Hutchinson teeth </a:t>
            </a:r>
            <a:r>
              <a:rPr lang="en-US" sz="2800" dirty="0"/>
              <a:t>– incisor teeth which are small with notches in the enamel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 descr="G:\hematology\congenitalsyphilistee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267200" cy="2819400"/>
          </a:xfrm>
          <a:prstGeom prst="rect">
            <a:avLst/>
          </a:prstGeom>
          <a:noFill/>
        </p:spPr>
      </p:pic>
      <p:pic>
        <p:nvPicPr>
          <p:cNvPr id="5" name="Picture 2" descr="G:\hematology\23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4191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1000"/>
            <a:ext cx="5029200" cy="57451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Others </a:t>
            </a:r>
          </a:p>
          <a:p>
            <a:pPr>
              <a:buNone/>
            </a:pPr>
            <a:r>
              <a:rPr lang="en-US" sz="3200" b="1" dirty="0"/>
              <a:t>A) Syphilitic osteochondritis &amp; periosteitis</a:t>
            </a:r>
          </a:p>
          <a:p>
            <a:pPr>
              <a:buFontTx/>
              <a:buChar char="-"/>
            </a:pPr>
            <a:r>
              <a:rPr lang="en-US" sz="3200" dirty="0"/>
              <a:t>Nose – saddle nose                  	           deformity</a:t>
            </a:r>
          </a:p>
          <a:p>
            <a:pPr>
              <a:buFontTx/>
              <a:buChar char="-"/>
            </a:pPr>
            <a:r>
              <a:rPr lang="en-US" sz="3200" dirty="0"/>
              <a:t>Lower limb (tibia) – saber   	                             shin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b="1" dirty="0"/>
              <a:t>B) deformed molar teeth  	(mulberry molar)</a:t>
            </a:r>
          </a:p>
          <a:p>
            <a:pPr>
              <a:buNone/>
            </a:pPr>
            <a:r>
              <a:rPr lang="en-US" sz="3200" b="1" dirty="0"/>
              <a:t> C) chronic meningitis</a:t>
            </a:r>
          </a:p>
          <a:p>
            <a:pPr>
              <a:buNone/>
            </a:pPr>
            <a:r>
              <a:rPr lang="en-US" sz="3200" b="1" dirty="0"/>
              <a:t> D) </a:t>
            </a:r>
            <a:r>
              <a:rPr lang="en-US" sz="3200" b="1" dirty="0" err="1"/>
              <a:t>chorioretinitis</a:t>
            </a:r>
            <a:endParaRPr lang="en-US" sz="3200" b="1" dirty="0"/>
          </a:p>
        </p:txBody>
      </p:sp>
      <p:pic>
        <p:nvPicPr>
          <p:cNvPr id="6" name="Picture 2" descr="G:\hematology\syphilissaddlenos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/>
              <a:t>Short notes on</a:t>
            </a:r>
          </a:p>
          <a:p>
            <a:pPr marL="514350" indent="-514350">
              <a:buFontTx/>
              <a:buChar char="-"/>
            </a:pPr>
            <a:r>
              <a:rPr lang="fr-FR" dirty="0" err="1"/>
              <a:t>Gummatous</a:t>
            </a:r>
            <a:r>
              <a:rPr lang="fr-FR" dirty="0"/>
              <a:t> syphilis</a:t>
            </a:r>
          </a:p>
          <a:p>
            <a:pPr marL="514350" indent="-514350">
              <a:buFontTx/>
              <a:buChar char="-"/>
            </a:pPr>
            <a:r>
              <a:rPr lang="fr-FR" dirty="0" err="1"/>
              <a:t>Congenital</a:t>
            </a:r>
            <a:r>
              <a:rPr lang="fr-FR" dirty="0"/>
              <a:t> syphilis</a:t>
            </a:r>
          </a:p>
          <a:p>
            <a:pPr marL="514350" indent="-514350">
              <a:buFontTx/>
              <a:buChar char="-"/>
            </a:pPr>
            <a:r>
              <a:rPr lang="fr-FR" dirty="0"/>
              <a:t>Oral </a:t>
            </a:r>
            <a:r>
              <a:rPr lang="fr-FR" dirty="0" err="1"/>
              <a:t>lesions</a:t>
            </a:r>
            <a:r>
              <a:rPr lang="fr-FR" dirty="0"/>
              <a:t> in syphilis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Font typeface="Arial" charset="0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</a:t>
            </a:r>
            <a:r>
              <a:rPr lang="en-US" dirty="0" err="1"/>
              <a:t>Abbas</a:t>
            </a:r>
            <a:r>
              <a:rPr lang="en-US" dirty="0"/>
              <a:t>, Aster, 9th Edition</a:t>
            </a:r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Mohan, 5th 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6629400" cy="6019800"/>
          </a:xfrm>
        </p:spPr>
        <p:txBody>
          <a:bodyPr>
            <a:normAutofit/>
          </a:bodyPr>
          <a:lstStyle/>
          <a:p>
            <a:r>
              <a:rPr lang="en-US" sz="3200" b="1" dirty="0"/>
              <a:t>Chronic  </a:t>
            </a:r>
            <a:r>
              <a:rPr lang="en-US" sz="3200" b="1" dirty="0" err="1"/>
              <a:t>veneral</a:t>
            </a:r>
            <a:r>
              <a:rPr lang="en-US" sz="3200" b="1" dirty="0"/>
              <a:t> disease </a:t>
            </a:r>
            <a:endParaRPr lang="en-US" sz="3200" dirty="0"/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CAUSATIVE ORGANISM</a:t>
            </a:r>
          </a:p>
          <a:p>
            <a:pPr>
              <a:buNone/>
            </a:pPr>
            <a:r>
              <a:rPr lang="en-US" sz="3200" b="1" dirty="0" err="1"/>
              <a:t>Treponema</a:t>
            </a:r>
            <a:r>
              <a:rPr lang="en-US" sz="3200" b="1" dirty="0"/>
              <a:t> </a:t>
            </a:r>
            <a:r>
              <a:rPr lang="en-US" sz="3200" b="1" dirty="0" err="1"/>
              <a:t>pallidum</a:t>
            </a:r>
            <a:r>
              <a:rPr lang="en-US" sz="3200" b="1" dirty="0"/>
              <a:t> (TP, spirochete)</a:t>
            </a:r>
          </a:p>
          <a:p>
            <a:pPr>
              <a:buNone/>
            </a:pPr>
            <a:r>
              <a:rPr lang="en-US" sz="3200" dirty="0"/>
              <a:t>			-Coiled spiral filament</a:t>
            </a:r>
          </a:p>
          <a:p>
            <a:pPr>
              <a:buNone/>
            </a:pPr>
            <a:r>
              <a:rPr lang="en-US" sz="3200" dirty="0"/>
              <a:t>			-Moves actively in       		               	            fresh preparation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32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Syphilis is an endemic infection in all parts of the world. In USA, approx 6000 cases are reported every year, but this number has been rising since 2000. A strong racial disparity is evident; African Americans are affected 30 times more often than whites.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b="1" dirty="0"/>
              <a:t>Can’t be stained by usual methods but can be </a:t>
            </a:r>
            <a:r>
              <a:rPr lang="en-US" b="1" dirty="0">
                <a:solidFill>
                  <a:srgbClr val="FF0000"/>
                </a:solidFill>
              </a:rPr>
              <a:t>demonstrated by</a:t>
            </a:r>
          </a:p>
          <a:p>
            <a:pPr>
              <a:buFontTx/>
              <a:buChar char="-"/>
            </a:pPr>
            <a:r>
              <a:rPr lang="en-US" dirty="0"/>
              <a:t>Dark ground illumination</a:t>
            </a:r>
          </a:p>
          <a:p>
            <a:pPr>
              <a:buFontTx/>
              <a:buChar char="-"/>
            </a:pPr>
            <a:r>
              <a:rPr lang="en-US" dirty="0"/>
              <a:t>Immunoflourescence technique</a:t>
            </a:r>
          </a:p>
          <a:p>
            <a:pPr>
              <a:buFontTx/>
              <a:buChar char="-"/>
            </a:pPr>
            <a:r>
              <a:rPr lang="en-US" dirty="0"/>
              <a:t>Silver impregnation method</a:t>
            </a:r>
          </a:p>
          <a:p>
            <a:pPr>
              <a:buFontTx/>
              <a:buChar char="-"/>
            </a:pPr>
            <a:r>
              <a:rPr lang="en-US" dirty="0"/>
              <a:t>Nucleic acid amplification technique by PCR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\lab-diagnosis-of-syphili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1722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arenR"/>
            </a:pPr>
            <a:r>
              <a:rPr lang="en-US" sz="6700" b="1" dirty="0">
                <a:solidFill>
                  <a:schemeClr val="accent1"/>
                </a:solidFill>
              </a:rPr>
              <a:t>NONTREPONEMAL SEROLOGICAL TESTS</a:t>
            </a:r>
          </a:p>
          <a:p>
            <a:pPr marL="514350" indent="-514350">
              <a:buNone/>
            </a:pPr>
            <a:r>
              <a:rPr lang="en-US" sz="6700" b="1" dirty="0"/>
              <a:t> A) Reiter protein complement fixation test(RPCF)</a:t>
            </a:r>
          </a:p>
          <a:p>
            <a:pPr marL="514350" indent="-514350">
              <a:buNone/>
            </a:pPr>
            <a:r>
              <a:rPr lang="en-US" sz="6700" b="1" dirty="0"/>
              <a:t>B) RPR </a:t>
            </a:r>
            <a:r>
              <a:rPr lang="en-US" sz="6700" dirty="0"/>
              <a:t>(rapid plasma </a:t>
            </a:r>
            <a:r>
              <a:rPr lang="en-US" sz="6700" dirty="0" err="1"/>
              <a:t>reagin</a:t>
            </a:r>
            <a:r>
              <a:rPr lang="en-US" sz="6700" dirty="0"/>
              <a:t> ) test</a:t>
            </a:r>
          </a:p>
          <a:p>
            <a:pPr marL="514350" indent="-514350">
              <a:buNone/>
            </a:pPr>
            <a:r>
              <a:rPr lang="en-US" sz="6700" b="1" dirty="0"/>
              <a:t>C) VDRL</a:t>
            </a:r>
            <a:r>
              <a:rPr lang="en-US" sz="6700" dirty="0"/>
              <a:t> (</a:t>
            </a:r>
            <a:r>
              <a:rPr lang="en-US" sz="6700" dirty="0" err="1"/>
              <a:t>veneral</a:t>
            </a:r>
            <a:r>
              <a:rPr lang="en-US" sz="6700" dirty="0"/>
              <a:t> </a:t>
            </a:r>
            <a:r>
              <a:rPr lang="en-US" sz="6700" dirty="0" err="1"/>
              <a:t>dis</a:t>
            </a:r>
            <a:r>
              <a:rPr lang="en-US" sz="6700" dirty="0"/>
              <a:t> research lab) test</a:t>
            </a:r>
          </a:p>
          <a:p>
            <a:pPr marL="514350" indent="-514350">
              <a:buNone/>
            </a:pPr>
            <a:r>
              <a:rPr lang="en-US" sz="6700" b="1" dirty="0">
                <a:solidFill>
                  <a:schemeClr val="accent1"/>
                </a:solidFill>
              </a:rPr>
              <a:t>2)TREPONEMAL SEROLOGICAL TESTS ( more specific)</a:t>
            </a:r>
          </a:p>
          <a:p>
            <a:pPr>
              <a:buNone/>
            </a:pPr>
            <a:r>
              <a:rPr lang="en-US" sz="6700" dirty="0"/>
              <a:t>Measures </a:t>
            </a:r>
            <a:r>
              <a:rPr lang="en-US" sz="6700" dirty="0" err="1"/>
              <a:t>Ab’s</a:t>
            </a:r>
            <a:r>
              <a:rPr lang="en-US" sz="6700" dirty="0"/>
              <a:t> reactive to TP (positive in 4-6 wks)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700" b="1" dirty="0"/>
              <a:t>Fluorescent </a:t>
            </a:r>
            <a:r>
              <a:rPr lang="en-US" sz="6700" b="1" dirty="0" err="1"/>
              <a:t>treponemal</a:t>
            </a:r>
            <a:r>
              <a:rPr lang="en-US" sz="6700" b="1" dirty="0"/>
              <a:t> </a:t>
            </a:r>
            <a:r>
              <a:rPr lang="en-US" sz="6700" b="1" dirty="0" err="1"/>
              <a:t>Ab</a:t>
            </a:r>
            <a:r>
              <a:rPr lang="en-US" sz="6700" b="1" dirty="0"/>
              <a:t> absorption test</a:t>
            </a:r>
            <a:r>
              <a:rPr lang="en-US" sz="6700" dirty="0"/>
              <a:t>(FTA-</a:t>
            </a:r>
            <a:r>
              <a:rPr lang="en-US" sz="6700" dirty="0" err="1"/>
              <a:t>Ab’s</a:t>
            </a:r>
            <a:r>
              <a:rPr lang="en-US" sz="67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700" b="1" dirty="0"/>
              <a:t>Agglutinins assays </a:t>
            </a:r>
            <a:r>
              <a:rPr lang="en-US" sz="6700" b="1" dirty="0" err="1"/>
              <a:t>eg</a:t>
            </a:r>
            <a:r>
              <a:rPr lang="en-US" sz="6700" b="1" dirty="0"/>
              <a:t> </a:t>
            </a:r>
            <a:r>
              <a:rPr lang="en-US" sz="6700" b="1" dirty="0" err="1"/>
              <a:t>Microhaemagglutination</a:t>
            </a:r>
            <a:r>
              <a:rPr lang="en-US" sz="6700" b="1" dirty="0"/>
              <a:t> assay for TP </a:t>
            </a:r>
            <a:r>
              <a:rPr lang="en-US" sz="6700" b="1" dirty="0" err="1"/>
              <a:t>Ab’s</a:t>
            </a:r>
            <a:r>
              <a:rPr lang="en-US" sz="6700" b="1" dirty="0"/>
              <a:t> </a:t>
            </a:r>
            <a:r>
              <a:rPr lang="en-US" sz="6700" dirty="0"/>
              <a:t>(MHA-TP) &amp; </a:t>
            </a:r>
            <a:r>
              <a:rPr lang="en-US" sz="6700" b="1" dirty="0" err="1"/>
              <a:t>Serodia</a:t>
            </a:r>
            <a:r>
              <a:rPr lang="en-US" sz="6700" b="1" dirty="0"/>
              <a:t> TP-PA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700" b="1" dirty="0"/>
              <a:t>TP passive </a:t>
            </a:r>
            <a:r>
              <a:rPr lang="en-US" sz="6700" b="1" dirty="0" err="1"/>
              <a:t>haemagglutination</a:t>
            </a:r>
            <a:r>
              <a:rPr lang="en-US" sz="6700" b="1" dirty="0"/>
              <a:t> test (TPHA)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>
                <a:solidFill>
                  <a:srgbClr val="FF0000"/>
                </a:solidFill>
              </a:rPr>
              <a:t>IMMUNOLOGY  </a:t>
            </a:r>
            <a:r>
              <a:rPr lang="en-US" sz="12800" dirty="0">
                <a:solidFill>
                  <a:srgbClr val="FF0000"/>
                </a:solidFill>
              </a:rPr>
              <a:t>(does not produce </a:t>
            </a:r>
            <a:r>
              <a:rPr lang="en-US" sz="12800" dirty="0" err="1">
                <a:solidFill>
                  <a:srgbClr val="FF0000"/>
                </a:solidFill>
              </a:rPr>
              <a:t>endo</a:t>
            </a:r>
            <a:r>
              <a:rPr lang="en-US" sz="12800" dirty="0">
                <a:solidFill>
                  <a:srgbClr val="FF0000"/>
                </a:solidFill>
              </a:rPr>
              <a:t>/</a:t>
            </a:r>
            <a:r>
              <a:rPr lang="en-US" sz="12800" dirty="0" err="1">
                <a:solidFill>
                  <a:srgbClr val="FF0000"/>
                </a:solidFill>
              </a:rPr>
              <a:t>exotoxin</a:t>
            </a:r>
            <a:r>
              <a:rPr lang="en-US" sz="12800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/>
              <a:t>Pathogenesis of the lesions - host immune response. PCR can be done but serology mainstay of diagnosis</a:t>
            </a:r>
          </a:p>
          <a:p>
            <a:endParaRPr lang="en-US" sz="12800" b="1" dirty="0">
              <a:solidFill>
                <a:srgbClr val="FF0000"/>
              </a:solidFill>
            </a:endParaRPr>
          </a:p>
          <a:p>
            <a:endParaRPr lang="en-US" sz="12800" b="1" dirty="0">
              <a:solidFill>
                <a:srgbClr val="FF0000"/>
              </a:solidFill>
            </a:endParaRPr>
          </a:p>
          <a:p>
            <a:r>
              <a:rPr lang="en-US" sz="12800" b="1" dirty="0">
                <a:solidFill>
                  <a:srgbClr val="FF0000"/>
                </a:solidFill>
              </a:rPr>
              <a:t>MODE OF TRANSMISSION</a:t>
            </a:r>
          </a:p>
          <a:p>
            <a:pPr>
              <a:buNone/>
            </a:pPr>
            <a:r>
              <a:rPr lang="en-US" sz="12800" dirty="0"/>
              <a:t> - Sexual contact</a:t>
            </a:r>
          </a:p>
          <a:p>
            <a:pPr>
              <a:buNone/>
            </a:pPr>
            <a:r>
              <a:rPr lang="en-US" sz="12800" dirty="0"/>
              <a:t> - Transfusion of infected </a:t>
            </a:r>
            <a:r>
              <a:rPr lang="en-US" sz="12800" dirty="0" err="1"/>
              <a:t>bld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- </a:t>
            </a:r>
            <a:r>
              <a:rPr lang="en-US" sz="12800" dirty="0" err="1"/>
              <a:t>Transplacental</a:t>
            </a:r>
            <a:r>
              <a:rPr lang="en-US" sz="12800" dirty="0"/>
              <a:t> route (congenital syphilis)</a:t>
            </a:r>
          </a:p>
          <a:p>
            <a:endParaRPr lang="en-US" sz="12800" b="1" dirty="0"/>
          </a:p>
          <a:p>
            <a:endParaRPr lang="en-US" sz="12800" b="1" dirty="0"/>
          </a:p>
          <a:p>
            <a:pPr marL="514350" indent="-514350">
              <a:buAutoNum type="arabicParenR"/>
            </a:pPr>
            <a:endParaRPr lang="en-US" sz="12800" dirty="0"/>
          </a:p>
          <a:p>
            <a:pPr marL="514350" indent="-514350">
              <a:buNone/>
            </a:pPr>
            <a:endParaRPr lang="en-US" sz="12800" dirty="0"/>
          </a:p>
          <a:p>
            <a:pPr marL="514350" indent="-514350">
              <a:buNone/>
            </a:pPr>
            <a:endParaRPr lang="en-US" sz="12800" dirty="0"/>
          </a:p>
          <a:p>
            <a:pPr marL="514350" indent="-514350">
              <a:buNone/>
            </a:pPr>
            <a:endParaRPr lang="en-US" sz="12800" dirty="0"/>
          </a:p>
          <a:p>
            <a:pPr marL="514350" indent="-514350">
              <a:buNone/>
            </a:pPr>
            <a:endParaRPr lang="en-US" sz="12800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1108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Algerian</vt:lpstr>
      <vt:lpstr>Arial</vt:lpstr>
      <vt:lpstr>Calibri</vt:lpstr>
      <vt:lpstr>Office Theme</vt:lpstr>
      <vt:lpstr>ITS DENTAL COLLEGE, GREATER NOIDA</vt:lpstr>
      <vt:lpstr>Learning Objectives &amp; Specific Learning Outcomes</vt:lpstr>
      <vt:lpstr>SYPHILIS</vt:lpstr>
      <vt:lpstr>PowerPoint Presentation</vt:lpstr>
      <vt:lpstr>EPIDEMIOLOGY </vt:lpstr>
      <vt:lpstr>PowerPoint Presentation</vt:lpstr>
      <vt:lpstr>PowerPoint Presentation</vt:lpstr>
      <vt:lpstr>PowerPoint Presentation</vt:lpstr>
      <vt:lpstr>PowerPoint Presentation</vt:lpstr>
      <vt:lpstr>3 STAGES</vt:lpstr>
      <vt:lpstr>PowerPoint Presentation</vt:lpstr>
      <vt:lpstr>PowerPoint Presentation</vt:lpstr>
      <vt:lpstr>PowerPoint Presentation</vt:lpstr>
      <vt:lpstr>SECONDARY SYPHILIS</vt:lpstr>
      <vt:lpstr>Secondary syphilis</vt:lpstr>
      <vt:lpstr>Secondary syphilis</vt:lpstr>
      <vt:lpstr>Secondary syphilis</vt:lpstr>
      <vt:lpstr>PowerPoint Presentation</vt:lpstr>
      <vt:lpstr>TERTIARY SYPHILIS</vt:lpstr>
      <vt:lpstr>PowerPoint Presentation</vt:lpstr>
      <vt:lpstr>PowerPoint Presentation</vt:lpstr>
      <vt:lpstr>Syphilitic Gumma - Liver</vt:lpstr>
      <vt:lpstr>PowerPoint Presentation</vt:lpstr>
      <vt:lpstr>Gumma-M/E</vt:lpstr>
      <vt:lpstr>Gumma-M/E</vt:lpstr>
      <vt:lpstr>SYPHILITIC LESIONS IN ORAL CAVITY</vt:lpstr>
      <vt:lpstr>Oral lesions in syphilis</vt:lpstr>
      <vt:lpstr>Oral lesions in syphilis</vt:lpstr>
      <vt:lpstr>Hutchinson teeth</vt:lpstr>
      <vt:lpstr>PowerPoint Presentation</vt:lpstr>
      <vt:lpstr>CONGENITAL SYPHILIS</vt:lpstr>
      <vt:lpstr>PowerPoint Presentation</vt:lpstr>
      <vt:lpstr>PowerPoint Presentation</vt:lpstr>
      <vt:lpstr>PowerPoint Presentation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SYPHILIS</dc:title>
  <dc:creator>user</dc:creator>
  <cp:lastModifiedBy>SOUMYA GUPTA</cp:lastModifiedBy>
  <cp:revision>125</cp:revision>
  <dcterms:created xsi:type="dcterms:W3CDTF">2006-08-16T00:00:00Z</dcterms:created>
  <dcterms:modified xsi:type="dcterms:W3CDTF">2020-09-08T14:32:31Z</dcterms:modified>
</cp:coreProperties>
</file>