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4" r:id="rId2"/>
    <p:sldId id="335" r:id="rId3"/>
    <p:sldId id="256" r:id="rId4"/>
    <p:sldId id="267" r:id="rId5"/>
    <p:sldId id="346" r:id="rId6"/>
    <p:sldId id="269" r:id="rId7"/>
    <p:sldId id="272" r:id="rId8"/>
    <p:sldId id="294" r:id="rId9"/>
    <p:sldId id="295" r:id="rId10"/>
    <p:sldId id="316" r:id="rId11"/>
    <p:sldId id="298" r:id="rId12"/>
    <p:sldId id="300" r:id="rId13"/>
    <p:sldId id="275" r:id="rId14"/>
    <p:sldId id="341" r:id="rId15"/>
    <p:sldId id="289" r:id="rId16"/>
    <p:sldId id="317" r:id="rId17"/>
    <p:sldId id="347" r:id="rId18"/>
    <p:sldId id="318" r:id="rId19"/>
    <p:sldId id="319" r:id="rId20"/>
    <p:sldId id="320" r:id="rId21"/>
    <p:sldId id="322" r:id="rId22"/>
    <p:sldId id="323" r:id="rId23"/>
    <p:sldId id="350" r:id="rId24"/>
    <p:sldId id="348" r:id="rId25"/>
    <p:sldId id="349" r:id="rId26"/>
    <p:sldId id="324" r:id="rId27"/>
    <p:sldId id="325" r:id="rId28"/>
    <p:sldId id="326" r:id="rId29"/>
    <p:sldId id="328" r:id="rId30"/>
    <p:sldId id="327" r:id="rId31"/>
    <p:sldId id="330" r:id="rId32"/>
    <p:sldId id="331" r:id="rId33"/>
    <p:sldId id="342" r:id="rId34"/>
    <p:sldId id="345" r:id="rId35"/>
    <p:sldId id="344" r:id="rId36"/>
    <p:sldId id="343" r:id="rId37"/>
    <p:sldId id="336" r:id="rId38"/>
    <p:sldId id="33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876F-77A4-4358-BA61-6D55BB56A7A2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FCC08-41CF-4B1C-B8B8-082CE78DB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A0500-4127-4524-AF7B-8EFFF25CC80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ITS DENTAL COLLEGE, GREATER NOIDA</a:t>
            </a:r>
          </a:p>
        </p:txBody>
      </p:sp>
      <p:sp>
        <p:nvSpPr>
          <p:cNvPr id="2051" name="Content Placeholder 5"/>
          <p:cNvSpPr>
            <a:spLocks noGrp="1"/>
          </p:cNvSpPr>
          <p:nvPr>
            <p:ph idx="1"/>
          </p:nvPr>
        </p:nvSpPr>
        <p:spPr>
          <a:xfrm>
            <a:off x="304800" y="1524000"/>
            <a:ext cx="8432800" cy="4906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b="1" dirty="0"/>
              <a:t> SUBJECT : GENERAL PATHOLOGY</a:t>
            </a:r>
          </a:p>
          <a:p>
            <a:pPr eaLnBrk="1" hangingPunct="1">
              <a:buFont typeface="Arial" charset="0"/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SESSION TOPIC : TYPHOID &amp; LEPROSY-EPIDEMIOLOGY, PATHOGENESIS, PATHOLOGICAL FEATURES, DIAGNOSTIC CRITERIA </a:t>
            </a:r>
          </a:p>
          <a:p>
            <a:pPr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/>
              <a:t>PROGRAM, YEAR: BDS, SECOND YEAR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FACULTY : Dr VERTIKA GUPTA (PROFESSOR &amp; HOD)</a:t>
            </a:r>
          </a:p>
          <a:p>
            <a:pPr eaLnBrk="1" hangingPunct="1">
              <a:buFont typeface="Arial" charset="0"/>
              <a:buNone/>
            </a:pPr>
            <a:r>
              <a:rPr lang="en-US" b="1" dirty="0"/>
              <a:t>   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B09CD-239E-436B-89EC-01E240C3EA4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8392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M/E</a:t>
            </a:r>
          </a:p>
          <a:p>
            <a:r>
              <a:rPr lang="en-US" b="1" dirty="0"/>
              <a:t>Blunted villi</a:t>
            </a:r>
          </a:p>
          <a:p>
            <a:r>
              <a:rPr lang="en-US" b="1" dirty="0"/>
              <a:t>Vascular congestion &amp; edema</a:t>
            </a:r>
          </a:p>
          <a:p>
            <a:r>
              <a:rPr lang="en-US" b="1" dirty="0"/>
              <a:t>Mononuclear inflammation</a:t>
            </a:r>
          </a:p>
          <a:p>
            <a:pPr>
              <a:buFontTx/>
              <a:buChar char="-"/>
            </a:pPr>
            <a:r>
              <a:rPr lang="en-US" dirty="0"/>
              <a:t>Macrophages( containing bacteria, RBC &amp; nuclear debris), lymphocytes &amp; plasma cells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SPLEEN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Gross</a:t>
            </a:r>
            <a:r>
              <a:rPr lang="en-US" dirty="0"/>
              <a:t>- enlarged, soft, bulging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M/E</a:t>
            </a:r>
          </a:p>
          <a:p>
            <a:pPr>
              <a:buNone/>
            </a:pPr>
            <a:r>
              <a:rPr lang="en-US" dirty="0"/>
              <a:t>- Uniformly pale red pulp</a:t>
            </a:r>
          </a:p>
          <a:p>
            <a:pPr>
              <a:buNone/>
            </a:pPr>
            <a:r>
              <a:rPr lang="en-US" dirty="0"/>
              <a:t>- Obliterated follicular markings</a:t>
            </a:r>
          </a:p>
          <a:p>
            <a:pPr>
              <a:buNone/>
            </a:pPr>
            <a:r>
              <a:rPr lang="en-US" dirty="0"/>
              <a:t>- Prominent sinus histiocytosis and reticulo-endothelial proliferation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LIVER</a:t>
            </a:r>
          </a:p>
          <a:p>
            <a:pPr>
              <a:buNone/>
            </a:pPr>
            <a:r>
              <a:rPr lang="en-US" dirty="0"/>
              <a:t>Typhoid nodule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BONE MARROW &amp; LYMPHNODE</a:t>
            </a:r>
          </a:p>
          <a:p>
            <a:pPr>
              <a:buNone/>
            </a:pPr>
            <a:r>
              <a:rPr lang="en-US" dirty="0"/>
              <a:t>Typhoid nodule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GALL BLADDER</a:t>
            </a:r>
          </a:p>
          <a:p>
            <a:pPr>
              <a:buNone/>
            </a:pPr>
            <a:r>
              <a:rPr lang="en-US" dirty="0"/>
              <a:t>Typhoid cholecystitis which may be associated with gall stones – chronic carrier state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Also involves- kidneys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(nephritis),</a:t>
            </a:r>
            <a:r>
              <a:rPr lang="en-US" b="1" dirty="0">
                <a:solidFill>
                  <a:srgbClr val="FF0000"/>
                </a:solidFill>
              </a:rPr>
              <a:t> bones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(osteomyelitis), </a:t>
            </a:r>
            <a:r>
              <a:rPr lang="en-US" b="1" dirty="0">
                <a:solidFill>
                  <a:srgbClr val="FF0000"/>
                </a:solidFill>
              </a:rPr>
              <a:t>joints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(arthritis), </a:t>
            </a:r>
            <a:r>
              <a:rPr lang="en-US" b="1" dirty="0">
                <a:solidFill>
                  <a:srgbClr val="FF0000"/>
                </a:solidFill>
              </a:rPr>
              <a:t>meninges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(meningitis) </a:t>
            </a:r>
            <a:r>
              <a:rPr lang="en-US" b="1" dirty="0">
                <a:solidFill>
                  <a:srgbClr val="FF0000"/>
                </a:solidFill>
              </a:rPr>
              <a:t>&amp; testis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(orchitis)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week</a:t>
            </a:r>
            <a:r>
              <a:rPr lang="en-US" dirty="0"/>
              <a:t>: fever, continuous type or step ladder  	        type</a:t>
            </a:r>
          </a:p>
          <a:p>
            <a:pPr>
              <a:buNone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week</a:t>
            </a:r>
            <a:r>
              <a:rPr lang="en-US" dirty="0"/>
              <a:t>: widespread mononuclear phagocyte 	 	         invasion with rash (rose spots),  	  	         abdominal pain &amp; prostration.</a:t>
            </a:r>
          </a:p>
          <a:p>
            <a:pPr>
              <a:buNone/>
            </a:pP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week</a:t>
            </a:r>
            <a:r>
              <a:rPr lang="en-US" dirty="0"/>
              <a:t>: ulceration of </a:t>
            </a:r>
            <a:r>
              <a:rPr lang="en-US" dirty="0" err="1"/>
              <a:t>peyer's</a:t>
            </a:r>
            <a:r>
              <a:rPr lang="en-US" dirty="0"/>
              <a:t> patches,   	 	        intestinal  bleeding &amp;  perforation.</a:t>
            </a:r>
          </a:p>
          <a:p>
            <a:r>
              <a:rPr lang="en-US" dirty="0"/>
              <a:t>Persistence of organism in gall bladder or urinary bladder  – passage of organism in urine or faeces </a:t>
            </a:r>
            <a:r>
              <a:rPr lang="en-US" b="1" dirty="0"/>
              <a:t>– CARRIER STATE </a:t>
            </a:r>
            <a:r>
              <a:rPr lang="en-US" dirty="0"/>
              <a:t>( source of infection to others)</a:t>
            </a:r>
          </a:p>
          <a:p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LAB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b="1" dirty="0"/>
              <a:t>Isolation and identification of causative agent from of patient blood, faeces, urine, bone marrow, bile, CSF</a:t>
            </a:r>
          </a:p>
          <a:p>
            <a:pPr marL="514350" indent="-514350">
              <a:buNone/>
            </a:pP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 err="1"/>
              <a:t>Bacteremia</a:t>
            </a:r>
            <a:r>
              <a:rPr lang="en-US" dirty="0"/>
              <a:t> occurs early in the disease.      Blood cultures are positive in 1st week in 90% cases, in 2nd week in 75% cases, in 3rd week in 60% cases &amp; in 4th week and later in 25%</a:t>
            </a:r>
            <a:r>
              <a:rPr lang="en-US" b="1" dirty="0"/>
              <a:t> </a:t>
            </a:r>
            <a:r>
              <a:rPr lang="en-US" dirty="0"/>
              <a:t>cases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/>
              <a:t>B. Demonstration of circulating antigens - </a:t>
            </a:r>
            <a:r>
              <a:rPr lang="en-US" dirty="0"/>
              <a:t>by </a:t>
            </a:r>
            <a:r>
              <a:rPr lang="en-US" dirty="0" err="1"/>
              <a:t>coagglutination</a:t>
            </a:r>
            <a:r>
              <a:rPr lang="en-US" dirty="0"/>
              <a:t> test.</a:t>
            </a:r>
          </a:p>
          <a:p>
            <a:pPr marL="514350" indent="-514350">
              <a:buNone/>
            </a:pPr>
            <a:r>
              <a:rPr lang="en-US" b="1" dirty="0"/>
              <a:t>C. Demonstration of antibodies in  patient serum</a:t>
            </a:r>
          </a:p>
          <a:p>
            <a:pPr marL="514350" indent="-514350">
              <a:buNone/>
            </a:pPr>
            <a:r>
              <a:rPr lang="en-US" dirty="0"/>
              <a:t>FELIX-WIDAL TEST </a:t>
            </a:r>
          </a:p>
          <a:p>
            <a:pPr marL="514350" indent="-514350"/>
            <a:r>
              <a:rPr lang="en-US" dirty="0"/>
              <a:t>Significant titers helps in diagnosis</a:t>
            </a:r>
          </a:p>
          <a:p>
            <a:pPr marL="514350" indent="-514350"/>
            <a:r>
              <a:rPr lang="en-US" dirty="0"/>
              <a:t>Serum agglutinins rise abruptly during the 2nd or 3rd week</a:t>
            </a:r>
            <a:endParaRPr lang="en-US" b="1" dirty="0"/>
          </a:p>
          <a:p>
            <a:pPr marL="514350" indent="-514350">
              <a:buNone/>
            </a:pP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Earlier </a:t>
            </a:r>
            <a:r>
              <a:rPr lang="en-US" dirty="0" err="1"/>
              <a:t>Chloramphenicol</a:t>
            </a:r>
            <a:r>
              <a:rPr lang="en-US" dirty="0"/>
              <a:t> was the drug of choice but produced plasmid mediated drug resistance and had side effects like </a:t>
            </a:r>
            <a:r>
              <a:rPr lang="en-US" dirty="0" err="1"/>
              <a:t>aplastic</a:t>
            </a:r>
            <a:r>
              <a:rPr lang="en-US" dirty="0"/>
              <a:t> </a:t>
            </a:r>
            <a:r>
              <a:rPr lang="en-US" dirty="0" err="1"/>
              <a:t>anaemia</a:t>
            </a:r>
            <a:endParaRPr lang="en-US" dirty="0"/>
          </a:p>
          <a:p>
            <a:r>
              <a:rPr lang="en-US" dirty="0" err="1"/>
              <a:t>Quinolones</a:t>
            </a:r>
            <a:r>
              <a:rPr lang="en-US" dirty="0"/>
              <a:t> : Ciprofloxacin, </a:t>
            </a:r>
            <a:r>
              <a:rPr lang="en-US" dirty="0" err="1"/>
              <a:t>Norfloxacin</a:t>
            </a:r>
            <a:r>
              <a:rPr lang="en-US" dirty="0"/>
              <a:t>, </a:t>
            </a:r>
            <a:r>
              <a:rPr lang="en-US" dirty="0" err="1"/>
              <a:t>Ofloxacin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</a:t>
            </a:r>
            <a:r>
              <a:rPr lang="en-US" dirty="0" err="1"/>
              <a:t>Cephalosporins</a:t>
            </a:r>
            <a:r>
              <a:rPr lang="en-US" dirty="0"/>
              <a:t> : </a:t>
            </a:r>
            <a:r>
              <a:rPr lang="en-US" dirty="0" err="1"/>
              <a:t>Cefotaxime</a:t>
            </a:r>
            <a:r>
              <a:rPr lang="en-US" dirty="0"/>
              <a:t>, </a:t>
            </a:r>
            <a:r>
              <a:rPr lang="en-US" dirty="0" err="1"/>
              <a:t>Cefoperazone</a:t>
            </a:r>
            <a:r>
              <a:rPr lang="en-US" dirty="0"/>
              <a:t>, </a:t>
            </a:r>
            <a:r>
              <a:rPr lang="en-US" dirty="0" err="1"/>
              <a:t>Ceftriaxone</a:t>
            </a:r>
            <a:endParaRPr lang="en-US" dirty="0"/>
          </a:p>
          <a:p>
            <a:r>
              <a:rPr lang="en-US" dirty="0" err="1"/>
              <a:t>Cholecystectomy</a:t>
            </a:r>
            <a:r>
              <a:rPr lang="en-US" dirty="0"/>
              <a:t> for carriers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LEPROSY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(HANSEN DISEASE) 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It is a chronic infectious  disease caused by Mycobacterium </a:t>
            </a:r>
            <a:r>
              <a:rPr lang="en-US" dirty="0" err="1"/>
              <a:t>leprae</a:t>
            </a:r>
            <a:r>
              <a:rPr lang="en-US" dirty="0"/>
              <a:t>, affecting mainly the skin &amp; peripheral nerves &amp; resulting in disabling deformities.  </a:t>
            </a:r>
            <a:r>
              <a:rPr lang="en-US" dirty="0" err="1"/>
              <a:t>M.leprae</a:t>
            </a:r>
            <a:r>
              <a:rPr lang="en-US" dirty="0"/>
              <a:t> resembles </a:t>
            </a:r>
            <a:r>
              <a:rPr lang="en-US" dirty="0" err="1"/>
              <a:t>M.tuberculosis</a:t>
            </a:r>
            <a:r>
              <a:rPr lang="en-US" dirty="0"/>
              <a:t>  but  is less acid fast. </a:t>
            </a:r>
          </a:p>
          <a:p>
            <a:pPr eaLnBrk="1" hangingPunct="1"/>
            <a:r>
              <a:rPr lang="en-US" dirty="0"/>
              <a:t> Mainly involves the cooler parts of the body like skin, mouth, respiratory tract, peripheral nerves, superficial </a:t>
            </a:r>
            <a:r>
              <a:rPr lang="en-US" dirty="0" err="1"/>
              <a:t>L.nodes</a:t>
            </a:r>
            <a:r>
              <a:rPr lang="en-US" dirty="0"/>
              <a:t> &amp; testis.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disease is endemic in areas with hot &amp; moist climates &amp; in poor tropical countries.</a:t>
            </a:r>
          </a:p>
          <a:p>
            <a:r>
              <a:rPr lang="en-US" dirty="0"/>
              <a:t>India accounts for one-third of all registered cases globally.</a:t>
            </a:r>
          </a:p>
          <a:p>
            <a:r>
              <a:rPr lang="en-US" dirty="0"/>
              <a:t>In India, disease is seen more commonly seen in regions like TN, Bihar, Pondicherry, AP, </a:t>
            </a:r>
            <a:r>
              <a:rPr lang="en-US" dirty="0" err="1"/>
              <a:t>Odisha</a:t>
            </a:r>
            <a:r>
              <a:rPr lang="en-US" dirty="0"/>
              <a:t>, WB &amp; Assam.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MODE OF TRANSMISSON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382000" cy="513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Leprosy is a slowly developing communicable disease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Incubation period between exposure to organism &amp; appearance of signs varies from 2 to 20 yrs.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Infectivity may be from following: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   - Direct contact  with untreated patients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   - Materno-foetal transmisson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   - Infected mother milk to infant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CLASSIFICATION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dirty="0"/>
              <a:t>1) LEPROMATOUS LEPROSY(LOW RESISTANCE ) 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2) TUBERCULOID LEPROSY(HIGH RESISTANCE) </a:t>
            </a:r>
          </a:p>
          <a:p>
            <a:pPr eaLnBrk="1" hangingPunct="1">
              <a:buFont typeface="Arial" charset="0"/>
              <a:buNone/>
            </a:pPr>
            <a:r>
              <a:rPr lang="en-US" dirty="0"/>
              <a:t>3) BORDERLINE LEPROSY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Objectives &amp; Specific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/>
              <a:t>General Objectives: </a:t>
            </a:r>
            <a:r>
              <a:rPr lang="en-US" dirty="0"/>
              <a:t>To describe</a:t>
            </a:r>
            <a:r>
              <a:rPr lang="en-US" b="1" dirty="0"/>
              <a:t> </a:t>
            </a:r>
            <a:r>
              <a:rPr lang="en-US" dirty="0"/>
              <a:t>Typhoid &amp; Leprosy </a:t>
            </a:r>
          </a:p>
          <a:p>
            <a:pPr>
              <a:buFont typeface="Arial" charset="0"/>
              <a:buNone/>
              <a:defRPr/>
            </a:pPr>
            <a:r>
              <a:rPr lang="en-US" b="1" dirty="0"/>
              <a:t>Specific Learning Outcomes:</a:t>
            </a:r>
            <a:r>
              <a:rPr lang="en-US" dirty="0"/>
              <a:t> At the end of the lecture, the learner should have the knowledge about Typhoid &amp; Leprosy with respect to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Epidemiology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Pathogenesis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Pathological features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Diagnostic criteria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76EAF-46B4-45E2-8F21-C90894E6E7F1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4000" b="1" dirty="0">
                <a:solidFill>
                  <a:srgbClr val="FF0000"/>
                </a:solidFill>
              </a:rPr>
              <a:t>LEPROSY CURRENTLY CLASSIFED AS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(Modified Ridley &amp; </a:t>
            </a:r>
            <a:r>
              <a:rPr lang="en-US" dirty="0" err="1"/>
              <a:t>Jopling’s</a:t>
            </a:r>
            <a:r>
              <a:rPr lang="en-US" dirty="0"/>
              <a:t> classification)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TT-TUBERCULOID POLAR(HIGH RESISTANCE)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BT –BORDERLINE TUBERCULOID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BB-MID BORDERLINE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BL –BORDERLINE LEPROMATOUS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LL-LEPROMATOUS POLAR(LOW RESISTANCE)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CLINICAL FEATURES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endParaRPr lang="en-US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10600" cy="5897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Lepromatous</a:t>
            </a:r>
            <a:r>
              <a:rPr lang="en-US" b="1" dirty="0">
                <a:solidFill>
                  <a:srgbClr val="FF0000"/>
                </a:solidFill>
              </a:rPr>
              <a:t> leprosy (more severe form)</a:t>
            </a:r>
          </a:p>
          <a:p>
            <a:pPr eaLnBrk="1" hangingPunct="1"/>
            <a:r>
              <a:rPr lang="en-US" dirty="0"/>
              <a:t>Also known as </a:t>
            </a:r>
            <a:r>
              <a:rPr lang="en-US" dirty="0" err="1"/>
              <a:t>anergic</a:t>
            </a:r>
            <a:r>
              <a:rPr lang="en-US" dirty="0"/>
              <a:t> leprosy because of the unresponsiveness (</a:t>
            </a:r>
            <a:r>
              <a:rPr lang="en-US" dirty="0" err="1"/>
              <a:t>anergy</a:t>
            </a:r>
            <a:r>
              <a:rPr lang="en-US" dirty="0"/>
              <a:t>) of the host immune response.</a:t>
            </a:r>
          </a:p>
          <a:p>
            <a:pPr eaLnBrk="1" hangingPunct="1"/>
            <a:r>
              <a:rPr lang="en-US" dirty="0"/>
              <a:t>Cooler areas of skin are commonly affected. Skin lesions are generally symmetrical, multiple , </a:t>
            </a:r>
            <a:r>
              <a:rPr lang="en-US" dirty="0" err="1"/>
              <a:t>hypopigmented</a:t>
            </a:r>
            <a:r>
              <a:rPr lang="en-US" dirty="0"/>
              <a:t> &amp; </a:t>
            </a:r>
            <a:r>
              <a:rPr lang="en-US" dirty="0" err="1"/>
              <a:t>erythematous</a:t>
            </a:r>
            <a:r>
              <a:rPr lang="en-US" dirty="0"/>
              <a:t> </a:t>
            </a:r>
            <a:r>
              <a:rPr lang="en-US" dirty="0" err="1"/>
              <a:t>macules</a:t>
            </a:r>
            <a:r>
              <a:rPr lang="en-US" dirty="0"/>
              <a:t>, papules, nodules or diffuse infiltrates. Nodular lesions may coalesce to give leonine </a:t>
            </a:r>
            <a:r>
              <a:rPr lang="en-US" dirty="0" err="1"/>
              <a:t>facies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/>
              <a:t>Lesions are </a:t>
            </a:r>
            <a:r>
              <a:rPr lang="en-US" dirty="0" err="1"/>
              <a:t>hypoaesthetic</a:t>
            </a:r>
            <a:r>
              <a:rPr lang="en-US" dirty="0"/>
              <a:t>/</a:t>
            </a:r>
            <a:r>
              <a:rPr lang="en-US" dirty="0" err="1"/>
              <a:t>anaesthetic</a:t>
            </a:r>
            <a:r>
              <a:rPr lang="en-US" dirty="0"/>
              <a:t> but sensory disturbance is not that distinct.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Leprosy – Clinical features </a:t>
            </a:r>
            <a:endParaRPr lang="en-US" dirty="0"/>
          </a:p>
        </p:txBody>
      </p:sp>
      <p:pic>
        <p:nvPicPr>
          <p:cNvPr id="3074" name="Picture 2" descr="C:\Users\dell\Desktop\IMAGES\Leprsoypat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105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Leprosy – Clinical features </a:t>
            </a:r>
            <a:endParaRPr lang="en-US" dirty="0"/>
          </a:p>
        </p:txBody>
      </p:sp>
      <p:pic>
        <p:nvPicPr>
          <p:cNvPr id="2050" name="Picture 2" descr="C:\Users\dell\Desktop\IMAGES\leprosy-655x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47838"/>
            <a:ext cx="7238999" cy="434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Leprosy – Clinical features </a:t>
            </a:r>
          </a:p>
        </p:txBody>
      </p:sp>
      <p:pic>
        <p:nvPicPr>
          <p:cNvPr id="1026" name="Picture 2" descr="C:\Users\dell\Desktop\IMAGES\dwe00228g2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3810000"/>
            <a:ext cx="3352800" cy="2819400"/>
          </a:xfrm>
          <a:prstGeom prst="rect">
            <a:avLst/>
          </a:prstGeom>
          <a:noFill/>
        </p:spPr>
      </p:pic>
      <p:pic>
        <p:nvPicPr>
          <p:cNvPr id="1029" name="Picture 5" descr="C:\Users\dell\Desktop\IMAGES\Leprosysymptom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3276600" cy="2590800"/>
          </a:xfrm>
          <a:prstGeom prst="rect">
            <a:avLst/>
          </a:prstGeom>
          <a:noFill/>
        </p:spPr>
      </p:pic>
      <p:pic>
        <p:nvPicPr>
          <p:cNvPr id="1030" name="Picture 6" descr="C:\Users\dell\Desktop\IMAGES\P191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371600"/>
            <a:ext cx="3810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36637"/>
            <a:ext cx="8229600" cy="4297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0000"/>
                </a:solidFill>
              </a:rPr>
              <a:t>TUBERCULOID LEPROSY</a:t>
            </a:r>
          </a:p>
          <a:p>
            <a:pPr eaLnBrk="1" hangingPunct="1"/>
            <a:r>
              <a:rPr lang="en-US" dirty="0"/>
              <a:t>Skin lesions occur as single/few </a:t>
            </a:r>
            <a:r>
              <a:rPr lang="en-US" dirty="0" err="1"/>
              <a:t>asymmertical</a:t>
            </a:r>
            <a:r>
              <a:rPr lang="en-US" dirty="0"/>
              <a:t>, </a:t>
            </a:r>
            <a:r>
              <a:rPr lang="en-US" dirty="0" err="1"/>
              <a:t>hypopigmented</a:t>
            </a:r>
            <a:r>
              <a:rPr lang="en-US" dirty="0"/>
              <a:t>, </a:t>
            </a:r>
            <a:r>
              <a:rPr lang="en-US" dirty="0" err="1"/>
              <a:t>erythematous</a:t>
            </a:r>
            <a:r>
              <a:rPr lang="en-US" dirty="0"/>
              <a:t> </a:t>
            </a:r>
            <a:r>
              <a:rPr lang="en-US" dirty="0" err="1"/>
              <a:t>macules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Sensory disturbance is distinct.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MORPHOLOGY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LEPROMATOUS LEPROSY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In the dermis there is proliferation of lipid laden macrophages particularly around </a:t>
            </a:r>
            <a:r>
              <a:rPr lang="en-US" dirty="0" err="1"/>
              <a:t>bld</a:t>
            </a:r>
            <a:r>
              <a:rPr lang="en-US" dirty="0"/>
              <a:t> vessels, nerves &amp; dermal appendages. The foamy </a:t>
            </a:r>
            <a:r>
              <a:rPr lang="en-US" dirty="0" err="1"/>
              <a:t>marophages</a:t>
            </a:r>
            <a:r>
              <a:rPr lang="en-US" dirty="0"/>
              <a:t> are known as </a:t>
            </a:r>
            <a:r>
              <a:rPr lang="en-US" b="1" dirty="0" err="1"/>
              <a:t>lepra</a:t>
            </a:r>
            <a:r>
              <a:rPr lang="en-US" b="1" dirty="0"/>
              <a:t> cells or Virchow cells.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Lepra</a:t>
            </a:r>
            <a:r>
              <a:rPr lang="en-US" dirty="0"/>
              <a:t> cells are heavily laden with acid fast bacilli (</a:t>
            </a:r>
            <a:r>
              <a:rPr lang="en-US" dirty="0" err="1"/>
              <a:t>globi</a:t>
            </a:r>
            <a:r>
              <a:rPr lang="en-US" dirty="0"/>
              <a:t> or cigarettes - in - pack)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Dermal infiltration of </a:t>
            </a:r>
            <a:r>
              <a:rPr lang="en-US" dirty="0" err="1"/>
              <a:t>lepra</a:t>
            </a:r>
            <a:r>
              <a:rPr lang="en-US" dirty="0"/>
              <a:t> cells separated from epidermis by </a:t>
            </a:r>
            <a:r>
              <a:rPr lang="en-US" dirty="0" err="1"/>
              <a:t>subepidermal</a:t>
            </a:r>
            <a:r>
              <a:rPr lang="en-US" dirty="0"/>
              <a:t> uninvolved clear zone.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Epidermis overlying the lesion is thinned out , flat  or may even ulcerate. 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820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atin typeface="Algerian" pitchFamily="82" charset="0"/>
              </a:rPr>
              <a:t>TYPHOID (ENTERIC) FEVER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TUBERCULOID LEPROSY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Dermal lesions show </a:t>
            </a:r>
            <a:r>
              <a:rPr lang="en-US" dirty="0" err="1"/>
              <a:t>granulomas</a:t>
            </a:r>
            <a:r>
              <a:rPr lang="en-US" dirty="0"/>
              <a:t> resembling hard tubercles composed of </a:t>
            </a:r>
            <a:r>
              <a:rPr lang="en-US" dirty="0" err="1"/>
              <a:t>epithelioid</a:t>
            </a:r>
            <a:r>
              <a:rPr lang="en-US" dirty="0"/>
              <a:t> cells , </a:t>
            </a:r>
            <a:r>
              <a:rPr lang="en-US" dirty="0" err="1"/>
              <a:t>langhan’s</a:t>
            </a:r>
            <a:r>
              <a:rPr lang="en-US" dirty="0"/>
              <a:t> giant cells &amp; a peripheral rim of lymphocytes.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Granulomatous</a:t>
            </a:r>
            <a:r>
              <a:rPr lang="en-US" dirty="0"/>
              <a:t> infiltrate erodes the basal layer of epidermis </a:t>
            </a:r>
            <a:r>
              <a:rPr lang="en-US" dirty="0" err="1"/>
              <a:t>ie</a:t>
            </a:r>
            <a:r>
              <a:rPr lang="en-US" dirty="0"/>
              <a:t> there is no clear zone.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Lepra</a:t>
            </a:r>
            <a:r>
              <a:rPr lang="en-US" dirty="0"/>
              <a:t> bacilli are few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Lesions  have predilection for dermal nerves which may be destroyed.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2400"/>
          <a:ext cx="9144000" cy="662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51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       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            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072">
                <a:tc>
                  <a:txBody>
                    <a:bodyPr/>
                    <a:lstStyle/>
                    <a:p>
                      <a:r>
                        <a:rPr lang="en-US" sz="2800" dirty="0"/>
                        <a:t>SKIN</a:t>
                      </a:r>
                    </a:p>
                    <a:p>
                      <a:r>
                        <a:rPr lang="en-US" sz="2800" dirty="0"/>
                        <a:t>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Symmetrical,multiple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hypopigmented</a:t>
                      </a:r>
                      <a:r>
                        <a:rPr lang="en-US" sz="2800" dirty="0"/>
                        <a:t>,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erythematous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maculopapular</a:t>
                      </a:r>
                      <a:r>
                        <a:rPr lang="en-US" sz="2800" baseline="0" dirty="0"/>
                        <a:t> or nodular (leonine </a:t>
                      </a:r>
                      <a:r>
                        <a:rPr lang="en-US" sz="2800" baseline="0" dirty="0" err="1"/>
                        <a:t>facies</a:t>
                      </a:r>
                      <a:r>
                        <a:rPr lang="en-US" sz="2800" baseline="0" dirty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Asymmetrical, single or a few lesions, </a:t>
                      </a:r>
                      <a:r>
                        <a:rPr lang="en-US" sz="2800" dirty="0" err="1"/>
                        <a:t>hypopigmented</a:t>
                      </a:r>
                      <a:r>
                        <a:rPr lang="en-US" sz="2800" dirty="0"/>
                        <a:t> &amp; </a:t>
                      </a:r>
                      <a:r>
                        <a:rPr lang="en-US" sz="2800" dirty="0" err="1"/>
                        <a:t>erythematous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macules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720">
                <a:tc>
                  <a:txBody>
                    <a:bodyPr/>
                    <a:lstStyle/>
                    <a:p>
                      <a:r>
                        <a:rPr lang="en-US" sz="2800" dirty="0"/>
                        <a:t>NERVE</a:t>
                      </a:r>
                    </a:p>
                    <a:p>
                      <a:r>
                        <a:rPr lang="en-US" sz="2800" dirty="0"/>
                        <a:t>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Present but sensory disturbance is less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Present with distinct sensory disturbance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094">
                <a:tc>
                  <a:txBody>
                    <a:bodyPr/>
                    <a:lstStyle/>
                    <a:p>
                      <a:r>
                        <a:rPr lang="en-US" sz="2800" dirty="0"/>
                        <a:t>H/P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Collection of foamy macrophages or </a:t>
                      </a:r>
                      <a:r>
                        <a:rPr lang="en-US" sz="2800" dirty="0" err="1"/>
                        <a:t>lepra</a:t>
                      </a:r>
                      <a:r>
                        <a:rPr lang="en-US" sz="2800" dirty="0"/>
                        <a:t> cells in the dermis separated from epidermis by a ‘clear zone’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Hard tubercle eroding the basal layer of epidermis,</a:t>
                      </a:r>
                      <a:r>
                        <a:rPr lang="en-US" sz="2800" baseline="0" dirty="0"/>
                        <a:t> no clear zone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04800"/>
          <a:ext cx="8915400" cy="632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r>
                        <a:rPr lang="en-US" sz="2800" b="0" dirty="0"/>
                        <a:t>BACTERIOLOGY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/>
                        <a:t>Lepra</a:t>
                      </a:r>
                      <a:r>
                        <a:rPr lang="en-US" sz="2800" b="0" dirty="0"/>
                        <a:t> cells are highly positive for </a:t>
                      </a:r>
                      <a:r>
                        <a:rPr lang="en-US" sz="2800" b="0" dirty="0" err="1"/>
                        <a:t>lepra</a:t>
                      </a:r>
                      <a:r>
                        <a:rPr lang="en-US" sz="2800" b="0" dirty="0"/>
                        <a:t> bacilli seen as ‘</a:t>
                      </a:r>
                      <a:r>
                        <a:rPr lang="en-US" sz="2800" b="0" dirty="0" err="1"/>
                        <a:t>globi</a:t>
                      </a:r>
                      <a:r>
                        <a:rPr lang="en-US" sz="2800" b="0" dirty="0"/>
                        <a:t>’ or ‘cigarettes- in – pack’ appearance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/>
                        <a:t>Lepra</a:t>
                      </a:r>
                      <a:r>
                        <a:rPr lang="en-US" sz="2800" b="0" dirty="0"/>
                        <a:t> bacilli few, seen in destroyed nerves as granular or beaded 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800" dirty="0"/>
                        <a:t>IMMUNITY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Suppressed (low resistance)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Good immune response (high</a:t>
                      </a:r>
                      <a:r>
                        <a:rPr lang="en-US" sz="2800" baseline="0" dirty="0"/>
                        <a:t> resistance)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r>
                        <a:rPr lang="en-US" sz="2800" dirty="0"/>
                        <a:t>LEPROMIN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Negative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Positive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DIAGNOSIS OF LEPROSY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1) Diagnosis of leprosy is most commonly based on the </a:t>
            </a:r>
            <a:r>
              <a:rPr lang="en-US" b="1" dirty="0">
                <a:solidFill>
                  <a:srgbClr val="0070C0"/>
                </a:solidFill>
              </a:rPr>
              <a:t>clinical signs and symptoms</a:t>
            </a:r>
            <a:r>
              <a:rPr lang="en-US" dirty="0"/>
              <a:t>. In an endemic country or area, an individual should be regarded as having leprosy if he or she shows ONE of the following cardinal signs: </a:t>
            </a:r>
          </a:p>
          <a:p>
            <a:r>
              <a:rPr lang="en-US" dirty="0"/>
              <a:t> skin lesion consistent with leprosy and with definite sensory loss, with or without thickened nerves </a:t>
            </a:r>
          </a:p>
          <a:p>
            <a:r>
              <a:rPr lang="en-US" dirty="0"/>
              <a:t> positive skin smears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2) </a:t>
            </a:r>
            <a:r>
              <a:rPr lang="en-US" sz="3500" dirty="0"/>
              <a:t>For patients presenting the above symptoms, a leprosy diagnosis is confirmed after analysis of </a:t>
            </a:r>
            <a:r>
              <a:rPr lang="en-US" sz="3500" b="1" dirty="0">
                <a:solidFill>
                  <a:srgbClr val="0070C0"/>
                </a:solidFill>
              </a:rPr>
              <a:t>tissues biopsied </a:t>
            </a:r>
            <a:r>
              <a:rPr lang="en-US" sz="3500" dirty="0"/>
              <a:t>from infected sites.</a:t>
            </a:r>
          </a:p>
          <a:p>
            <a:r>
              <a:rPr lang="en-US" sz="3500" dirty="0" err="1"/>
              <a:t>Histopathological</a:t>
            </a:r>
            <a:r>
              <a:rPr lang="en-US" sz="3500" dirty="0"/>
              <a:t> diagnosis is made</a:t>
            </a:r>
          </a:p>
          <a:p>
            <a:r>
              <a:rPr lang="en-US" sz="3500" dirty="0"/>
              <a:t> Typically, a stain for acid-fast bacteria is performed . </a:t>
            </a:r>
          </a:p>
          <a:p>
            <a:r>
              <a:rPr lang="en-US" sz="3500" dirty="0"/>
              <a:t> Additional steps may include </a:t>
            </a:r>
          </a:p>
          <a:p>
            <a:pPr>
              <a:buNone/>
            </a:pPr>
            <a:r>
              <a:rPr lang="en-US" sz="3500" dirty="0"/>
              <a:t>- Culturing infected tissue to confirm other bacteria are not involved - M. </a:t>
            </a:r>
            <a:r>
              <a:rPr lang="en-US" sz="3500" dirty="0" err="1"/>
              <a:t>leprae</a:t>
            </a:r>
            <a:r>
              <a:rPr lang="en-US" sz="3500" dirty="0"/>
              <a:t> cannot be cultured in vitro </a:t>
            </a:r>
          </a:p>
          <a:p>
            <a:pPr>
              <a:buNone/>
            </a:pPr>
            <a:r>
              <a:rPr lang="en-US" sz="3500" dirty="0"/>
              <a:t>-Using PCR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ell\Desktop\IMAGES\laboratory-diagnosis-of-leprosy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>
                <a:solidFill>
                  <a:srgbClr val="0070C0"/>
                </a:solidFill>
              </a:rPr>
              <a:t>3) OTHER TESTS</a:t>
            </a:r>
          </a:p>
          <a:p>
            <a:r>
              <a:rPr lang="en-US" sz="3500" b="1" dirty="0"/>
              <a:t>  </a:t>
            </a:r>
            <a:r>
              <a:rPr lang="en-US" sz="3500" b="1" dirty="0" err="1"/>
              <a:t>Lepromin</a:t>
            </a:r>
            <a:r>
              <a:rPr lang="en-US" sz="3500" b="1" dirty="0"/>
              <a:t> skin test </a:t>
            </a:r>
            <a:r>
              <a:rPr lang="en-US" sz="3500" dirty="0"/>
              <a:t> </a:t>
            </a:r>
          </a:p>
          <a:p>
            <a:r>
              <a:rPr lang="en-US" sz="3500" dirty="0"/>
              <a:t> </a:t>
            </a:r>
            <a:r>
              <a:rPr lang="en-US" sz="3500" b="1" dirty="0"/>
              <a:t> Polymerase chain reaction (PCR)</a:t>
            </a:r>
            <a:endParaRPr lang="en-US" sz="3500" dirty="0"/>
          </a:p>
          <a:p>
            <a:endParaRPr lang="en-US" sz="35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Frequently asked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/>
              <a:t>Difference between </a:t>
            </a:r>
            <a:r>
              <a:rPr lang="en-US" dirty="0" err="1"/>
              <a:t>Lepromatous</a:t>
            </a:r>
            <a:r>
              <a:rPr lang="en-US" dirty="0"/>
              <a:t> leprosy &amp; </a:t>
            </a:r>
            <a:r>
              <a:rPr lang="en-US" dirty="0" err="1"/>
              <a:t>Tuberculoid</a:t>
            </a:r>
            <a:r>
              <a:rPr lang="en-US" dirty="0"/>
              <a:t> leprosy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F1C1F-E396-4F31-8456-632F13FB5845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Reading List/Reference List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37067" y="1600201"/>
            <a:ext cx="8449733" cy="4525963"/>
          </a:xfrm>
        </p:spPr>
        <p:txBody>
          <a:bodyPr/>
          <a:lstStyle/>
          <a:p>
            <a:r>
              <a:rPr lang="en-US" dirty="0"/>
              <a:t>Robbins Basic Pathology: Kumar, </a:t>
            </a:r>
            <a:r>
              <a:rPr lang="en-US" dirty="0" err="1"/>
              <a:t>Abbas</a:t>
            </a:r>
            <a:r>
              <a:rPr lang="en-US" dirty="0"/>
              <a:t>, Aster, 9th Edition</a:t>
            </a:r>
          </a:p>
          <a:p>
            <a:r>
              <a:rPr lang="en-US" dirty="0"/>
              <a:t> Essential Pathology for Dental Students: Harsh Mohan, </a:t>
            </a:r>
            <a:r>
              <a:rPr lang="en-US" dirty="0" err="1"/>
              <a:t>Sugandha</a:t>
            </a:r>
            <a:r>
              <a:rPr lang="en-US" dirty="0"/>
              <a:t> Mohan</a:t>
            </a:r>
            <a:r>
              <a:rPr lang="en-US"/>
              <a:t>, 5th </a:t>
            </a:r>
            <a:r>
              <a:rPr lang="en-US" dirty="0"/>
              <a:t>Edition</a:t>
            </a:r>
          </a:p>
          <a:p>
            <a:pPr>
              <a:buFont typeface="Arial" charset="0"/>
              <a:buNone/>
            </a:pPr>
            <a:r>
              <a:rPr lang="en-US" dirty="0"/>
              <a:t>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B6A3D-999A-4D84-A5F1-0F92C4C201CB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/>
              <a:t>Salmonella are primary intestinal parasites. </a:t>
            </a:r>
          </a:p>
          <a:p>
            <a:r>
              <a:rPr lang="en-US" b="1" dirty="0"/>
              <a:t>Causes :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Enteric fever </a:t>
            </a:r>
            <a:r>
              <a:rPr lang="en-US" dirty="0"/>
              <a:t>(Typhoid fever by Salmonella </a:t>
            </a:r>
            <a:r>
              <a:rPr lang="en-US" dirty="0" err="1"/>
              <a:t>typhi</a:t>
            </a:r>
            <a:r>
              <a:rPr lang="en-US" dirty="0"/>
              <a:t> and paratyphoid fever caused by Salmonella </a:t>
            </a:r>
            <a:r>
              <a:rPr lang="en-US" dirty="0" err="1"/>
              <a:t>paratyphi</a:t>
            </a:r>
            <a:r>
              <a:rPr lang="en-US" dirty="0"/>
              <a:t> A, B and C 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Gastroenteritis or food poisoning</a:t>
            </a:r>
            <a:endParaRPr lang="en-US" dirty="0"/>
          </a:p>
          <a:p>
            <a:pPr marL="514350" indent="-514350">
              <a:buNone/>
            </a:pPr>
            <a:r>
              <a:rPr lang="en-US" dirty="0">
                <a:solidFill>
                  <a:srgbClr val="FF0000"/>
                </a:solidFill>
              </a:rPr>
              <a:t>3.  Septicemia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Typhoid fever affects </a:t>
            </a:r>
            <a:r>
              <a:rPr lang="en-US" dirty="0" err="1"/>
              <a:t>upto</a:t>
            </a:r>
            <a:r>
              <a:rPr lang="en-US" dirty="0"/>
              <a:t> 30 million individuals world wide each year.</a:t>
            </a:r>
          </a:p>
          <a:p>
            <a:r>
              <a:rPr lang="en-US" dirty="0"/>
              <a:t>Infection by </a:t>
            </a:r>
            <a:r>
              <a:rPr lang="en-US" dirty="0" err="1"/>
              <a:t>S,typhi</a:t>
            </a:r>
            <a:r>
              <a:rPr lang="en-US" dirty="0"/>
              <a:t> is more common in endemic areas where children &amp; adolescents are most often affected.</a:t>
            </a:r>
          </a:p>
          <a:p>
            <a:r>
              <a:rPr lang="en-US" dirty="0"/>
              <a:t>By contrast, </a:t>
            </a:r>
            <a:r>
              <a:rPr lang="en-US" dirty="0" err="1"/>
              <a:t>S.paratyphi</a:t>
            </a:r>
            <a:r>
              <a:rPr lang="en-US" dirty="0"/>
              <a:t> predominates in travelers &amp; those living in developed countries.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PATHOGENESIS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Incubation period :</a:t>
            </a:r>
            <a:r>
              <a:rPr lang="en-US" dirty="0"/>
              <a:t> 7-10 days </a:t>
            </a:r>
          </a:p>
          <a:p>
            <a:r>
              <a:rPr lang="en-US" dirty="0"/>
              <a:t>Infection by ingestion of contaminated food &amp; water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b="1" dirty="0" err="1"/>
              <a:t>feco</a:t>
            </a:r>
            <a:r>
              <a:rPr lang="en-US" b="1" dirty="0"/>
              <a:t>-oral route </a:t>
            </a:r>
          </a:p>
          <a:p>
            <a:r>
              <a:rPr lang="en-US" b="1" dirty="0"/>
              <a:t>Source of infection </a:t>
            </a:r>
            <a:r>
              <a:rPr lang="en-US" dirty="0"/>
              <a:t>- case or carrier </a:t>
            </a:r>
          </a:p>
          <a:p>
            <a:r>
              <a:rPr lang="en-US" dirty="0"/>
              <a:t>Convalescent person excrete organism in  faeces &amp; urine for 3-12 weeks</a:t>
            </a:r>
          </a:p>
          <a:p>
            <a:r>
              <a:rPr lang="en-US" b="1" dirty="0"/>
              <a:t>Chronic carriers -</a:t>
            </a:r>
            <a:r>
              <a:rPr lang="en-US" dirty="0"/>
              <a:t> organisms present in gall bladder &amp; shed in faeces intermittently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6146" name="Picture 2" descr="E:\New Folder\Scan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71" y="1524000"/>
            <a:ext cx="842046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382000" cy="4525963"/>
          </a:xfrm>
        </p:spPr>
        <p:txBody>
          <a:bodyPr/>
          <a:lstStyle/>
          <a:p>
            <a:r>
              <a:rPr lang="en-US" b="1" dirty="0"/>
              <a:t>Affects primarily terminal ileum &amp; colon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GROSS: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Peyer's</a:t>
            </a:r>
            <a:r>
              <a:rPr lang="en-US" dirty="0"/>
              <a:t> patches in terminal ileum become sharply delineated, plateau like elevations  </a:t>
            </a:r>
            <a:r>
              <a:rPr lang="en-US" dirty="0" err="1"/>
              <a:t>upto</a:t>
            </a:r>
            <a:r>
              <a:rPr lang="en-US" dirty="0"/>
              <a:t> 8 cm in dia, with enlargement of draining </a:t>
            </a:r>
            <a:r>
              <a:rPr lang="en-US" dirty="0" err="1"/>
              <a:t>L.nodes</a:t>
            </a:r>
            <a:r>
              <a:rPr lang="en-US" dirty="0"/>
              <a:t> (mesenteric). </a:t>
            </a:r>
          </a:p>
          <a:p>
            <a:pPr>
              <a:buNone/>
            </a:pPr>
            <a:r>
              <a:rPr lang="en-US" dirty="0"/>
              <a:t>- Peyer's patches involvement produces swelling, congestion &amp; ulceration.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181600" cy="4525963"/>
          </a:xfrm>
        </p:spPr>
        <p:txBody>
          <a:bodyPr>
            <a:noAutofit/>
          </a:bodyPr>
          <a:lstStyle/>
          <a:p>
            <a:r>
              <a:rPr lang="en-US" sz="3200" dirty="0"/>
              <a:t>Shedding of mucosa &amp; swollen lymphoid ts </a:t>
            </a:r>
            <a:r>
              <a:rPr lang="en-US" sz="3200" b="1" dirty="0"/>
              <a:t>creates oval ulcer with their long axis along the length of the ileum.</a:t>
            </a:r>
            <a:r>
              <a:rPr lang="en-US" sz="3200" dirty="0"/>
              <a:t> No significant fibrosis, hence fibrous stenosis seldom occurs.</a:t>
            </a:r>
          </a:p>
          <a:p>
            <a:r>
              <a:rPr lang="en-US" sz="3200" dirty="0"/>
              <a:t>Main complication - </a:t>
            </a:r>
            <a:r>
              <a:rPr lang="en-US" sz="3200" b="1" dirty="0"/>
              <a:t>perforation of the intestine &amp; hemorrhage.</a:t>
            </a:r>
          </a:p>
        </p:txBody>
      </p:sp>
      <p:pic>
        <p:nvPicPr>
          <p:cNvPr id="10" name="Picture 2" descr="http://microblog.me.uk/wp-content/uploads/Typhoid%20Ulc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3400" y="1828803"/>
            <a:ext cx="6400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1462</Words>
  <Application>Microsoft Office PowerPoint</Application>
  <PresentationFormat>On-screen Show (4:3)</PresentationFormat>
  <Paragraphs>172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Algerian</vt:lpstr>
      <vt:lpstr>Arial</vt:lpstr>
      <vt:lpstr>Calibri</vt:lpstr>
      <vt:lpstr>Wingdings</vt:lpstr>
      <vt:lpstr>Office Theme</vt:lpstr>
      <vt:lpstr>ITS DENTAL COLLEGE, GREATER NOIDA</vt:lpstr>
      <vt:lpstr>Learning Objectives &amp; Specific Learning Outcomes</vt:lpstr>
      <vt:lpstr>TYPHOID (ENTERIC) FEVER</vt:lpstr>
      <vt:lpstr>PowerPoint Presentation</vt:lpstr>
      <vt:lpstr>EPIDEMIOLOGY</vt:lpstr>
      <vt:lpstr>PATHOGENESIS </vt:lpstr>
      <vt:lpstr>Pathogenesis</vt:lpstr>
      <vt:lpstr>MORPHOLOGY</vt:lpstr>
      <vt:lpstr>PowerPoint Presentation</vt:lpstr>
      <vt:lpstr>PowerPoint Presentation</vt:lpstr>
      <vt:lpstr>PowerPoint Presentation</vt:lpstr>
      <vt:lpstr>CLINICAL FEATURES</vt:lpstr>
      <vt:lpstr>LAB DIAGNOSIS</vt:lpstr>
      <vt:lpstr>PowerPoint Presentation</vt:lpstr>
      <vt:lpstr>TREATMENT</vt:lpstr>
      <vt:lpstr>LEPROSY (HANSEN DISEASE) </vt:lpstr>
      <vt:lpstr>EPIDEMIOLOGY</vt:lpstr>
      <vt:lpstr>MODE OF TRANSMISSON  </vt:lpstr>
      <vt:lpstr>CLASSIFICATION </vt:lpstr>
      <vt:lpstr>PowerPoint Presentation</vt:lpstr>
      <vt:lpstr>CLINICAL FEATURES</vt:lpstr>
      <vt:lpstr> </vt:lpstr>
      <vt:lpstr>Leprosy – Clinical features </vt:lpstr>
      <vt:lpstr>Leprosy – Clinical features </vt:lpstr>
      <vt:lpstr>Leprosy – Clinical features </vt:lpstr>
      <vt:lpstr>PowerPoint Presentation</vt:lpstr>
      <vt:lpstr>MORPHOLOGY </vt:lpstr>
      <vt:lpstr>LEPROMATOUS LEPROSY </vt:lpstr>
      <vt:lpstr>PowerPoint Presentation</vt:lpstr>
      <vt:lpstr>TUBERCULOID LEPROSY </vt:lpstr>
      <vt:lpstr>PowerPoint Presentation</vt:lpstr>
      <vt:lpstr>PowerPoint Presentation</vt:lpstr>
      <vt:lpstr>DIAGNOSIS OF LEPROSY</vt:lpstr>
      <vt:lpstr>PowerPoint Presentation</vt:lpstr>
      <vt:lpstr>PowerPoint Presentation</vt:lpstr>
      <vt:lpstr>PowerPoint Presentation</vt:lpstr>
      <vt:lpstr>Frequently asked Questions</vt:lpstr>
      <vt:lpstr>Reading List/Reference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TYPHOID</dc:title>
  <dc:creator>user</dc:creator>
  <cp:lastModifiedBy>SOUMYA GUPTA</cp:lastModifiedBy>
  <cp:revision>73</cp:revision>
  <dcterms:created xsi:type="dcterms:W3CDTF">2006-08-16T00:00:00Z</dcterms:created>
  <dcterms:modified xsi:type="dcterms:W3CDTF">2020-09-08T14:32:54Z</dcterms:modified>
</cp:coreProperties>
</file>