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76" r:id="rId2"/>
    <p:sldId id="275" r:id="rId3"/>
    <p:sldId id="256" r:id="rId4"/>
    <p:sldId id="257" r:id="rId5"/>
    <p:sldId id="258" r:id="rId6"/>
    <p:sldId id="259" r:id="rId7"/>
    <p:sldId id="260" r:id="rId8"/>
    <p:sldId id="280" r:id="rId9"/>
    <p:sldId id="261" r:id="rId10"/>
    <p:sldId id="278" r:id="rId11"/>
    <p:sldId id="274" r:id="rId12"/>
    <p:sldId id="262" r:id="rId13"/>
    <p:sldId id="263" r:id="rId14"/>
    <p:sldId id="277" r:id="rId15"/>
    <p:sldId id="273" r:id="rId16"/>
    <p:sldId id="264" r:id="rId17"/>
    <p:sldId id="265" r:id="rId18"/>
    <p:sldId id="282" r:id="rId19"/>
    <p:sldId id="266" r:id="rId20"/>
    <p:sldId id="267" r:id="rId21"/>
    <p:sldId id="28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87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FFDA1B-8D0F-4947-B8E7-D64D3F2F0CC9}" type="datetimeFigureOut">
              <a:rPr lang="en-IN" smtClean="0"/>
              <a:pPr/>
              <a:t>04-01-2017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B97A89-5A27-4946-A3E6-11CFE862F3A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522087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0ED04-9004-4239-AC16-801E3E055F84}" type="datetime1">
              <a:rPr lang="en-US" smtClean="0"/>
              <a:pPr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D3E5-C956-472D-9FEE-9C03027216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14BEA-B136-40AF-A67A-65262F7D797D}" type="datetime1">
              <a:rPr lang="en-US" smtClean="0"/>
              <a:pPr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D3E5-C956-472D-9FEE-9C03027216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DF604-4A98-4739-98FB-BFC3AFBF0913}" type="datetime1">
              <a:rPr lang="en-US" smtClean="0"/>
              <a:pPr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D3E5-C956-472D-9FEE-9C03027216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6884C-217C-4BC4-A769-78D89057FF4E}" type="datetime1">
              <a:rPr lang="en-US" smtClean="0"/>
              <a:pPr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D3E5-C956-472D-9FEE-9C03027216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2E844-F4DA-4730-8AFA-645D0C740257}" type="datetime1">
              <a:rPr lang="en-US" smtClean="0"/>
              <a:pPr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D3E5-C956-472D-9FEE-9C03027216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2659-3260-4151-A59C-6F37E53C0F27}" type="datetime1">
              <a:rPr lang="en-US" smtClean="0"/>
              <a:pPr/>
              <a:t>1/4/2017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D3E5-C956-472D-9FEE-9C03027216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5CDE4-13C5-48EA-84E7-8DD45ECE46E7}" type="datetime1">
              <a:rPr lang="en-US" smtClean="0"/>
              <a:pPr/>
              <a:t>1/4/2017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D3E5-C956-472D-9FEE-9C03027216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C0B4-A4D2-4432-86D4-840489A1FE3F}" type="datetime1">
              <a:rPr lang="en-US" smtClean="0"/>
              <a:pPr/>
              <a:t>1/4/2017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D3E5-C956-472D-9FEE-9C03027216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941D4-3D3F-44A4-9B86-457EFFB373DD}" type="datetime1">
              <a:rPr lang="en-US" smtClean="0"/>
              <a:pPr/>
              <a:t>1/4/2017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D3E5-C956-472D-9FEE-9C03027216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B291A-DC16-4E20-B752-39809434F652}" type="datetime1">
              <a:rPr lang="en-US" smtClean="0"/>
              <a:pPr/>
              <a:t>1/4/2017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D3E5-C956-472D-9FEE-9C03027216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C1CA9-5777-4576-84EC-43FCCBFA78CA}" type="datetime1">
              <a:rPr lang="en-US" smtClean="0"/>
              <a:pPr/>
              <a:t>1/4/2017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D3E5-C956-472D-9FEE-9C03027216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5AACA-5364-47AA-AE0E-74A27A497FF7}" type="datetime1">
              <a:rPr lang="en-US" smtClean="0"/>
              <a:pPr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ED3E5-C956-472D-9FEE-9C03027216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  <a:scene3d>
              <a:camera prst="orthographicFront"/>
              <a:lightRig rig="threePt" dir="t"/>
            </a:scene3d>
            <a:sp3d>
              <a:bevelT w="19050"/>
            </a:sp3d>
          </a:bodyPr>
          <a:lstStyle/>
          <a:p>
            <a:r>
              <a:rPr lang="en-US" sz="8000" dirty="0" smtClean="0">
                <a:blipFill>
                  <a:blip r:embed="rId2"/>
                  <a:tile tx="0" ty="0" sx="100000" sy="100000" flip="none" algn="tl"/>
                </a:blip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Welcome to II year </a:t>
            </a:r>
            <a:endParaRPr lang="en-US" sz="8000" dirty="0">
              <a:blipFill>
                <a:blip r:embed="rId2"/>
                <a:tile tx="0" ty="0" sx="100000" sy="100000" flip="none" algn="tl"/>
              </a:blip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D3E5-C956-472D-9FEE-9C0302721643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Robert Hooke: proposed ‘</a:t>
            </a:r>
            <a:r>
              <a:rPr lang="en-US" i="1" dirty="0" smtClean="0"/>
              <a:t>The cell theory</a:t>
            </a:r>
            <a:r>
              <a:rPr lang="en-US" dirty="0" smtClean="0"/>
              <a:t>’ and developed ‘The compound Microscope’</a:t>
            </a:r>
          </a:p>
          <a:p>
            <a:r>
              <a:rPr lang="en-US" dirty="0" smtClean="0"/>
              <a:t>1840 Homes &amp; </a:t>
            </a:r>
            <a:r>
              <a:rPr lang="en-US" dirty="0" err="1" smtClean="0"/>
              <a:t>Ignaz</a:t>
            </a:r>
            <a:r>
              <a:rPr lang="en-US" dirty="0" smtClean="0"/>
              <a:t> </a:t>
            </a:r>
            <a:r>
              <a:rPr lang="en-US" dirty="0" err="1" smtClean="0"/>
              <a:t>Semmelweis</a:t>
            </a:r>
            <a:r>
              <a:rPr lang="en-US" dirty="0" smtClean="0"/>
              <a:t> – proposed ‘The Germ Theory’ puerperal sepsis was transmitted by contaminated hands of doctors.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D3E5-C956-472D-9FEE-9C030272164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r>
              <a:rPr lang="en-US" dirty="0" smtClean="0"/>
              <a:t>1749-1823 Edward Jenner:</a:t>
            </a:r>
          </a:p>
          <a:p>
            <a:pPr>
              <a:buFontTx/>
              <a:buChar char="-"/>
            </a:pPr>
            <a:r>
              <a:rPr lang="en-US" dirty="0" smtClean="0"/>
              <a:t>Developed the technique of </a:t>
            </a:r>
            <a:r>
              <a:rPr lang="en-US" dirty="0" err="1" smtClean="0"/>
              <a:t>immunisation</a:t>
            </a:r>
            <a:r>
              <a:rPr lang="en-US" dirty="0" smtClean="0"/>
              <a:t>. </a:t>
            </a:r>
          </a:p>
          <a:p>
            <a:pPr>
              <a:buFontTx/>
              <a:buChar char="-"/>
            </a:pPr>
            <a:r>
              <a:rPr lang="en-US" dirty="0" smtClean="0"/>
              <a:t>Transferred the pus from cow pox to humans------&gt;insignificant disease developed but became immune to small pox (a dreaded disease).</a:t>
            </a:r>
            <a:endParaRPr lang="en-US" dirty="0"/>
          </a:p>
        </p:txBody>
      </p:sp>
      <p:pic>
        <p:nvPicPr>
          <p:cNvPr id="1026" name="Picture 2" descr="G:\edward_jenner_1749_1823_perfo__br_h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3252894"/>
            <a:ext cx="4419600" cy="3486574"/>
          </a:xfrm>
          <a:prstGeom prst="rect">
            <a:avLst/>
          </a:prstGeom>
          <a:noFill/>
        </p:spPr>
      </p:pic>
      <p:pic>
        <p:nvPicPr>
          <p:cNvPr id="1027" name="Picture 3" descr="G:\s pox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0430" y="3701996"/>
            <a:ext cx="4289170" cy="2851204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D3E5-C956-472D-9FEE-9C030272164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58975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i="1" u="sng" dirty="0" smtClean="0"/>
              <a:t>1822-1895 Louis Pasteur: </a:t>
            </a:r>
            <a:r>
              <a:rPr lang="en-US" i="1" u="sng" dirty="0" smtClean="0">
                <a:solidFill>
                  <a:srgbClr val="FF0000"/>
                </a:solidFill>
              </a:rPr>
              <a:t>Father of Microbiology</a:t>
            </a:r>
            <a:r>
              <a:rPr lang="en-US" i="1" u="sng" dirty="0" smtClean="0"/>
              <a:t>.</a:t>
            </a:r>
          </a:p>
          <a:p>
            <a:pPr>
              <a:buFontTx/>
              <a:buChar char="-"/>
            </a:pPr>
            <a:r>
              <a:rPr lang="en-US" dirty="0" smtClean="0"/>
              <a:t>Italian chemist</a:t>
            </a:r>
          </a:p>
          <a:p>
            <a:pPr>
              <a:buFontTx/>
              <a:buChar char="-"/>
            </a:pPr>
            <a:r>
              <a:rPr lang="en-US" dirty="0" smtClean="0"/>
              <a:t>Proposed ‘The Microbial Theory of Fermentation.</a:t>
            </a:r>
          </a:p>
          <a:p>
            <a:pPr>
              <a:buFontTx/>
              <a:buChar char="-"/>
            </a:pPr>
            <a:r>
              <a:rPr lang="en-US" dirty="0" smtClean="0"/>
              <a:t>Disproved the theory of spontaneous generation by ‘ The Swan Neck Flask experiment’ – micro-organisms are present in air.</a:t>
            </a:r>
          </a:p>
          <a:p>
            <a:pPr>
              <a:buFontTx/>
              <a:buChar char="-"/>
            </a:pPr>
            <a:r>
              <a:rPr lang="en-US" dirty="0" smtClean="0"/>
              <a:t>There are aerobic as well as anaerobic organisms.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</p:txBody>
      </p:sp>
      <p:pic>
        <p:nvPicPr>
          <p:cNvPr id="2052" name="Picture 4" descr="G:\swan neck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4038600"/>
            <a:ext cx="8001000" cy="2552700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D3E5-C956-472D-9FEE-9C030272164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79120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/>
              <a:t>Silk worm disease in plants is produced by micro-organisms.</a:t>
            </a:r>
          </a:p>
          <a:p>
            <a:pPr>
              <a:buFontTx/>
              <a:buChar char="-"/>
            </a:pPr>
            <a:r>
              <a:rPr lang="en-US" dirty="0" smtClean="0"/>
              <a:t>Developed various sterilization techniques: Steam sterilizer, Hot air oven, Autoclave, Pasteurization.</a:t>
            </a:r>
          </a:p>
          <a:p>
            <a:pPr>
              <a:buNone/>
            </a:pPr>
            <a:r>
              <a:rPr lang="en-US" dirty="0" smtClean="0"/>
              <a:t>-	Causative agent of rabies is too small and pass through bacterial filters. He produced rabies in dogs by giving intra-cerebral injections of saliva &amp; brain tissue extract of infected animals.</a:t>
            </a:r>
          </a:p>
        </p:txBody>
      </p:sp>
      <p:pic>
        <p:nvPicPr>
          <p:cNvPr id="5122" name="Picture 2" descr="G:\louis pasteu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5173232"/>
            <a:ext cx="2209800" cy="1760968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D3E5-C956-472D-9FEE-9C030272164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Produced </a:t>
            </a:r>
            <a:r>
              <a:rPr lang="en-US" b="1" dirty="0" smtClean="0"/>
              <a:t>live attenuated vaccines</a:t>
            </a:r>
            <a:r>
              <a:rPr lang="en-US" dirty="0" smtClean="0"/>
              <a:t> against: Rabies, Fowl Cholera, Anthrax &amp; Erysipelas. Attenuation of organism done by:</a:t>
            </a:r>
          </a:p>
          <a:p>
            <a:pPr>
              <a:buFontTx/>
              <a:buChar char="-"/>
            </a:pPr>
            <a:r>
              <a:rPr lang="en-US" dirty="0" smtClean="0"/>
              <a:t>Rabies vaccine: Spinal cord of infected rabbits suspended in air for several days. Gave 13 injection in1885 to Joseph Meister</a:t>
            </a:r>
          </a:p>
          <a:p>
            <a:pPr>
              <a:buFontTx/>
              <a:buChar char="-"/>
            </a:pPr>
            <a:r>
              <a:rPr lang="en-US" dirty="0" smtClean="0"/>
              <a:t>Anthrax vaccine: incubate at 42</a:t>
            </a:r>
            <a:r>
              <a:rPr lang="en-US" baseline="30000" dirty="0" smtClean="0"/>
              <a:t>o</a:t>
            </a:r>
            <a:r>
              <a:rPr lang="en-US" dirty="0" smtClean="0"/>
              <a:t> – 43</a:t>
            </a:r>
            <a:r>
              <a:rPr lang="en-US" baseline="30000" dirty="0" smtClean="0"/>
              <a:t>o</a:t>
            </a:r>
            <a:r>
              <a:rPr lang="en-US" dirty="0" smtClean="0"/>
              <a:t>C for few days – </a:t>
            </a:r>
            <a:r>
              <a:rPr lang="en-US" dirty="0" err="1" smtClean="0"/>
              <a:t>Pouilly</a:t>
            </a:r>
            <a:r>
              <a:rPr lang="en-US" dirty="0" smtClean="0"/>
              <a:t>-le-forte experiment</a:t>
            </a:r>
          </a:p>
          <a:p>
            <a:pPr>
              <a:buFontTx/>
              <a:buChar char="-"/>
            </a:pPr>
            <a:r>
              <a:rPr lang="en-US" dirty="0" smtClean="0"/>
              <a:t>Fowl Cholera : by ageing of cultures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Attenuation: organisms lose their </a:t>
            </a:r>
            <a:r>
              <a:rPr lang="en-US" dirty="0" err="1" smtClean="0">
                <a:solidFill>
                  <a:srgbClr val="FF0000"/>
                </a:solidFill>
              </a:rPr>
              <a:t>pathogenecity</a:t>
            </a:r>
            <a:r>
              <a:rPr lang="en-US" dirty="0" smtClean="0">
                <a:solidFill>
                  <a:srgbClr val="FF0000"/>
                </a:solidFill>
              </a:rPr>
              <a:t> i.e. disease producing capability, but retained their </a:t>
            </a:r>
            <a:r>
              <a:rPr lang="en-US" dirty="0" err="1" smtClean="0">
                <a:solidFill>
                  <a:srgbClr val="FF0000"/>
                </a:solidFill>
              </a:rPr>
              <a:t>antigenecity</a:t>
            </a:r>
            <a:r>
              <a:rPr lang="en-US" dirty="0" smtClean="0">
                <a:solidFill>
                  <a:srgbClr val="FF0000"/>
                </a:solidFill>
              </a:rPr>
              <a:t> i.e. ability to produce antibody in the host.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D3E5-C956-472D-9FEE-9C030272164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458200" cy="5668963"/>
          </a:xfrm>
        </p:spPr>
        <p:txBody>
          <a:bodyPr/>
          <a:lstStyle/>
          <a:p>
            <a:r>
              <a:rPr lang="en-US" dirty="0" smtClean="0"/>
              <a:t>1827-1912 Joseph Lister: </a:t>
            </a:r>
            <a:r>
              <a:rPr lang="en-US" b="1" dirty="0" smtClean="0"/>
              <a:t>Father of antiseptic surgery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smtClean="0"/>
              <a:t>Professor of surgery in Glasgow Royal Infirmary.</a:t>
            </a:r>
          </a:p>
          <a:p>
            <a:pPr>
              <a:buFontTx/>
              <a:buChar char="-"/>
            </a:pPr>
            <a:r>
              <a:rPr lang="en-US" dirty="0" smtClean="0"/>
              <a:t>He applied Pasteur’s work and introduced antiseptic techniques in surgery effecting pronounced drop in mortality and morbidity.</a:t>
            </a:r>
          </a:p>
          <a:p>
            <a:pPr>
              <a:buFontTx/>
              <a:buChar char="-"/>
            </a:pPr>
            <a:r>
              <a:rPr lang="en-US" dirty="0" smtClean="0"/>
              <a:t>Used carbolic acid as antiseptic during surgery. 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D3E5-C956-472D-9FEE-9C030272164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458200" cy="58213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i="1" u="sng" dirty="0" smtClean="0"/>
              <a:t>1843-1910 Robert Koch: </a:t>
            </a:r>
            <a:r>
              <a:rPr lang="en-US" b="1" i="1" u="sng" dirty="0" smtClean="0"/>
              <a:t>Father of Bacteriology.</a:t>
            </a:r>
          </a:p>
          <a:p>
            <a:pPr>
              <a:buFontTx/>
              <a:buChar char="-"/>
            </a:pPr>
            <a:r>
              <a:rPr lang="en-US" dirty="0" smtClean="0"/>
              <a:t>German Physician</a:t>
            </a:r>
          </a:p>
          <a:p>
            <a:pPr>
              <a:buFontTx/>
              <a:buChar char="-"/>
            </a:pPr>
            <a:r>
              <a:rPr lang="en-US" dirty="0" smtClean="0"/>
              <a:t>Isolation of pure strains of bacteria on solid medium</a:t>
            </a:r>
          </a:p>
          <a:p>
            <a:pPr>
              <a:buFontTx/>
              <a:buChar char="-"/>
            </a:pPr>
            <a:r>
              <a:rPr lang="en-US" dirty="0" smtClean="0"/>
              <a:t>Introduced staining techniques of bacteria</a:t>
            </a:r>
          </a:p>
          <a:p>
            <a:pPr>
              <a:buFontTx/>
              <a:buChar char="-"/>
            </a:pPr>
            <a:r>
              <a:rPr lang="en-US" dirty="0" smtClean="0"/>
              <a:t>Discovered Mycobacterium tuberculosis as the causative agent of tuberculosis and got Nobel Prize.</a:t>
            </a:r>
          </a:p>
          <a:p>
            <a:pPr>
              <a:buFontTx/>
              <a:buChar char="-"/>
            </a:pPr>
            <a:r>
              <a:rPr lang="en-US" dirty="0" smtClean="0"/>
              <a:t>Also discovered Anthrax bacilli causes anthrax in cattle, and cholera bacilli causes cholera.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D3E5-C956-472D-9FEE-9C030272164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1"/>
            <a:ext cx="8229600" cy="624839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Koch’s Postulates : A microorganism can be accepted as the causative agent of an infectious disease only when-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Organism should be constantly associated with the lesion of disease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Organism should be isolated from the lesion in pure culture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Isolated organism in pure culture when injected in susceptible experimental animal should produce the same lesions of disease.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From the lesions produced in experimental animals the micro-organism must be re-isolated and demonstrated in pure culture and smear.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Antibody to the organism develop during the course of disease.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Exception: Mycobacterium </a:t>
            </a:r>
            <a:r>
              <a:rPr lang="en-US" dirty="0" err="1" smtClean="0">
                <a:solidFill>
                  <a:srgbClr val="FF0000"/>
                </a:solidFill>
              </a:rPr>
              <a:t>leprae</a:t>
            </a:r>
            <a:r>
              <a:rPr lang="en-US" dirty="0" smtClean="0">
                <a:solidFill>
                  <a:srgbClr val="FF0000"/>
                </a:solidFill>
              </a:rPr>
              <a:t> and </a:t>
            </a:r>
            <a:r>
              <a:rPr lang="en-US" dirty="0" err="1" smtClean="0">
                <a:solidFill>
                  <a:srgbClr val="FF0000"/>
                </a:solidFill>
              </a:rPr>
              <a:t>Treponema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pallidum</a:t>
            </a:r>
            <a:r>
              <a:rPr lang="en-US" dirty="0" smtClean="0">
                <a:solidFill>
                  <a:srgbClr val="FF0000"/>
                </a:solidFill>
              </a:rPr>
              <a:t> – they </a:t>
            </a:r>
            <a:r>
              <a:rPr lang="en-US" dirty="0" err="1" smtClean="0">
                <a:solidFill>
                  <a:srgbClr val="FF0000"/>
                </a:solidFill>
              </a:rPr>
              <a:t>donot</a:t>
            </a:r>
            <a:r>
              <a:rPr lang="en-US" dirty="0" smtClean="0">
                <a:solidFill>
                  <a:srgbClr val="FF0000"/>
                </a:solidFill>
              </a:rPr>
              <a:t> grow in artificial medium.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D3E5-C956-472D-9FEE-9C030272164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Koch’s postulates</a:t>
            </a:r>
            <a:endParaRPr lang="en-US" dirty="0"/>
          </a:p>
        </p:txBody>
      </p:sp>
      <p:pic>
        <p:nvPicPr>
          <p:cNvPr id="1026" name="Picture 2" descr="G:\Picture r 3 00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0" y="762000"/>
            <a:ext cx="7315200" cy="5821880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D3E5-C956-472D-9FEE-9C030272164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r>
              <a:rPr lang="en-US" dirty="0" smtClean="0"/>
              <a:t>Koch’s phenomenon: Koch observed that guinea-pigs already infected with tubercle bacilli responded with an exaggerated inflammatory response when injected with tubercle bacilli or its protein. This hypersensitive reaction is called Koch’s phenomenon.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D3E5-C956-472D-9FEE-9C030272164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books and stationary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Text book of Microbiology for dental </a:t>
            </a:r>
            <a:r>
              <a:rPr lang="en-US" dirty="0" smtClean="0"/>
              <a:t>students – Dr. D R </a:t>
            </a:r>
            <a:r>
              <a:rPr lang="en-US" dirty="0" err="1" smtClean="0"/>
              <a:t>Arora</a:t>
            </a:r>
            <a:r>
              <a:rPr lang="en-US" dirty="0" smtClean="0"/>
              <a:t> (CBS Publications)</a:t>
            </a:r>
          </a:p>
          <a:p>
            <a:pPr>
              <a:buNone/>
            </a:pPr>
            <a:r>
              <a:rPr lang="en-US" dirty="0" smtClean="0"/>
              <a:t>                                             OR</a:t>
            </a:r>
          </a:p>
          <a:p>
            <a:r>
              <a:rPr lang="en-US" dirty="0" smtClean="0"/>
              <a:t>Text </a:t>
            </a:r>
            <a:r>
              <a:rPr lang="en-US" dirty="0" smtClean="0"/>
              <a:t>book of Microbiology for dental students – Prof. C P </a:t>
            </a:r>
            <a:r>
              <a:rPr lang="en-US" dirty="0" err="1" smtClean="0"/>
              <a:t>Baveja</a:t>
            </a:r>
            <a:r>
              <a:rPr lang="en-US" dirty="0" smtClean="0"/>
              <a:t> (</a:t>
            </a:r>
            <a:r>
              <a:rPr lang="en-US" dirty="0" err="1" smtClean="0"/>
              <a:t>Arya</a:t>
            </a:r>
            <a:r>
              <a:rPr lang="en-US" dirty="0" smtClean="0"/>
              <a:t> Publications)</a:t>
            </a:r>
          </a:p>
          <a:p>
            <a:r>
              <a:rPr lang="en-US" dirty="0" smtClean="0"/>
              <a:t>Practical Pathology and Microbiology (Dental Students) – Dr. K.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Chaturvedi</a:t>
            </a:r>
            <a:r>
              <a:rPr lang="en-US" dirty="0" smtClean="0"/>
              <a:t>, Dr. V.K. Sharma, Dr. </a:t>
            </a:r>
            <a:r>
              <a:rPr lang="en-US" dirty="0" err="1" smtClean="0"/>
              <a:t>Tejinder</a:t>
            </a:r>
            <a:r>
              <a:rPr lang="en-US" dirty="0" smtClean="0"/>
              <a:t> Singh, Dr. C. P. </a:t>
            </a:r>
            <a:r>
              <a:rPr lang="en-US" dirty="0" err="1" smtClean="0"/>
              <a:t>Baveja</a:t>
            </a:r>
            <a:r>
              <a:rPr lang="en-US" dirty="0" smtClean="0"/>
              <a:t> (</a:t>
            </a:r>
            <a:r>
              <a:rPr lang="en-US" dirty="0" err="1" smtClean="0"/>
              <a:t>Arya</a:t>
            </a:r>
            <a:r>
              <a:rPr lang="en-US" dirty="0" smtClean="0"/>
              <a:t> Publications)</a:t>
            </a:r>
          </a:p>
          <a:p>
            <a:r>
              <a:rPr lang="en-US" dirty="0" smtClean="0"/>
              <a:t>For practical: Practical manual, a rough note book, </a:t>
            </a:r>
            <a:r>
              <a:rPr lang="en-US" dirty="0" err="1" smtClean="0"/>
              <a:t>colour</a:t>
            </a:r>
            <a:r>
              <a:rPr lang="en-US" dirty="0" smtClean="0"/>
              <a:t> </a:t>
            </a:r>
            <a:r>
              <a:rPr lang="en-US" dirty="0" err="1" smtClean="0"/>
              <a:t>pensils</a:t>
            </a:r>
            <a:r>
              <a:rPr lang="en-US" dirty="0" smtClean="0"/>
              <a:t> - 1 OHP marker blue or black, compass, scale, sanitizer/ paper soap.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D3E5-C956-472D-9FEE-9C030272164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r>
              <a:rPr lang="en-US" dirty="0" smtClean="0"/>
              <a:t>1854-1915 Paul Ehrlich: </a:t>
            </a:r>
            <a:r>
              <a:rPr lang="en-US" b="1" dirty="0" smtClean="0"/>
              <a:t>Father of chemotherapy</a:t>
            </a:r>
            <a:r>
              <a:rPr lang="en-US" dirty="0" smtClean="0"/>
              <a:t>. </a:t>
            </a:r>
          </a:p>
          <a:p>
            <a:pPr>
              <a:buFontTx/>
              <a:buChar char="-"/>
            </a:pPr>
            <a:r>
              <a:rPr lang="en-US" dirty="0" smtClean="0"/>
              <a:t>Discovered an arsenical compound sometimes called ‘Magic bullet’ was capable of destroying the </a:t>
            </a:r>
            <a:r>
              <a:rPr lang="en-US" dirty="0" err="1" smtClean="0"/>
              <a:t>spirochaetes</a:t>
            </a:r>
            <a:r>
              <a:rPr lang="en-US" dirty="0" smtClean="0"/>
              <a:t> of syphilis without destroying the normal tissue.</a:t>
            </a:r>
          </a:p>
          <a:p>
            <a:r>
              <a:rPr lang="en-US" dirty="0" smtClean="0"/>
              <a:t>1881-1955 Sir Alexander Fleming: Discovery of Penicillin</a:t>
            </a:r>
            <a:endParaRPr lang="en-US" dirty="0"/>
          </a:p>
        </p:txBody>
      </p:sp>
      <p:pic>
        <p:nvPicPr>
          <p:cNvPr id="4099" name="Picture 3" descr="G:\alexander_fleming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4114800"/>
            <a:ext cx="3505200" cy="2524125"/>
          </a:xfrm>
          <a:prstGeom prst="rect">
            <a:avLst/>
          </a:prstGeom>
          <a:noFill/>
        </p:spPr>
      </p:pic>
      <p:pic>
        <p:nvPicPr>
          <p:cNvPr id="4100" name="Picture 4" descr="G:\erlisch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4495800"/>
            <a:ext cx="3505200" cy="2065344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D3E5-C956-472D-9FEE-9C030272164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1883 </a:t>
            </a:r>
            <a:r>
              <a:rPr lang="en-US" dirty="0" err="1" smtClean="0"/>
              <a:t>Elie</a:t>
            </a:r>
            <a:r>
              <a:rPr lang="en-US" dirty="0" smtClean="0"/>
              <a:t> Metchnikoff a Russian scientist working at Pasteur Institute, formulated the theory of phagocytosis and proposed phagocytes as the prime defense against microbial invasion.</a:t>
            </a:r>
          </a:p>
          <a:p>
            <a:r>
              <a:rPr lang="en-US" dirty="0" smtClean="0"/>
              <a:t>Paul Ehrlich hypothesized that immunity could be explained by non-cellular component of blood.</a:t>
            </a:r>
          </a:p>
          <a:p>
            <a:r>
              <a:rPr lang="en-US" dirty="0" smtClean="0"/>
              <a:t>They both shared the Nobel Prize in 1908 for their contribution to immunology.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D3E5-C956-472D-9FEE-9C0302721643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Introduction, scope and history </a:t>
            </a:r>
            <a:r>
              <a:rPr lang="en-US" smtClean="0"/>
              <a:t>of microbiology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6781800" cy="17526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Microbiology: Study of micro-organisms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Micros: small, Bios: life, Logos: study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D3E5-C956-472D-9FEE-9C030272164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r>
              <a:rPr lang="en-US" dirty="0" smtClean="0"/>
              <a:t>Universal presence of microbes</a:t>
            </a:r>
          </a:p>
          <a:p>
            <a:r>
              <a:rPr lang="en-US" dirty="0" smtClean="0"/>
              <a:t>Branches of microbiology: Medical, Plant, Animal, Soil, Environmental, etc.</a:t>
            </a:r>
          </a:p>
          <a:p>
            <a:r>
              <a:rPr lang="en-US" dirty="0" smtClean="0"/>
              <a:t>Branches of Medical microbiology: 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General microbiology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Immunology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Systemic bacteriology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Mycology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Virology 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Parasitology 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D3E5-C956-472D-9FEE-9C0302721643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1"/>
            <a:ext cx="8686800" cy="609599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Importance of microbiology: 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Beneficial role: 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Check environmental pollution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Production of yogurt, wine, antibiotics, interferons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Genetically engineered microbes help to produce mass production of hormones, enzymes, vaccine production against diseases</a:t>
            </a:r>
          </a:p>
          <a:p>
            <a:pPr marL="514350" indent="-514350">
              <a:buAutoNum type="alphaUcPeriod" startAt="2"/>
            </a:pPr>
            <a:r>
              <a:rPr lang="en-US" dirty="0" smtClean="0"/>
              <a:t>Harmful effects: 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Diseases 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Destruction of plants and animals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Spoil food and material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D3E5-C956-472D-9FEE-9C0302721643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microbiology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534400" cy="50593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Disease = Devine wrath or supernatural can be transmitted from man to man by contact is known since biblical times.</a:t>
            </a:r>
          </a:p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Century BC: Democritus (Greek philosopher) proposed ‘</a:t>
            </a:r>
            <a:r>
              <a:rPr lang="en-US" dirty="0" smtClean="0">
                <a:solidFill>
                  <a:srgbClr val="FF0000"/>
                </a:solidFill>
              </a:rPr>
              <a:t>The atomic theory’</a:t>
            </a:r>
            <a:r>
              <a:rPr lang="en-US" dirty="0" smtClean="0"/>
              <a:t>: Atom the smallest unit.</a:t>
            </a:r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Century BC:  Varo &amp; </a:t>
            </a:r>
            <a:r>
              <a:rPr lang="en-US" dirty="0" err="1" smtClean="0"/>
              <a:t>Collumella</a:t>
            </a:r>
            <a:r>
              <a:rPr lang="en-US" dirty="0" smtClean="0"/>
              <a:t> postulated that diseases were caused by invisible organisms which they called ‘</a:t>
            </a:r>
            <a:r>
              <a:rPr lang="en-US" dirty="0" err="1" smtClean="0"/>
              <a:t>Animalia</a:t>
            </a:r>
            <a:r>
              <a:rPr lang="en-US" dirty="0" smtClean="0"/>
              <a:t> </a:t>
            </a:r>
            <a:r>
              <a:rPr lang="en-US" dirty="0" err="1" smtClean="0"/>
              <a:t>minuta</a:t>
            </a:r>
            <a:r>
              <a:rPr lang="en-US" dirty="0" smtClean="0"/>
              <a:t>’.</a:t>
            </a:r>
          </a:p>
          <a:p>
            <a:r>
              <a:rPr lang="en-US" dirty="0" smtClean="0"/>
              <a:t>95-55 BC: Lucretius(Roman) – Fathered the concept of </a:t>
            </a:r>
            <a:r>
              <a:rPr lang="en-US" dirty="0" smtClean="0">
                <a:solidFill>
                  <a:srgbClr val="FF0000"/>
                </a:solidFill>
              </a:rPr>
              <a:t>‘Spontaneous Generation’</a:t>
            </a:r>
            <a:r>
              <a:rPr lang="en-US" dirty="0" smtClean="0"/>
              <a:t> which was dominant until 1800’s. Small animals/insects generated spontaneously &amp; had no parents.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D3E5-C956-472D-9FEE-9C030272164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1546 </a:t>
            </a:r>
            <a:r>
              <a:rPr lang="en-US" dirty="0" err="1" smtClean="0"/>
              <a:t>Fracastorius</a:t>
            </a:r>
            <a:r>
              <a:rPr lang="en-US" dirty="0" smtClean="0"/>
              <a:t>: proposed ‘The Contagion Theory’ – living germs are possible cause of Syphilis, but could not prove it.</a:t>
            </a:r>
          </a:p>
          <a:p>
            <a:r>
              <a:rPr lang="en-US" dirty="0" smtClean="0"/>
              <a:t>1626-1697 Francesco </a:t>
            </a:r>
            <a:r>
              <a:rPr lang="en-US" dirty="0" err="1" smtClean="0"/>
              <a:t>Redi</a:t>
            </a:r>
            <a:r>
              <a:rPr lang="en-US" dirty="0" smtClean="0"/>
              <a:t>: disproved the theory of Spontaneous Generation</a:t>
            </a:r>
          </a:p>
          <a:p>
            <a:r>
              <a:rPr lang="en-US" dirty="0" smtClean="0"/>
              <a:t>Needham (Irish Priest): performed ‘The three flask experiment’</a:t>
            </a:r>
          </a:p>
          <a:p>
            <a:r>
              <a:rPr lang="en-US" dirty="0" smtClean="0"/>
              <a:t>1769 </a:t>
            </a:r>
            <a:r>
              <a:rPr lang="en-US" dirty="0" err="1" smtClean="0"/>
              <a:t>Spallanzani</a:t>
            </a:r>
            <a:r>
              <a:rPr lang="en-US" dirty="0" smtClean="0"/>
              <a:t> (Italian abbot): Microbes enter with air</a:t>
            </a:r>
          </a:p>
          <a:p>
            <a:r>
              <a:rPr lang="en-US" dirty="0" smtClean="0"/>
              <a:t>1609 Jansen: proposed the theory of Microscope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D3E5-C956-472D-9FEE-9C030272164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/>
          <a:lstStyle/>
          <a:p>
            <a:r>
              <a:rPr lang="en-US" dirty="0" err="1" smtClean="0"/>
              <a:t>Redi’s</a:t>
            </a:r>
            <a:r>
              <a:rPr lang="en-US" dirty="0" smtClean="0"/>
              <a:t> and Needham’s experiment</a:t>
            </a:r>
            <a:endParaRPr lang="en-US" dirty="0"/>
          </a:p>
        </p:txBody>
      </p:sp>
      <p:pic>
        <p:nvPicPr>
          <p:cNvPr id="7170" name="Picture 2" descr="G:\redi_exp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374841"/>
            <a:ext cx="4191000" cy="2330509"/>
          </a:xfrm>
          <a:prstGeom prst="rect">
            <a:avLst/>
          </a:prstGeom>
          <a:noFill/>
        </p:spPr>
      </p:pic>
      <p:pic>
        <p:nvPicPr>
          <p:cNvPr id="7171" name="Picture 3" descr="G:\needham's experiment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1981200"/>
            <a:ext cx="4007756" cy="3352800"/>
          </a:xfrm>
          <a:prstGeom prst="rect">
            <a:avLst/>
          </a:prstGeom>
          <a:noFill/>
        </p:spPr>
      </p:pic>
      <p:cxnSp>
        <p:nvCxnSpPr>
          <p:cNvPr id="7" name="Straight Arrow Connector 6"/>
          <p:cNvCxnSpPr/>
          <p:nvPr/>
        </p:nvCxnSpPr>
        <p:spPr>
          <a:xfrm rot="16200000" flipH="1">
            <a:off x="1104900" y="1714500"/>
            <a:ext cx="10668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181600" y="1447800"/>
            <a:ext cx="1600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D3E5-C956-472D-9FEE-9C030272164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458200" cy="58213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1683 Antony Van </a:t>
            </a:r>
            <a:r>
              <a:rPr lang="en-US" dirty="0" err="1" smtClean="0"/>
              <a:t>Leewenhock</a:t>
            </a:r>
            <a:r>
              <a:rPr lang="en-US" dirty="0" smtClean="0"/>
              <a:t> developed the first microscope called – </a:t>
            </a:r>
            <a:r>
              <a:rPr lang="en-US" i="1" u="sng" dirty="0" smtClean="0"/>
              <a:t>Father of Microscopy.</a:t>
            </a:r>
          </a:p>
          <a:p>
            <a:pPr>
              <a:buFontTx/>
              <a:buChar char="-"/>
            </a:pPr>
            <a:r>
              <a:rPr lang="en-US" dirty="0" smtClean="0"/>
              <a:t>He was a Dutch draper &amp; amateur lens grinder</a:t>
            </a:r>
          </a:p>
          <a:p>
            <a:pPr>
              <a:buFontTx/>
              <a:buChar char="-"/>
            </a:pPr>
            <a:r>
              <a:rPr lang="en-US" dirty="0" smtClean="0"/>
              <a:t>Could grind lenses of 300-400 times magnification &amp; observed small living beings and called them ‘Animalcules’</a:t>
            </a:r>
          </a:p>
        </p:txBody>
      </p:sp>
      <p:pic>
        <p:nvPicPr>
          <p:cNvPr id="3074" name="Picture 2" descr="G:\leeuwenhoek-micr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3733800"/>
            <a:ext cx="4267200" cy="2781300"/>
          </a:xfrm>
          <a:prstGeom prst="rect">
            <a:avLst/>
          </a:prstGeom>
          <a:noFill/>
        </p:spPr>
      </p:pic>
      <p:pic>
        <p:nvPicPr>
          <p:cNvPr id="3076" name="Picture 4" descr="G:\leewenhoe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3374" y="3581400"/>
            <a:ext cx="3421812" cy="3048000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D3E5-C956-472D-9FEE-9C030272164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1628</TotalTime>
  <Words>1010</Words>
  <Application>Microsoft Office PowerPoint</Application>
  <PresentationFormat>On-screen Show (4:3)</PresentationFormat>
  <Paragraphs>108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Welcome to II year </vt:lpstr>
      <vt:lpstr>Text books and stationary</vt:lpstr>
      <vt:lpstr>Introduction, scope and history of microbiology</vt:lpstr>
      <vt:lpstr>Slide 4</vt:lpstr>
      <vt:lpstr>Slide 5</vt:lpstr>
      <vt:lpstr>History of microbiology</vt:lpstr>
      <vt:lpstr>Slide 7</vt:lpstr>
      <vt:lpstr>Redi’s and Needham’s experiment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Koch’s postulates</vt:lpstr>
      <vt:lpstr>Slide 19</vt:lpstr>
      <vt:lpstr>Slide 20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Introduction, scope and history of microbiplogy</dc:title>
  <dc:creator>abc</dc:creator>
  <cp:lastModifiedBy>Dr. Divya Sahay</cp:lastModifiedBy>
  <cp:revision>80</cp:revision>
  <dcterms:created xsi:type="dcterms:W3CDTF">2010-12-02T03:34:37Z</dcterms:created>
  <dcterms:modified xsi:type="dcterms:W3CDTF">2017-01-04T04:36:55Z</dcterms:modified>
</cp:coreProperties>
</file>