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6" r:id="rId14"/>
    <p:sldId id="270" r:id="rId15"/>
    <p:sldId id="271" r:id="rId16"/>
    <p:sldId id="272" r:id="rId17"/>
    <p:sldId id="274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F04FD-C440-408F-9DBD-1CE034EE6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5FAFF-CC78-4732-91F5-8FE33338417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59B9F-B5DA-4E32-9B29-FB15D0566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Morphology of Bacteria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BDS 2</a:t>
            </a:r>
            <a:r>
              <a:rPr lang="en-US" baseline="30000" dirty="0" smtClean="0"/>
              <a:t>nd</a:t>
            </a:r>
            <a:r>
              <a:rPr lang="en-US" dirty="0" smtClean="0"/>
              <a:t> yr</a:t>
            </a:r>
          </a:p>
          <a:p>
            <a:r>
              <a:rPr lang="en-US" dirty="0" smtClean="0"/>
              <a:t>Date:9/1/17 </a:t>
            </a:r>
            <a:endParaRPr lang="en-US" dirty="0" smtClean="0"/>
          </a:p>
          <a:p>
            <a:r>
              <a:rPr lang="en-US" dirty="0" smtClean="0"/>
              <a:t>Dr </a:t>
            </a:r>
            <a:r>
              <a:rPr lang="en-US" dirty="0" err="1" smtClean="0"/>
              <a:t>Nitika</a:t>
            </a:r>
            <a:r>
              <a:rPr lang="en-US" dirty="0" smtClean="0"/>
              <a:t> </a:t>
            </a:r>
            <a:r>
              <a:rPr lang="en-US" dirty="0" err="1" smtClean="0"/>
              <a:t>Anand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1)Cell Wall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 </a:t>
            </a:r>
            <a:r>
              <a:rPr lang="en-US" smtClean="0"/>
              <a:t>Complex rigid structure which gives definite shape to bacteria.</a:t>
            </a:r>
          </a:p>
          <a:p>
            <a:pPr eaLnBrk="1" hangingPunct="1"/>
            <a:r>
              <a:rPr lang="en-US" smtClean="0"/>
              <a:t>Freely permeable.</a:t>
            </a:r>
          </a:p>
          <a:p>
            <a:pPr eaLnBrk="1" hangingPunct="1"/>
            <a:r>
              <a:rPr lang="en-US" smtClean="0"/>
              <a:t>Cell wall mainly consist of peptidoglycan.</a:t>
            </a:r>
          </a:p>
          <a:p>
            <a:pPr eaLnBrk="1" hangingPunct="1"/>
            <a:r>
              <a:rPr lang="en-US" smtClean="0"/>
              <a:t>Peptidolycan has 3 parts:</a:t>
            </a:r>
          </a:p>
          <a:p>
            <a:pPr eaLnBrk="1" hangingPunct="1">
              <a:buFontTx/>
              <a:buNone/>
            </a:pPr>
            <a:r>
              <a:rPr lang="en-US" smtClean="0"/>
              <a:t>a)Backbone of N-acetylglucosamine &amp; N-acetylmuramic acid 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b)Identical </a:t>
            </a:r>
            <a:r>
              <a:rPr lang="en-US" dirty="0" err="1" smtClean="0"/>
              <a:t>tetrapeptide</a:t>
            </a:r>
            <a:r>
              <a:rPr lang="en-US" dirty="0" smtClean="0"/>
              <a:t> side chains attached to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N-acetyl </a:t>
            </a:r>
            <a:r>
              <a:rPr lang="en-US" dirty="0" err="1" smtClean="0"/>
              <a:t>muramic</a:t>
            </a:r>
            <a:r>
              <a:rPr lang="en-US" dirty="0" smtClean="0"/>
              <a:t> acid.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c)Peptide cross bridge that cross links  the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backbone.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On the basis of chemical composition of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cell wall &amp; response to gram staining,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Bacteria are divided into: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Gram positive bacteria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Gram negative bacteria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Peptidoglycan structure</a:t>
            </a:r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40000" contrast="30000"/>
          </a:blip>
          <a:srcRect/>
          <a:stretch>
            <a:fillRect/>
          </a:stretch>
        </p:blipFill>
        <p:spPr>
          <a:xfrm>
            <a:off x="990600" y="2209800"/>
            <a:ext cx="7315200" cy="4114800"/>
          </a:xfrm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7030A0"/>
                </a:solidFill>
              </a:rPr>
              <a:t>Cell wall of Gram Positive bacteria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Thicker than gram negative bacteria b’coz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of thick peptidoglycan layer(50% of cell wall)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Teichoic acid :  act as surface antigen.Teichoic acid is of 2 types: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a)Wall teichoic acid(linked to cell wall)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b)Lipoteichoic acid:linked to cell membrane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rgbClr val="7030A0"/>
                </a:solidFill>
              </a:rPr>
              <a:t>Cell wall of Gram Negative bacteria </a:t>
            </a:r>
            <a:br>
              <a:rPr lang="en-US" u="sng" dirty="0" smtClean="0">
                <a:solidFill>
                  <a:srgbClr val="7030A0"/>
                </a:solidFill>
              </a:rPr>
            </a:b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Thin </a:t>
            </a:r>
            <a:r>
              <a:rPr lang="en-US" dirty="0" err="1" smtClean="0"/>
              <a:t>peptidoglycan</a:t>
            </a:r>
            <a:r>
              <a:rPr lang="en-US" dirty="0" smtClean="0"/>
              <a:t> layer(5-10% of total cell wall).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Outside </a:t>
            </a:r>
            <a:r>
              <a:rPr lang="en-US" dirty="0" err="1" smtClean="0"/>
              <a:t>peptidoglycan</a:t>
            </a:r>
            <a:r>
              <a:rPr lang="en-US" dirty="0" smtClean="0"/>
              <a:t> lies 3 components: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1)Lipoprotein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2)Outer membrane</a:t>
            </a:r>
            <a:r>
              <a:rPr lang="en-US" dirty="0" smtClean="0"/>
              <a:t>: Comprising of outer membrane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proteins(OMP),</a:t>
            </a:r>
            <a:r>
              <a:rPr lang="en-US" dirty="0" err="1" smtClean="0"/>
              <a:t>Porins,Phospholipid</a:t>
            </a:r>
            <a:r>
              <a:rPr lang="en-US" dirty="0" smtClean="0"/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3)</a:t>
            </a:r>
            <a:r>
              <a:rPr lang="en-US" b="1" dirty="0" err="1" smtClean="0"/>
              <a:t>lipopolysaccharides</a:t>
            </a:r>
            <a:r>
              <a:rPr lang="en-US" b="1" dirty="0" smtClean="0"/>
              <a:t>(LPS)</a:t>
            </a:r>
            <a:r>
              <a:rPr lang="en-US" dirty="0" smtClean="0"/>
              <a:t>: </a:t>
            </a:r>
            <a:r>
              <a:rPr lang="en-US" dirty="0" err="1" smtClean="0"/>
              <a:t>Lipopolysaccharide</a:t>
            </a:r>
            <a:r>
              <a:rPr lang="en-US" dirty="0" smtClean="0"/>
              <a:t> consists of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Sugars(O polysaccharide) –Function as Antigen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Lipid A -which is </a:t>
            </a:r>
            <a:r>
              <a:rPr lang="en-US" dirty="0" err="1" smtClean="0"/>
              <a:t>Endotoxin</a:t>
            </a:r>
            <a:r>
              <a:rPr lang="en-US" dirty="0" smtClean="0"/>
              <a:t>(causes fever and shock)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3" name="Picture 5" descr="Bacterial Cell Wall 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543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Gram –ve cell wall</a:t>
            </a: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371600"/>
            <a:ext cx="7924800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Functions of cell wall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Maintains cell shape, any cell that loses its cell wall, loses its shape as well.</a:t>
            </a:r>
          </a:p>
          <a:p>
            <a:pPr>
              <a:buFont typeface="Arial" charset="0"/>
              <a:buNone/>
            </a:pPr>
            <a:r>
              <a:rPr lang="en-US" smtClean="0"/>
              <a:t>• Protects bacteria from osmotic lysis.</a:t>
            </a:r>
          </a:p>
          <a:p>
            <a:pPr>
              <a:buFont typeface="Arial" charset="0"/>
              <a:buNone/>
            </a:pPr>
            <a:r>
              <a:rPr lang="en-US" smtClean="0"/>
              <a:t>• Acts as a barrier, protects cell contents from external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2)Cytoplasmic membrane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Lies internal to cell wall</a:t>
            </a:r>
          </a:p>
          <a:p>
            <a:pPr eaLnBrk="1" hangingPunct="1"/>
            <a:r>
              <a:rPr lang="en-US" smtClean="0"/>
              <a:t>Protects protoplasm</a:t>
            </a:r>
          </a:p>
          <a:p>
            <a:pPr eaLnBrk="1" hangingPunct="1"/>
            <a:r>
              <a:rPr lang="en-US" smtClean="0"/>
              <a:t>Thin layer(5-10nm),Elastic &amp; consist mainly of phospholipids(40%) &amp; proteins(60%).</a:t>
            </a:r>
          </a:p>
          <a:p>
            <a:pPr eaLnBrk="1" hangingPunct="1"/>
            <a:r>
              <a:rPr lang="en-US" smtClean="0"/>
              <a:t>Lack sterols except  for Mycoplasma.</a:t>
            </a:r>
          </a:p>
          <a:p>
            <a:pPr eaLnBrk="1" hangingPunct="1"/>
            <a:r>
              <a:rPr lang="en-US" smtClean="0"/>
              <a:t>It is semipermeable membrane.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030A0"/>
                </a:solidFill>
              </a:rPr>
              <a:t>Functions of cell membrane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• A selectively permeable barrier: substances that pass through the membrane are limited by pore sizes and the hydrophobic nature of the membrane.</a:t>
            </a:r>
          </a:p>
          <a:p>
            <a:r>
              <a:rPr lang="en-US" smtClean="0"/>
              <a:t>Excretion of hydrolytic enzymes.</a:t>
            </a:r>
          </a:p>
          <a:p>
            <a:pPr>
              <a:buFont typeface="Arial" charset="0"/>
              <a:buNone/>
            </a:pPr>
            <a:r>
              <a:rPr lang="en-US" smtClean="0"/>
              <a:t>• Site of initiation of cell wall synthesis.</a:t>
            </a:r>
          </a:p>
          <a:p>
            <a:pPr>
              <a:buFont typeface="Arial" charset="0"/>
              <a:buNone/>
            </a:pPr>
            <a:r>
              <a:rPr lang="en-US" smtClean="0"/>
              <a:t>• Site of attachment of the chromosome.</a:t>
            </a:r>
          </a:p>
          <a:p>
            <a:pPr>
              <a:buFont typeface="Arial" charset="0"/>
              <a:buNone/>
            </a:pPr>
            <a:r>
              <a:rPr lang="en-US" smtClean="0"/>
              <a:t>• Site of synthesis of phospholipids.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3012" name="Organization Chart 4"/>
          <p:cNvGraphicFramePr>
            <a:graphicFrameLocks/>
          </p:cNvGraphicFramePr>
          <p:nvPr>
            <p:ph type="dgm" idx="1"/>
          </p:nvPr>
        </p:nvGraphicFramePr>
        <p:xfrm>
          <a:off x="5334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3012" grpId="0"/>
      <p:bldDgm spid="430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rgbClr val="7030A0"/>
                </a:solidFill>
              </a:rPr>
              <a:t>General Features of Bacteria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Bacteria are free living microscopic unicellular organisms.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Possess both DNA &amp; RNA but lack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chlorophyll.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Lack membrane bound nucleus.Nucleus comprises of DNA in the form of single,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circular chromosome attached to mesosome.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Size</a:t>
            </a:r>
            <a:r>
              <a:rPr lang="en-US" smtClean="0"/>
              <a:t>: Medically imp. bacteria measures 0.2-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1.5</a:t>
            </a:r>
            <a:r>
              <a:rPr lang="el-GR" smtClean="0"/>
              <a:t>μ</a:t>
            </a:r>
            <a:r>
              <a:rPr lang="en-US" smtClean="0"/>
              <a:t>m in diameter &amp; 3-5</a:t>
            </a:r>
            <a:r>
              <a:rPr lang="el-GR" smtClean="0"/>
              <a:t>μ</a:t>
            </a:r>
            <a:r>
              <a:rPr lang="en-US" smtClean="0"/>
              <a:t>m in length.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Shape of bacteria: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1.</a:t>
            </a:r>
            <a:r>
              <a:rPr lang="en-US" smtClean="0"/>
              <a:t>Cocci:Round or oval in shape.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2.Bacilli:Rod or cylindrical shaped.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3.Coccobacillus:Bacilli with same length &amp; width.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4.Vibrio:Curved or comma shape.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5.Spirillum:Spiral forms with one to three fixed curves.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6.Spirochaete:Slender &amp; flexous spiral forms.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7.Mycoplasma:Cell wall deficient organisms.No stable morphology.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Group patterns</a:t>
            </a:r>
          </a:p>
          <a:p>
            <a:pPr eaLnBrk="1" hangingPunct="1"/>
            <a:r>
              <a:rPr lang="en-US" sz="2800" smtClean="0"/>
              <a:t>Frequent method of reproduction is Binary fission.Each cell splits in half forming two cells</a:t>
            </a:r>
            <a:r>
              <a:rPr lang="en-US" sz="2800" b="1" smtClean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5" descr="MD07030013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2209800"/>
            <a:ext cx="8537575" cy="110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3" name="Picture 2" descr="C:\Users\l\Desktop\my  documents\My Pictures\04-04_SpiralBacteria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228600"/>
            <a:ext cx="6248400" cy="6629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1" name="Picture 2" descr="C:\Users\l\Desktop\my  documents\My Pictures\cocci arrange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0"/>
            <a:ext cx="79248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Anatomy of Bacterial cell</a:t>
            </a:r>
          </a:p>
        </p:txBody>
      </p:sp>
      <p:pic>
        <p:nvPicPr>
          <p:cNvPr id="14339" name="Picture 4" descr="Bacterial Cel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600200"/>
            <a:ext cx="6096000" cy="4419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484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Morphology of Bacteria I</vt:lpstr>
      <vt:lpstr>Slide 2</vt:lpstr>
      <vt:lpstr>General Features of Bacteria </vt:lpstr>
      <vt:lpstr> </vt:lpstr>
      <vt:lpstr>Slide 5</vt:lpstr>
      <vt:lpstr>Slide 6</vt:lpstr>
      <vt:lpstr>Slide 7</vt:lpstr>
      <vt:lpstr>Slide 8</vt:lpstr>
      <vt:lpstr>Anatomy of Bacterial cell</vt:lpstr>
      <vt:lpstr>1)Cell Wall</vt:lpstr>
      <vt:lpstr>Slide 11</vt:lpstr>
      <vt:lpstr>Peptidoglycan structure</vt:lpstr>
      <vt:lpstr>Cell wall of Gram Positive bacteria </vt:lpstr>
      <vt:lpstr>Cell wall of Gram Negative bacteria  </vt:lpstr>
      <vt:lpstr>Slide 15</vt:lpstr>
      <vt:lpstr>Gram –ve cell wall</vt:lpstr>
      <vt:lpstr>Functions of cell wall</vt:lpstr>
      <vt:lpstr>2)Cytoplasmic membrane</vt:lpstr>
      <vt:lpstr>Functions of cell membrane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 of Bacteria I</dc:title>
  <dc:creator>l</dc:creator>
  <cp:lastModifiedBy>l</cp:lastModifiedBy>
  <cp:revision>2</cp:revision>
  <dcterms:created xsi:type="dcterms:W3CDTF">2017-01-08T14:52:18Z</dcterms:created>
  <dcterms:modified xsi:type="dcterms:W3CDTF">2017-01-08T15:08:37Z</dcterms:modified>
</cp:coreProperties>
</file>