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7" r:id="rId11"/>
    <p:sldId id="268" r:id="rId12"/>
    <p:sldId id="269" r:id="rId13"/>
    <p:sldId id="276" r:id="rId14"/>
    <p:sldId id="270" r:id="rId15"/>
    <p:sldId id="271" r:id="rId16"/>
    <p:sldId id="272" r:id="rId17"/>
    <p:sldId id="274" r:id="rId18"/>
    <p:sldId id="275" r:id="rId19"/>
    <p:sldId id="27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06/relationships/legacyDocTextInfo" Target="legacyDocTextInfo.bin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FAFF-CC78-4732-91F5-8FE33338417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B9F-B5DA-4E32-9B29-FB15D0566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FAFF-CC78-4732-91F5-8FE33338417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B9F-B5DA-4E32-9B29-FB15D0566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FAFF-CC78-4732-91F5-8FE33338417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B9F-B5DA-4E32-9B29-FB15D0566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F04FD-C440-408F-9DBD-1CE034EE6B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FAFF-CC78-4732-91F5-8FE33338417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B9F-B5DA-4E32-9B29-FB15D0566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FAFF-CC78-4732-91F5-8FE33338417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B9F-B5DA-4E32-9B29-FB15D0566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FAFF-CC78-4732-91F5-8FE33338417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B9F-B5DA-4E32-9B29-FB15D0566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FAFF-CC78-4732-91F5-8FE33338417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B9F-B5DA-4E32-9B29-FB15D0566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FAFF-CC78-4732-91F5-8FE33338417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B9F-B5DA-4E32-9B29-FB15D0566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FAFF-CC78-4732-91F5-8FE33338417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B9F-B5DA-4E32-9B29-FB15D0566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FAFF-CC78-4732-91F5-8FE33338417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B9F-B5DA-4E32-9B29-FB15D0566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FAFF-CC78-4732-91F5-8FE33338417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B9F-B5DA-4E32-9B29-FB15D0566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5FAFF-CC78-4732-91F5-8FE33338417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59B9F-B5DA-4E32-9B29-FB15D0566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Morphology of Bacteria 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BDS 2</a:t>
            </a:r>
            <a:r>
              <a:rPr lang="en-US" baseline="30000" dirty="0" smtClean="0"/>
              <a:t>nd</a:t>
            </a:r>
            <a:r>
              <a:rPr lang="en-US" dirty="0" smtClean="0"/>
              <a:t> yr</a:t>
            </a:r>
          </a:p>
          <a:p>
            <a:r>
              <a:rPr lang="en-US" dirty="0" smtClean="0"/>
              <a:t>Date:9/1/17 </a:t>
            </a:r>
            <a:endParaRPr lang="en-US" dirty="0" smtClean="0"/>
          </a:p>
          <a:p>
            <a:r>
              <a:rPr lang="en-US" dirty="0" smtClean="0"/>
              <a:t>Dr </a:t>
            </a:r>
            <a:r>
              <a:rPr lang="en-US" dirty="0" err="1" smtClean="0"/>
              <a:t>Nitika</a:t>
            </a:r>
            <a:r>
              <a:rPr lang="en-US" dirty="0" smtClean="0"/>
              <a:t> </a:t>
            </a:r>
            <a:r>
              <a:rPr lang="en-US" dirty="0" err="1" smtClean="0"/>
              <a:t>Anand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7030A0"/>
                </a:solidFill>
              </a:rPr>
              <a:t>1)Cell Wall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 </a:t>
            </a:r>
            <a:r>
              <a:rPr lang="en-US" smtClean="0"/>
              <a:t>Complex rigid structure which gives definite shape to bacteria.</a:t>
            </a:r>
          </a:p>
          <a:p>
            <a:pPr eaLnBrk="1" hangingPunct="1"/>
            <a:r>
              <a:rPr lang="en-US" smtClean="0"/>
              <a:t>Freely permeable.</a:t>
            </a:r>
          </a:p>
          <a:p>
            <a:pPr eaLnBrk="1" hangingPunct="1"/>
            <a:r>
              <a:rPr lang="en-US" smtClean="0"/>
              <a:t>Cell wall mainly consist of peptidoglycan.</a:t>
            </a:r>
          </a:p>
          <a:p>
            <a:pPr eaLnBrk="1" hangingPunct="1"/>
            <a:r>
              <a:rPr lang="en-US" smtClean="0"/>
              <a:t>Peptidolycan has 3 parts:</a:t>
            </a:r>
          </a:p>
          <a:p>
            <a:pPr eaLnBrk="1" hangingPunct="1">
              <a:buFontTx/>
              <a:buNone/>
            </a:pPr>
            <a:r>
              <a:rPr lang="en-US" smtClean="0"/>
              <a:t>a)Backbone of N-acetylglucosamine &amp; N-acetylmuramic acid .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b)Identical </a:t>
            </a:r>
            <a:r>
              <a:rPr lang="en-US" dirty="0" err="1" smtClean="0"/>
              <a:t>tetrapeptide</a:t>
            </a:r>
            <a:r>
              <a:rPr lang="en-US" dirty="0" smtClean="0"/>
              <a:t> side chains attached to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N-acetyl </a:t>
            </a:r>
            <a:r>
              <a:rPr lang="en-US" dirty="0" err="1" smtClean="0"/>
              <a:t>muramic</a:t>
            </a:r>
            <a:r>
              <a:rPr lang="en-US" dirty="0" smtClean="0"/>
              <a:t> acid.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c)Peptide cross bridge that cross links  the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backbone.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b="1" dirty="0" smtClean="0">
                <a:solidFill>
                  <a:srgbClr val="FF0000"/>
                </a:solidFill>
              </a:rPr>
              <a:t>On the basis of chemical composition of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b="1" dirty="0" smtClean="0">
                <a:solidFill>
                  <a:srgbClr val="FF0000"/>
                </a:solidFill>
              </a:rPr>
              <a:t>cell wall &amp; response to gram staining,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b="1" dirty="0" smtClean="0">
                <a:solidFill>
                  <a:srgbClr val="FF0000"/>
                </a:solidFill>
              </a:rPr>
              <a:t>Bacteria are divided into: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b="1" u="sng" dirty="0" smtClean="0">
                <a:solidFill>
                  <a:srgbClr val="FF0000"/>
                </a:solidFill>
              </a:rPr>
              <a:t>Gram positive bacteria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b="1" u="sng" dirty="0" smtClean="0">
                <a:solidFill>
                  <a:srgbClr val="FF0000"/>
                </a:solidFill>
              </a:rPr>
              <a:t>Gram negative bacteria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Peptidoglycan structure</a:t>
            </a:r>
          </a:p>
        </p:txBody>
      </p:sp>
      <p:pic>
        <p:nvPicPr>
          <p:cNvPr id="563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40000" contrast="30000"/>
          </a:blip>
          <a:srcRect/>
          <a:stretch>
            <a:fillRect/>
          </a:stretch>
        </p:blipFill>
        <p:spPr>
          <a:xfrm>
            <a:off x="990600" y="2209800"/>
            <a:ext cx="7315200" cy="4114800"/>
          </a:xfrm>
          <a:ln w="88900" cap="sq" cmpd="thickThin">
            <a:solidFill>
              <a:srgbClr val="000000"/>
            </a:solidFill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u="sng" smtClean="0">
                <a:solidFill>
                  <a:srgbClr val="7030A0"/>
                </a:solidFill>
              </a:rPr>
              <a:t>Cell wall of Gram Positive bacteria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Thicker than gram negative bacteria b’coz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   of thick peptidoglycan layer(50% of cell wall)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Teichoic acid :  act as surface antigen.Teichoic acid is of 2 types: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mtClean="0"/>
              <a:t>a)Wall teichoic acid(linked to cell wall)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mtClean="0"/>
              <a:t>b)Lipoteichoic acid:linked to cell membrane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 smtClean="0">
                <a:solidFill>
                  <a:srgbClr val="7030A0"/>
                </a:solidFill>
              </a:rPr>
              <a:t>Cell wall of Gram Negative bacteria </a:t>
            </a:r>
            <a:br>
              <a:rPr lang="en-US" u="sng" dirty="0" smtClean="0">
                <a:solidFill>
                  <a:srgbClr val="7030A0"/>
                </a:solidFill>
              </a:rPr>
            </a:br>
            <a:endParaRPr lang="en-US" dirty="0" smtClean="0">
              <a:solidFill>
                <a:srgbClr val="7030A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915400" cy="4525963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Thin </a:t>
            </a:r>
            <a:r>
              <a:rPr lang="en-US" dirty="0" err="1" smtClean="0"/>
              <a:t>peptidoglycan</a:t>
            </a:r>
            <a:r>
              <a:rPr lang="en-US" dirty="0" smtClean="0"/>
              <a:t> layer(5-10% of total cell wall).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Outside </a:t>
            </a:r>
            <a:r>
              <a:rPr lang="en-US" dirty="0" err="1" smtClean="0"/>
              <a:t>peptidoglycan</a:t>
            </a:r>
            <a:r>
              <a:rPr lang="en-US" dirty="0" smtClean="0"/>
              <a:t> lies 3 components: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b="1" dirty="0" smtClean="0"/>
              <a:t>1)Lipoprotein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b="1" dirty="0" smtClean="0"/>
              <a:t>2)Outer membrane</a:t>
            </a:r>
            <a:r>
              <a:rPr lang="en-US" dirty="0" smtClean="0"/>
              <a:t>: Comprising of outer membrane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proteins(OMP),</a:t>
            </a:r>
            <a:r>
              <a:rPr lang="en-US" dirty="0" err="1" smtClean="0"/>
              <a:t>Porins,Phospholipid</a:t>
            </a:r>
            <a:r>
              <a:rPr lang="en-US" dirty="0" smtClean="0"/>
              <a:t>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3)</a:t>
            </a:r>
            <a:r>
              <a:rPr lang="en-US" b="1" dirty="0" err="1" smtClean="0"/>
              <a:t>lipopolysaccharides</a:t>
            </a:r>
            <a:r>
              <a:rPr lang="en-US" b="1" dirty="0" smtClean="0"/>
              <a:t>(LPS)</a:t>
            </a:r>
            <a:r>
              <a:rPr lang="en-US" dirty="0" smtClean="0"/>
              <a:t>: </a:t>
            </a:r>
            <a:r>
              <a:rPr lang="en-US" dirty="0" err="1" smtClean="0"/>
              <a:t>Lipopolysaccharide</a:t>
            </a:r>
            <a:r>
              <a:rPr lang="en-US" dirty="0" smtClean="0"/>
              <a:t> consists of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Sugars(O polysaccharide) –Function as Antigen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 Lipid A -which is </a:t>
            </a:r>
            <a:r>
              <a:rPr lang="en-US" dirty="0" err="1" smtClean="0"/>
              <a:t>Endotoxin</a:t>
            </a:r>
            <a:r>
              <a:rPr lang="en-US" dirty="0" smtClean="0"/>
              <a:t>(causes fever and shock)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0483" name="Picture 5" descr="Bacterial Cell Wall Structu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33400"/>
            <a:ext cx="75438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Gram –ve cell wall</a:t>
            </a:r>
          </a:p>
        </p:txBody>
      </p:sp>
      <p:pic>
        <p:nvPicPr>
          <p:cNvPr id="2150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3400" y="1371600"/>
            <a:ext cx="7924800" cy="48006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7030A0"/>
                </a:solidFill>
              </a:rPr>
              <a:t>Functions of cell wall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Maintains cell shape, any cell that loses its cell wall, loses its shape as well.</a:t>
            </a:r>
          </a:p>
          <a:p>
            <a:pPr>
              <a:buFont typeface="Arial" charset="0"/>
              <a:buNone/>
            </a:pPr>
            <a:r>
              <a:rPr lang="en-US" smtClean="0"/>
              <a:t>• Protects bacteria from osmotic lysis.</a:t>
            </a:r>
          </a:p>
          <a:p>
            <a:pPr>
              <a:buFont typeface="Arial" charset="0"/>
              <a:buNone/>
            </a:pPr>
            <a:r>
              <a:rPr lang="en-US" smtClean="0"/>
              <a:t>• Acts as a barrier, protects cell contents from external environment.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7030A0"/>
                </a:solidFill>
              </a:rPr>
              <a:t>2)Cytoplasmic membrane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Lies internal to cell wall</a:t>
            </a:r>
          </a:p>
          <a:p>
            <a:pPr eaLnBrk="1" hangingPunct="1"/>
            <a:r>
              <a:rPr lang="en-US" smtClean="0"/>
              <a:t>Protects protoplasm</a:t>
            </a:r>
          </a:p>
          <a:p>
            <a:pPr eaLnBrk="1" hangingPunct="1"/>
            <a:r>
              <a:rPr lang="en-US" smtClean="0"/>
              <a:t>Thin layer(5-10nm),Elastic &amp; consist mainly of phospholipids(40%) &amp; proteins(60%).</a:t>
            </a:r>
          </a:p>
          <a:p>
            <a:pPr eaLnBrk="1" hangingPunct="1"/>
            <a:r>
              <a:rPr lang="en-US" smtClean="0"/>
              <a:t>Lack sterols except  for Mycoplasma.</a:t>
            </a:r>
          </a:p>
          <a:p>
            <a:pPr eaLnBrk="1" hangingPunct="1"/>
            <a:r>
              <a:rPr lang="en-US" smtClean="0"/>
              <a:t>It is semipermeable membrane.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7030A0"/>
                </a:solidFill>
              </a:rPr>
              <a:t>Functions of cell membrane</a:t>
            </a:r>
            <a:endParaRPr lang="en-US" smtClean="0">
              <a:solidFill>
                <a:srgbClr val="7030A0"/>
              </a:solidFill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• A selectively permeable barrier: substances that pass through the membrane are limited by pore sizes and the hydrophobic nature of the membrane.</a:t>
            </a:r>
          </a:p>
          <a:p>
            <a:r>
              <a:rPr lang="en-US" smtClean="0"/>
              <a:t>Excretion of hydrolytic enzymes.</a:t>
            </a:r>
          </a:p>
          <a:p>
            <a:pPr>
              <a:buFont typeface="Arial" charset="0"/>
              <a:buNone/>
            </a:pPr>
            <a:r>
              <a:rPr lang="en-US" smtClean="0"/>
              <a:t>• Site of initiation of cell wall synthesis.</a:t>
            </a:r>
          </a:p>
          <a:p>
            <a:pPr>
              <a:buFont typeface="Arial" charset="0"/>
              <a:buNone/>
            </a:pPr>
            <a:r>
              <a:rPr lang="en-US" smtClean="0"/>
              <a:t>• Site of attachment of the chromosome.</a:t>
            </a:r>
          </a:p>
          <a:p>
            <a:pPr>
              <a:buFont typeface="Arial" charset="0"/>
              <a:buNone/>
            </a:pPr>
            <a:r>
              <a:rPr lang="en-US" smtClean="0"/>
              <a:t>• Site of synthesis of phospholipids.</a:t>
            </a:r>
          </a:p>
          <a:p>
            <a:pPr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graphicFrame>
        <p:nvGraphicFramePr>
          <p:cNvPr id="43012" name="Organization Chart 4"/>
          <p:cNvGraphicFramePr>
            <a:graphicFrameLocks/>
          </p:cNvGraphicFramePr>
          <p:nvPr>
            <p:ph type="dgm" idx="1"/>
          </p:nvPr>
        </p:nvGraphicFramePr>
        <p:xfrm>
          <a:off x="533400" y="1600200"/>
          <a:ext cx="8229600" cy="4525963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43012" grpId="0"/>
      <p:bldDgm spid="4301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b="1" smtClean="0">
                <a:solidFill>
                  <a:srgbClr val="7030A0"/>
                </a:solidFill>
              </a:rPr>
              <a:t>General Features of Bacteria</a:t>
            </a:r>
            <a:r>
              <a:rPr lang="en-US" b="1" smtClean="0"/>
              <a:t/>
            </a:r>
            <a:br>
              <a:rPr lang="en-US" b="1" smtClean="0"/>
            </a:br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b="1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Bacteria are free living microscopic unicellular organisms.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Possess both DNA &amp; RNA but lack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   chlorophyll.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Lack membrane bound nucleus.Nucleus comprises of DNA in the form of single,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   circular chromosome attached to mesosome.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/>
              <a:t>Size</a:t>
            </a:r>
            <a:r>
              <a:rPr lang="en-US" smtClean="0"/>
              <a:t>: Medically imp. bacteria measures 0.2-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1.5</a:t>
            </a:r>
            <a:r>
              <a:rPr lang="el-GR" smtClean="0"/>
              <a:t>μ</a:t>
            </a:r>
            <a:r>
              <a:rPr lang="en-US" smtClean="0"/>
              <a:t>m in diameter &amp; 3-5</a:t>
            </a:r>
            <a:r>
              <a:rPr lang="el-GR" smtClean="0"/>
              <a:t>μ</a:t>
            </a:r>
            <a:r>
              <a:rPr lang="en-US" smtClean="0"/>
              <a:t>m in length.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/>
              <a:t>Shape of bacteria: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/>
              <a:t>1.</a:t>
            </a:r>
            <a:r>
              <a:rPr lang="en-US" smtClean="0"/>
              <a:t>Cocci:Round or oval in shape.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2.Bacilli:Rod or cylindrical shaped.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3.Coccobacillus:Bacilli with same length &amp; width.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4.Vibrio:Curved or comma shape.</a:t>
            </a:r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5.Spirillum:Spiral forms with one to three fixed curves.</a:t>
            </a:r>
          </a:p>
          <a:p>
            <a:pPr eaLnBrk="1" hangingPunct="1">
              <a:buFontTx/>
              <a:buNone/>
            </a:pPr>
            <a:r>
              <a:rPr lang="en-US" sz="2800" smtClean="0"/>
              <a:t>6.Spirochaete:Slender &amp; flexous spiral forms.</a:t>
            </a:r>
          </a:p>
          <a:p>
            <a:pPr eaLnBrk="1" hangingPunct="1">
              <a:buFontTx/>
              <a:buNone/>
            </a:pPr>
            <a:r>
              <a:rPr lang="en-US" sz="2800" smtClean="0"/>
              <a:t>7.Mycoplasma:Cell wall deficient organisms.No stable morphology.</a:t>
            </a:r>
          </a:p>
          <a:p>
            <a:pPr eaLnBrk="1" hangingPunct="1">
              <a:buFontTx/>
              <a:buNone/>
            </a:pPr>
            <a:r>
              <a:rPr lang="en-US" sz="2800" b="1" smtClean="0"/>
              <a:t>Group patterns</a:t>
            </a:r>
          </a:p>
          <a:p>
            <a:pPr eaLnBrk="1" hangingPunct="1"/>
            <a:r>
              <a:rPr lang="en-US" sz="2800" smtClean="0"/>
              <a:t>Frequent method of reproduction is Binary fission.Each cell splits in half forming two cells</a:t>
            </a:r>
            <a:r>
              <a:rPr lang="en-US" sz="2800" b="1" smtClean="0"/>
              <a:t>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9220" name="Picture 5" descr="MD07030013i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2209800"/>
            <a:ext cx="8537575" cy="1104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0243" name="Picture 2" descr="C:\Users\l\Desktop\my  documents\My Pictures\04-04_SpiralBacteria_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09600" y="228600"/>
            <a:ext cx="6248400" cy="6629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2291" name="Picture 2" descr="C:\Users\l\Desktop\my  documents\My Pictures\cocci arrangemen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81000" y="0"/>
            <a:ext cx="7924800" cy="6858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7030A0"/>
                </a:solidFill>
              </a:rPr>
              <a:t>Anatomy of Bacterial cell</a:t>
            </a:r>
          </a:p>
        </p:txBody>
      </p:sp>
      <p:pic>
        <p:nvPicPr>
          <p:cNvPr id="14339" name="Picture 4" descr="Bacterial Cell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24000" y="1600200"/>
            <a:ext cx="6096000" cy="44196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484</Words>
  <Application>Microsoft Office PowerPoint</Application>
  <PresentationFormat>On-screen Show (4:3)</PresentationFormat>
  <Paragraphs>87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Morphology of Bacteria I</vt:lpstr>
      <vt:lpstr>Slide 2</vt:lpstr>
      <vt:lpstr>General Features of Bacteria </vt:lpstr>
      <vt:lpstr> </vt:lpstr>
      <vt:lpstr>Slide 5</vt:lpstr>
      <vt:lpstr>Slide 6</vt:lpstr>
      <vt:lpstr>Slide 7</vt:lpstr>
      <vt:lpstr>Slide 8</vt:lpstr>
      <vt:lpstr>Anatomy of Bacterial cell</vt:lpstr>
      <vt:lpstr>1)Cell Wall</vt:lpstr>
      <vt:lpstr>Slide 11</vt:lpstr>
      <vt:lpstr>Peptidoglycan structure</vt:lpstr>
      <vt:lpstr>Cell wall of Gram Positive bacteria </vt:lpstr>
      <vt:lpstr>Cell wall of Gram Negative bacteria  </vt:lpstr>
      <vt:lpstr>Slide 15</vt:lpstr>
      <vt:lpstr>Gram –ve cell wall</vt:lpstr>
      <vt:lpstr>Functions of cell wall</vt:lpstr>
      <vt:lpstr>2)Cytoplasmic membrane</vt:lpstr>
      <vt:lpstr>Functions of cell membrane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Morphology of Bacteria I</dc:title>
  <dc:creator>l</dc:creator>
  <cp:lastModifiedBy>l</cp:lastModifiedBy>
  <cp:revision>2</cp:revision>
  <dcterms:created xsi:type="dcterms:W3CDTF">2017-01-08T14:52:18Z</dcterms:created>
  <dcterms:modified xsi:type="dcterms:W3CDTF">2017-01-08T15:08:37Z</dcterms:modified>
</cp:coreProperties>
</file>