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78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8" r:id="rId13"/>
    <p:sldId id="269" r:id="rId14"/>
    <p:sldId id="270" r:id="rId15"/>
    <p:sldId id="279" r:id="rId16"/>
    <p:sldId id="271" r:id="rId17"/>
    <p:sldId id="272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A326E7C-8A36-4D7E-B5F6-DADA8E3042D1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4642A4A-738B-4723-8224-6F48939856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 of Bacteria 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        BDS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yr</a:t>
            </a:r>
            <a:endParaRPr lang="en-US" dirty="0" smtClean="0"/>
          </a:p>
          <a:p>
            <a:r>
              <a:rPr lang="en-US" dirty="0" smtClean="0"/>
              <a:t>                                                             Date:11/1/17</a:t>
            </a:r>
          </a:p>
          <a:p>
            <a:r>
              <a:rPr lang="en-US" dirty="0" smtClean="0"/>
              <a:t>                                                             </a:t>
            </a:r>
            <a:r>
              <a:rPr lang="en-US" dirty="0" err="1" smtClean="0"/>
              <a:t>Dr.Nitika</a:t>
            </a:r>
            <a:r>
              <a:rPr lang="en-US" dirty="0" smtClean="0"/>
              <a:t> </a:t>
            </a:r>
            <a:r>
              <a:rPr lang="en-US" dirty="0" err="1" smtClean="0"/>
              <a:t>Anand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57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52400"/>
            <a:ext cx="8610600" cy="6705600"/>
          </a:xfrm>
          <a:noFill/>
        </p:spPr>
      </p:pic>
    </p:spTree>
    <p:extLst>
      <p:ext uri="{BB962C8B-B14F-4D97-AF65-F5344CB8AC3E}">
        <p14:creationId xmlns:p14="http://schemas.microsoft.com/office/powerpoint/2010/main" val="19783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030A0"/>
                </a:solidFill>
              </a:rPr>
              <a:t>Fimbriae or </a:t>
            </a:r>
            <a:r>
              <a:rPr lang="en-US" b="1" dirty="0" err="1" smtClean="0">
                <a:solidFill>
                  <a:srgbClr val="7030A0"/>
                </a:solidFill>
              </a:rPr>
              <a:t>Pili</a:t>
            </a:r>
            <a:endParaRPr lang="en-US" b="1" dirty="0" smtClean="0">
              <a:solidFill>
                <a:srgbClr val="7030A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They are hair like </a:t>
            </a:r>
            <a:r>
              <a:rPr lang="en-US" dirty="0" err="1" smtClean="0"/>
              <a:t>microfibrils</a:t>
            </a:r>
            <a:r>
              <a:rPr lang="en-US" dirty="0" smtClean="0"/>
              <a:t> .More numerous than flagella.</a:t>
            </a:r>
          </a:p>
          <a:p>
            <a:pPr eaLnBrk="1" hangingPunct="1"/>
            <a:r>
              <a:rPr lang="en-US" dirty="0" smtClean="0"/>
              <a:t>Originate in cytoplasmic membrane.</a:t>
            </a:r>
          </a:p>
          <a:p>
            <a:pPr eaLnBrk="1" hangingPunct="1"/>
            <a:r>
              <a:rPr lang="en-US" dirty="0" smtClean="0"/>
              <a:t>Composed of protein  </a:t>
            </a:r>
            <a:r>
              <a:rPr lang="en-US" dirty="0" err="1" smtClean="0"/>
              <a:t>Pilin</a:t>
            </a:r>
            <a:r>
              <a:rPr lang="en-US" dirty="0" smtClean="0"/>
              <a:t>.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Functions</a:t>
            </a:r>
          </a:p>
          <a:p>
            <a:pPr eaLnBrk="1" hangingPunct="1"/>
            <a:r>
              <a:rPr lang="en-US" dirty="0" smtClean="0"/>
              <a:t>Help in adhesion b/w bacteria &amp; host cell.</a:t>
            </a:r>
          </a:p>
          <a:p>
            <a:pPr eaLnBrk="1" hangingPunct="1"/>
            <a:r>
              <a:rPr lang="en-US" dirty="0" err="1" smtClean="0"/>
              <a:t>Pili</a:t>
            </a:r>
            <a:r>
              <a:rPr lang="en-US" dirty="0" smtClean="0"/>
              <a:t> are specialized fimbriae that  help in conjugation b/w two organisms.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07502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030A0"/>
                </a:solidFill>
              </a:rPr>
              <a:t>Spores &amp; sporulation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763000" cy="5334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dirty="0" smtClean="0"/>
          </a:p>
          <a:p>
            <a:pPr marL="68580" indent="0" eaLnBrk="1" hangingPunct="1">
              <a:buNone/>
            </a:pP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Spores are highly resistant ,metabolically dormant structures formed during </a:t>
            </a:r>
            <a:r>
              <a:rPr lang="en-US" dirty="0" err="1" smtClean="0"/>
              <a:t>unfavourable</a:t>
            </a:r>
            <a:r>
              <a:rPr lang="en-US" dirty="0" smtClean="0"/>
              <a:t> </a:t>
            </a:r>
            <a:r>
              <a:rPr lang="en-US" dirty="0" smtClean="0"/>
              <a:t>conditions</a:t>
            </a:r>
            <a:r>
              <a:rPr lang="en-US" dirty="0" smtClean="0"/>
              <a:t>.</a:t>
            </a:r>
          </a:p>
          <a:p>
            <a:pPr marL="68580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Bacterial spores are called Endospores.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Endospores are highly resistant than vegetative cells to disinfectants</a:t>
            </a:r>
            <a:r>
              <a:rPr lang="en-US" dirty="0" smtClean="0"/>
              <a:t>, </a:t>
            </a:r>
            <a:r>
              <a:rPr lang="en-US" dirty="0" err="1" smtClean="0"/>
              <a:t>drying,heating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194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030A0"/>
                </a:solidFill>
              </a:rPr>
              <a:t>Process of Sporulation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323652"/>
            <a:ext cx="6777317" cy="400094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sz="2800" dirty="0" smtClean="0"/>
              <a:t> Spore develops from </a:t>
            </a:r>
            <a:r>
              <a:rPr lang="en-US" sz="2800" dirty="0" err="1" smtClean="0"/>
              <a:t>Forespore</a:t>
            </a:r>
            <a:r>
              <a:rPr lang="en-US" sz="2800" dirty="0" smtClean="0"/>
              <a:t>(Portion of protoplasm near one end of cell)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                                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DNA replicate &amp; divide into 2 halves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                                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DNA incorporated into </a:t>
            </a:r>
            <a:r>
              <a:rPr lang="en-US" sz="2800" dirty="0" err="1" smtClean="0"/>
              <a:t>Forespore</a:t>
            </a: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                                  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Transverse septum develops from cytoplasmic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4038600" y="2971800"/>
            <a:ext cx="301625" cy="685800"/>
          </a:xfrm>
          <a:prstGeom prst="downArrow">
            <a:avLst>
              <a:gd name="adj1" fmla="val 50000"/>
              <a:gd name="adj2" fmla="val 6592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8917" name="AutoShape 6"/>
          <p:cNvSpPr>
            <a:spLocks noChangeArrowheads="1"/>
          </p:cNvSpPr>
          <p:nvPr/>
        </p:nvSpPr>
        <p:spPr bwMode="auto">
          <a:xfrm>
            <a:off x="4038599" y="3886200"/>
            <a:ext cx="301625" cy="642938"/>
          </a:xfrm>
          <a:prstGeom prst="downArrow">
            <a:avLst>
              <a:gd name="adj1" fmla="val 50000"/>
              <a:gd name="adj2" fmla="val 6592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8918" name="AutoShape 7"/>
          <p:cNvSpPr>
            <a:spLocks noChangeArrowheads="1"/>
          </p:cNvSpPr>
          <p:nvPr/>
        </p:nvSpPr>
        <p:spPr bwMode="auto">
          <a:xfrm>
            <a:off x="4041775" y="4800600"/>
            <a:ext cx="298449" cy="609600"/>
          </a:xfrm>
          <a:prstGeom prst="downArrow">
            <a:avLst>
              <a:gd name="adj1" fmla="val 50000"/>
              <a:gd name="adj2" fmla="val 6592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1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1447800"/>
            <a:ext cx="6777317" cy="4384829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dirty="0" smtClean="0"/>
              <a:t> membrane that divides </a:t>
            </a:r>
            <a:r>
              <a:rPr lang="en-US" dirty="0" err="1" smtClean="0"/>
              <a:t>forespore</a:t>
            </a:r>
            <a:r>
              <a:rPr lang="en-US" dirty="0" smtClean="0"/>
              <a:t> from sporangium 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                                   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</a:t>
            </a:r>
            <a:r>
              <a:rPr lang="en-US" dirty="0" err="1" smtClean="0"/>
              <a:t>forespore</a:t>
            </a:r>
            <a:r>
              <a:rPr lang="en-US" dirty="0" smtClean="0"/>
              <a:t> is completely encircled by </a:t>
            </a:r>
            <a:r>
              <a:rPr lang="en-US" dirty="0" err="1" smtClean="0"/>
              <a:t>doublelayered</a:t>
            </a:r>
            <a:r>
              <a:rPr lang="en-US" dirty="0" smtClean="0"/>
              <a:t> membrane      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 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 Inner layer becomes inner </a:t>
            </a:r>
            <a:r>
              <a:rPr lang="en-US" dirty="0" err="1" smtClean="0"/>
              <a:t>memb,outer</a:t>
            </a:r>
            <a:r>
              <a:rPr lang="en-US" dirty="0" smtClean="0"/>
              <a:t> layer becomes Spore coat .                                                         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4041775" y="1981200"/>
            <a:ext cx="301625" cy="795337"/>
          </a:xfrm>
          <a:prstGeom prst="downArrow">
            <a:avLst>
              <a:gd name="adj1" fmla="val 50000"/>
              <a:gd name="adj2" fmla="val 6592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4114800" y="3548063"/>
            <a:ext cx="301625" cy="795337"/>
          </a:xfrm>
          <a:prstGeom prst="downArrow">
            <a:avLst>
              <a:gd name="adj1" fmla="val 50000"/>
              <a:gd name="adj2" fmla="val 6592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7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sporulation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62200"/>
            <a:ext cx="792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566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09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533400"/>
            <a:ext cx="6296025" cy="6324600"/>
          </a:xfrm>
          <a:noFill/>
        </p:spPr>
      </p:pic>
    </p:spTree>
    <p:extLst>
      <p:ext uri="{BB962C8B-B14F-4D97-AF65-F5344CB8AC3E}">
        <p14:creationId xmlns:p14="http://schemas.microsoft.com/office/powerpoint/2010/main" val="28673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spores</a:t>
            </a:r>
          </a:p>
        </p:txBody>
      </p:sp>
      <p:pic>
        <p:nvPicPr>
          <p:cNvPr id="419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057400"/>
            <a:ext cx="4724400" cy="3581400"/>
          </a:xfrm>
          <a:noFill/>
        </p:spPr>
      </p:pic>
    </p:spTree>
    <p:extLst>
      <p:ext uri="{BB962C8B-B14F-4D97-AF65-F5344CB8AC3E}">
        <p14:creationId xmlns:p14="http://schemas.microsoft.com/office/powerpoint/2010/main" val="152795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Spore Germination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323652"/>
            <a:ext cx="6777317" cy="3772348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When favorable  conditions exist </a:t>
            </a:r>
            <a:r>
              <a:rPr lang="en-US" dirty="0" err="1" smtClean="0"/>
              <a:t>viz</a:t>
            </a:r>
            <a:r>
              <a:rPr lang="en-US" dirty="0" smtClean="0"/>
              <a:t> access to moisture &amp; nutrients like amino acids,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   sugar, the spores germinate.</a:t>
            </a:r>
          </a:p>
          <a:p>
            <a:pPr eaLnBrk="1" hangingPunct="1"/>
            <a:r>
              <a:rPr lang="en-US" dirty="0" smtClean="0"/>
              <a:t>Spores looses its heat resistance, refractality,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calcium dipicolinate ,takes up water &amp; swells. </a:t>
            </a:r>
          </a:p>
          <a:p>
            <a:r>
              <a:rPr lang="en-US" dirty="0" smtClean="0"/>
              <a:t>The germ cell appears by rupturing spore coat &amp; elongates to form vegetative bacterium.</a:t>
            </a:r>
          </a:p>
        </p:txBody>
      </p:sp>
    </p:spTree>
    <p:extLst>
      <p:ext uri="{BB962C8B-B14F-4D97-AF65-F5344CB8AC3E}">
        <p14:creationId xmlns:p14="http://schemas.microsoft.com/office/powerpoint/2010/main" val="405347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030A0"/>
                </a:solidFill>
              </a:rPr>
              <a:t>Cytoplasm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Viscous solution containing organic &amp; inorganic solutes.</a:t>
            </a:r>
          </a:p>
          <a:p>
            <a:pPr eaLnBrk="1" hangingPunct="1"/>
            <a:r>
              <a:rPr lang="en-US" dirty="0" smtClean="0"/>
              <a:t>Contains small granules-ribosomes.</a:t>
            </a:r>
          </a:p>
          <a:p>
            <a:pPr eaLnBrk="1" hangingPunct="1"/>
            <a:r>
              <a:rPr lang="en-US" dirty="0" smtClean="0"/>
              <a:t>Do not contain Golgi bodies, ER, mitochondria.</a:t>
            </a:r>
          </a:p>
          <a:p>
            <a:pPr eaLnBrk="1" hangingPunct="1"/>
            <a:r>
              <a:rPr lang="en-US" dirty="0" smtClean="0"/>
              <a:t>Do not show internal mobility(cytoplasmic streaming).</a:t>
            </a:r>
          </a:p>
        </p:txBody>
      </p:sp>
    </p:spTree>
    <p:extLst>
      <p:ext uri="{BB962C8B-B14F-4D97-AF65-F5344CB8AC3E}">
        <p14:creationId xmlns:p14="http://schemas.microsoft.com/office/powerpoint/2010/main" val="180326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761999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347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030A0"/>
                </a:solidFill>
              </a:rPr>
              <a:t>Ribosomes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Site of protein synthesis.</a:t>
            </a:r>
          </a:p>
          <a:p>
            <a:pPr eaLnBrk="1" hangingPunct="1"/>
            <a:r>
              <a:rPr lang="en-US" dirty="0" smtClean="0"/>
              <a:t>Composed of ribosomal RNA (</a:t>
            </a:r>
            <a:r>
              <a:rPr lang="en-US" dirty="0" err="1" smtClean="0"/>
              <a:t>rRNA</a:t>
            </a:r>
            <a:r>
              <a:rPr lang="en-US" dirty="0" smtClean="0"/>
              <a:t>) &amp;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ribosomal proteins.</a:t>
            </a:r>
          </a:p>
          <a:p>
            <a:pPr eaLnBrk="1" hangingPunct="1"/>
            <a:r>
              <a:rPr lang="en-US" dirty="0" smtClean="0"/>
              <a:t>Sedimentation coefficient is 70S(30S,50S)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0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7030A0"/>
                </a:solidFill>
              </a:rPr>
              <a:t>Mesosomes</a:t>
            </a:r>
            <a:endParaRPr lang="en-US" b="1" dirty="0" smtClean="0">
              <a:solidFill>
                <a:srgbClr val="7030A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>
            <a:normAutofit/>
          </a:bodyPr>
          <a:lstStyle/>
          <a:p>
            <a:r>
              <a:rPr lang="en-US" dirty="0" smtClean="0"/>
              <a:t>These are convoluted bodies which develop by invagination of cytoplasmic </a:t>
            </a:r>
            <a:r>
              <a:rPr lang="en-US" dirty="0" err="1" smtClean="0"/>
              <a:t>memb</a:t>
            </a:r>
            <a:r>
              <a:rPr lang="en-US" dirty="0" smtClean="0"/>
              <a:t> into cytoplasm.</a:t>
            </a:r>
          </a:p>
          <a:p>
            <a:pPr eaLnBrk="1" hangingPunct="1"/>
            <a:r>
              <a:rPr lang="en-US" dirty="0" err="1" smtClean="0"/>
              <a:t>Mesosomes</a:t>
            </a:r>
            <a:r>
              <a:rPr lang="en-US" dirty="0" smtClean="0"/>
              <a:t> are of 2 types: lateral &amp; </a:t>
            </a:r>
            <a:r>
              <a:rPr lang="en-US" dirty="0" err="1" smtClean="0"/>
              <a:t>Septal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Functions</a:t>
            </a:r>
          </a:p>
          <a:p>
            <a:pPr eaLnBrk="1" hangingPunct="1">
              <a:buFontTx/>
              <a:buNone/>
            </a:pPr>
            <a:r>
              <a:rPr lang="en-US" dirty="0" smtClean="0"/>
              <a:t>-Primary site for respiratory enzymes.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-Increases surface area.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-This is analogous to mitochondria in  eukaryotes.</a:t>
            </a:r>
          </a:p>
        </p:txBody>
      </p:sp>
    </p:spTree>
    <p:extLst>
      <p:ext uri="{BB962C8B-B14F-4D97-AF65-F5344CB8AC3E}">
        <p14:creationId xmlns:p14="http://schemas.microsoft.com/office/powerpoint/2010/main" val="112193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Intracytoplasmic Inclusions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1828800"/>
            <a:ext cx="6777317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Intracytoplasmic inclusions can be gas vacuoles, crystals or storage bodies.</a:t>
            </a:r>
          </a:p>
          <a:p>
            <a:r>
              <a:rPr lang="en-US" dirty="0" smtClean="0"/>
              <a:t>Bacteria often store reserve material in the</a:t>
            </a:r>
          </a:p>
          <a:p>
            <a:pPr>
              <a:buFont typeface="Arial" charset="0"/>
              <a:buNone/>
            </a:pPr>
            <a:r>
              <a:rPr lang="en-US" dirty="0" smtClean="0"/>
              <a:t>   form of insoluble cytoplasmic granules.</a:t>
            </a:r>
          </a:p>
          <a:p>
            <a:pPr>
              <a:buFont typeface="Arial" charset="0"/>
              <a:buNone/>
            </a:pPr>
            <a:r>
              <a:rPr lang="en-US" dirty="0" err="1" smtClean="0"/>
              <a:t>Eg</a:t>
            </a:r>
            <a:r>
              <a:rPr lang="en-US" dirty="0" smtClean="0"/>
              <a:t> </a:t>
            </a:r>
          </a:p>
          <a:p>
            <a:r>
              <a:rPr lang="en-US" dirty="0" smtClean="0"/>
              <a:t>Polysaccharide granules(glycogen or starch)     </a:t>
            </a:r>
          </a:p>
          <a:p>
            <a:pPr eaLnBrk="1" hangingPunct="1"/>
            <a:r>
              <a:rPr lang="en-US" dirty="0" smtClean="0"/>
              <a:t> Metachromatic granules(inorganic phosphate)</a:t>
            </a:r>
          </a:p>
        </p:txBody>
      </p:sp>
    </p:spTree>
    <p:extLst>
      <p:ext uri="{BB962C8B-B14F-4D97-AF65-F5344CB8AC3E}">
        <p14:creationId xmlns:p14="http://schemas.microsoft.com/office/powerpoint/2010/main" val="386477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7030A0"/>
                </a:solidFill>
              </a:rPr>
              <a:t>Bacterial nucleus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1752600"/>
            <a:ext cx="6777317" cy="4080029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smtClean="0"/>
              <a:t>Genetic information  is contained in a single, </a:t>
            </a:r>
            <a:r>
              <a:rPr lang="en-US" sz="2800" dirty="0" err="1" smtClean="0"/>
              <a:t>circular,double</a:t>
            </a:r>
            <a:r>
              <a:rPr lang="en-US" sz="2800" dirty="0" smtClean="0"/>
              <a:t> stranded molecule of DNA(1 mm long).It appears in super coiled state.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Nuclear membrane &amp; nucleolus are absent.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Bacterial chromosome is attached to </a:t>
            </a:r>
            <a:r>
              <a:rPr lang="en-US" sz="2800" dirty="0" err="1" smtClean="0"/>
              <a:t>mesosomes</a:t>
            </a:r>
            <a:r>
              <a:rPr lang="en-US" sz="2800" dirty="0" smtClean="0"/>
              <a:t>.</a:t>
            </a:r>
          </a:p>
          <a:p>
            <a:pPr marL="0" indent="0" eaLnBrk="1" hangingPunct="1">
              <a:buNone/>
            </a:pP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>
              <a:buFont typeface="Arial" charset="0"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5105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030A0"/>
                </a:solidFill>
              </a:rPr>
              <a:t>Capsule or Slime layer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Many bacteria possess protective,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gelatinous  layer lying external to cell wall.</a:t>
            </a:r>
          </a:p>
          <a:p>
            <a:pPr eaLnBrk="1" hangingPunct="1"/>
            <a:r>
              <a:rPr lang="en-US" dirty="0" smtClean="0"/>
              <a:t>It is called as </a:t>
            </a:r>
            <a:r>
              <a:rPr lang="en-US" u="sng" dirty="0" smtClean="0"/>
              <a:t>slime layer </a:t>
            </a:r>
            <a:r>
              <a:rPr lang="en-US" dirty="0" smtClean="0"/>
              <a:t>if it is loosely attached  to the cell wall.</a:t>
            </a:r>
          </a:p>
          <a:p>
            <a:pPr eaLnBrk="1" hangingPunct="1"/>
            <a:r>
              <a:rPr lang="en-US" dirty="0"/>
              <a:t>I</a:t>
            </a:r>
            <a:r>
              <a:rPr lang="en-US" dirty="0" smtClean="0"/>
              <a:t>f  firmly attached to the cell </a:t>
            </a:r>
            <a:r>
              <a:rPr lang="en-US" dirty="0" err="1" smtClean="0"/>
              <a:t>wall,it</a:t>
            </a:r>
            <a:r>
              <a:rPr lang="en-US" dirty="0" smtClean="0"/>
              <a:t> is called as </a:t>
            </a:r>
            <a:r>
              <a:rPr lang="en-US" u="sng" dirty="0" smtClean="0"/>
              <a:t>Capsule</a:t>
            </a:r>
            <a:r>
              <a:rPr lang="en-US" dirty="0" smtClean="0"/>
              <a:t>. It is  polysaccharide in nature.</a:t>
            </a:r>
          </a:p>
          <a:p>
            <a:pPr>
              <a:buNone/>
            </a:pPr>
            <a:r>
              <a:rPr lang="en-US" dirty="0" smtClean="0"/>
              <a:t>Capsule can be demonstrated by Negative staining( </a:t>
            </a:r>
            <a:r>
              <a:rPr lang="en-US" b="1" dirty="0" smtClean="0"/>
              <a:t>India</a:t>
            </a:r>
            <a:r>
              <a:rPr lang="en-US" dirty="0" smtClean="0"/>
              <a:t> </a:t>
            </a:r>
            <a:r>
              <a:rPr lang="en-US" b="1" dirty="0" smtClean="0"/>
              <a:t>ink staining) &amp; by </a:t>
            </a:r>
            <a:r>
              <a:rPr lang="en-US" b="1" dirty="0" err="1" smtClean="0"/>
              <a:t>Quellung</a:t>
            </a:r>
            <a:r>
              <a:rPr lang="en-US" b="1" dirty="0" smtClean="0"/>
              <a:t> reaction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184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030A0"/>
                </a:solidFill>
              </a:rPr>
              <a:t>Flagella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/>
          <a:lstStyle/>
          <a:p>
            <a:pPr eaLnBrk="1" hangingPunct="1"/>
            <a:r>
              <a:rPr lang="en-US" dirty="0" smtClean="0"/>
              <a:t>Motile bacteria possess filamentous appendages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   k/n as Flagella(Organ of locomotion).</a:t>
            </a:r>
          </a:p>
          <a:p>
            <a:pPr eaLnBrk="1" hangingPunct="1">
              <a:buFontTx/>
              <a:buNone/>
            </a:pPr>
            <a:r>
              <a:rPr lang="en-US" u="sng" dirty="0" smtClean="0"/>
              <a:t>Arrangements of flagella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A)Monotrichous: Single polar flagellum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Vibrio</a:t>
            </a:r>
            <a:r>
              <a:rPr lang="en-US" dirty="0" smtClean="0"/>
              <a:t> </a:t>
            </a:r>
            <a:endParaRPr lang="en-US" i="1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  B)</a:t>
            </a:r>
            <a:r>
              <a:rPr lang="en-US" dirty="0" err="1" smtClean="0"/>
              <a:t>lophotrichous</a:t>
            </a:r>
            <a:r>
              <a:rPr lang="en-US" dirty="0" smtClean="0"/>
              <a:t>: Tuft of flagella at one or both poles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Spirilla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  C)</a:t>
            </a:r>
            <a:r>
              <a:rPr lang="en-US" dirty="0" err="1" smtClean="0"/>
              <a:t>Amphitrichous</a:t>
            </a:r>
            <a:r>
              <a:rPr lang="en-US" dirty="0" smtClean="0"/>
              <a:t>: Single flagella at both poles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Alcaligens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faecalis</a:t>
            </a:r>
            <a:endParaRPr lang="en-US" i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  D)Peritrichous: Flagella all over cell.eg </a:t>
            </a:r>
            <a:r>
              <a:rPr lang="en-US" i="1" dirty="0" smtClean="0">
                <a:solidFill>
                  <a:srgbClr val="FF0000"/>
                </a:solidFill>
              </a:rPr>
              <a:t>Salmonella</a:t>
            </a:r>
            <a:endParaRPr lang="el-GR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0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104</TotalTime>
  <Words>525</Words>
  <Application>Microsoft Office PowerPoint</Application>
  <PresentationFormat>On-screen Show 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Austin</vt:lpstr>
      <vt:lpstr>Morphology of Bacteria II</vt:lpstr>
      <vt:lpstr>Cytoplasm</vt:lpstr>
      <vt:lpstr>PowerPoint Presentation</vt:lpstr>
      <vt:lpstr>Ribosomes</vt:lpstr>
      <vt:lpstr>Mesosomes</vt:lpstr>
      <vt:lpstr>Intracytoplasmic Inclusions</vt:lpstr>
      <vt:lpstr>Bacterial nucleus</vt:lpstr>
      <vt:lpstr>Capsule or Slime layer</vt:lpstr>
      <vt:lpstr>Flagella</vt:lpstr>
      <vt:lpstr>PowerPoint Presentation</vt:lpstr>
      <vt:lpstr>Fimbriae or Pili</vt:lpstr>
      <vt:lpstr>Spores &amp; sporulation</vt:lpstr>
      <vt:lpstr>Process of Sporulation</vt:lpstr>
      <vt:lpstr>PowerPoint Presentation</vt:lpstr>
      <vt:lpstr>Process of sporulation</vt:lpstr>
      <vt:lpstr>PowerPoint Presentation</vt:lpstr>
      <vt:lpstr>Types of spores</vt:lpstr>
      <vt:lpstr>Spore Germination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Cytoplasm</dc:title>
  <dc:creator>nitika</dc:creator>
  <cp:lastModifiedBy>nitika</cp:lastModifiedBy>
  <cp:revision>7</cp:revision>
  <dcterms:created xsi:type="dcterms:W3CDTF">2017-01-10T05:23:55Z</dcterms:created>
  <dcterms:modified xsi:type="dcterms:W3CDTF">2017-01-10T07:13:28Z</dcterms:modified>
</cp:coreProperties>
</file>