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79" r:id="rId7"/>
    <p:sldId id="262" r:id="rId8"/>
    <p:sldId id="263" r:id="rId9"/>
    <p:sldId id="264" r:id="rId10"/>
    <p:sldId id="280" r:id="rId11"/>
    <p:sldId id="265" r:id="rId12"/>
    <p:sldId id="281" r:id="rId13"/>
    <p:sldId id="278" r:id="rId14"/>
    <p:sldId id="282" r:id="rId15"/>
    <p:sldId id="283" r:id="rId16"/>
    <p:sldId id="284" r:id="rId17"/>
    <p:sldId id="266" r:id="rId18"/>
    <p:sldId id="267" r:id="rId19"/>
    <p:sldId id="277" r:id="rId20"/>
    <p:sldId id="268" r:id="rId21"/>
    <p:sldId id="269" r:id="rId22"/>
    <p:sldId id="270" r:id="rId23"/>
    <p:sldId id="271" r:id="rId24"/>
    <p:sldId id="276" r:id="rId25"/>
    <p:sldId id="272" r:id="rId26"/>
    <p:sldId id="273" r:id="rId27"/>
    <p:sldId id="27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66" d="100"/>
          <a:sy n="66" d="100"/>
        </p:scale>
        <p:origin x="-150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F3503-1D29-4BC7-A1BA-A33A7FD6E4FE}" type="datetimeFigureOut">
              <a:rPr lang="en-US" smtClean="0"/>
              <a:pPr/>
              <a:t>5/5/2014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E97C4-32AE-45D7-ABDD-ECDC070BED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8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E97C4-32AE-45D7-ABDD-ECDC070BEDD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A5A5-91AF-42DB-B222-EDBB7CED98CB}" type="datetime1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731E5-2217-485E-8145-CB3B41DADF16}" type="datetime1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1CCBF-E0E8-4992-925F-D87B990492DF}" type="datetime1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90E22-8EB8-4CD6-B620-C2B555488293}" type="datetime1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7D580-397E-4CFE-9AB8-4273B145D2C5}" type="datetime1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2A2B-3456-443E-9997-3CCE05556493}" type="datetime1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C79D-F9E5-46DC-A3FC-17EB5F3ADF86}" type="datetime1">
              <a:rPr lang="en-US" smtClean="0"/>
              <a:t>5/5/2014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4088-3BB8-4703-8AD1-B2FB225570FF}" type="datetime1">
              <a:rPr lang="en-US" smtClean="0"/>
              <a:t>5/5/2014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B925C-F4CB-47EF-AA7C-28E48886F323}" type="datetime1">
              <a:rPr lang="en-US" smtClean="0"/>
              <a:t>5/5/2014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00D5B-D84A-4BC3-9B91-661BA4BC1954}" type="datetime1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1B153-211D-4942-B971-D0D95614F329}" type="datetime1">
              <a:rPr lang="en-US" smtClean="0"/>
              <a:t>5/5/2014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F344-9234-4EA4-9517-94CDEC82ED4F}" type="datetime1">
              <a:rPr lang="en-US" smtClean="0"/>
              <a:t>5/5/2014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A7D2B-AFB2-4C16-8AAE-D1A96E2195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Sterilization and disinfection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Char char="-"/>
            </a:pPr>
            <a:r>
              <a:rPr lang="en-US" dirty="0" smtClean="0"/>
              <a:t>Uses: </a:t>
            </a:r>
          </a:p>
          <a:p>
            <a:pPr marL="514350" indent="-514350">
              <a:buNone/>
            </a:pPr>
            <a:r>
              <a:rPr lang="en-US" dirty="0" smtClean="0"/>
              <a:t>	(</a:t>
            </a:r>
            <a:r>
              <a:rPr lang="en-US" dirty="0" err="1" smtClean="0"/>
              <a:t>i</a:t>
            </a:r>
            <a:r>
              <a:rPr lang="en-US" dirty="0" smtClean="0"/>
              <a:t>) Glassware's like glass syringes, pipettes, </a:t>
            </a:r>
            <a:r>
              <a:rPr lang="en-US" dirty="0" err="1" smtClean="0"/>
              <a:t>petridishes</a:t>
            </a:r>
            <a:r>
              <a:rPr lang="en-US" dirty="0" smtClean="0"/>
              <a:t>, test tubes, flasks.</a:t>
            </a:r>
          </a:p>
          <a:p>
            <a:pPr marL="514350" indent="-514350">
              <a:buNone/>
            </a:pPr>
            <a:r>
              <a:rPr lang="en-US" dirty="0" smtClean="0"/>
              <a:t>	(ii) Surgical instruments like scissors, forceps etc</a:t>
            </a:r>
          </a:p>
          <a:p>
            <a:pPr marL="514350" indent="-514350">
              <a:buNone/>
            </a:pPr>
            <a:r>
              <a:rPr lang="en-US" dirty="0" smtClean="0"/>
              <a:t>	(iii) Oily fluids like glycerol, liquid paraffin</a:t>
            </a:r>
          </a:p>
          <a:p>
            <a:pPr marL="514350" indent="-514350">
              <a:buNone/>
            </a:pPr>
            <a:r>
              <a:rPr lang="en-US" dirty="0" smtClean="0"/>
              <a:t>	(iv) Powders like </a:t>
            </a:r>
            <a:r>
              <a:rPr lang="en-US" dirty="0" err="1" smtClean="0"/>
              <a:t>sulphonamides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="1" dirty="0" smtClean="0"/>
              <a:t>Precautions: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It should not be overloaded &amp; arranged such as to allow free flow of air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Materials should be free of moisture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Rubber material cannot be sterilized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Test tubes, flasks should plugged &amp; wrapped in craft paper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Allowed to cool for 2 hours before opening the door to avoid cracking of </a:t>
            </a:r>
            <a:r>
              <a:rPr lang="en-US" dirty="0" err="1" smtClean="0"/>
              <a:t>glasswares</a:t>
            </a:r>
            <a:r>
              <a:rPr lang="en-US" dirty="0" smtClean="0"/>
              <a:t>.</a:t>
            </a:r>
            <a:endParaRPr lang="en-US" b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FontTx/>
              <a:buChar char="-"/>
            </a:pPr>
            <a:r>
              <a:rPr lang="en-US" b="1" dirty="0" smtClean="0"/>
              <a:t>Sterilization Control:</a:t>
            </a:r>
            <a:r>
              <a:rPr lang="en-US" dirty="0" smtClean="0"/>
              <a:t>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Spores of Bacillus </a:t>
            </a:r>
            <a:r>
              <a:rPr lang="en-US" dirty="0" err="1" smtClean="0"/>
              <a:t>subtilis</a:t>
            </a:r>
            <a:r>
              <a:rPr lang="en-US" dirty="0" smtClean="0"/>
              <a:t> impregnated on filter paper are kept inside the oven will be destroyed &amp; not grow in suitable medium if sterilization is proper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Thermocouples – an electrical device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Browne’s tube(chemical indicator) –red spot turns to green.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Chemical indicator strips: black lines after exposure time is complete.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hot_air_circulating_ove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551657"/>
            <a:ext cx="4724400" cy="5984876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of use of Biological indicator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99"/>
          </a:xfrm>
        </p:spPr>
        <p:txBody>
          <a:bodyPr>
            <a:noAutofit/>
          </a:bodyPr>
          <a:lstStyle/>
          <a:p>
            <a:r>
              <a:rPr lang="en-US" sz="2800" dirty="0" smtClean="0"/>
              <a:t>Filter paper strips impregnated with 10</a:t>
            </a:r>
            <a:r>
              <a:rPr lang="en-US" sz="2800" baseline="30000" dirty="0" smtClean="0"/>
              <a:t>6 </a:t>
            </a:r>
            <a:r>
              <a:rPr lang="en-US" sz="2800" dirty="0" smtClean="0"/>
              <a:t>spores of Bacillus </a:t>
            </a:r>
            <a:r>
              <a:rPr lang="en-US" sz="2800" dirty="0" err="1" smtClean="0"/>
              <a:t>subtilis</a:t>
            </a:r>
            <a:r>
              <a:rPr lang="en-US" sz="2800" dirty="0" smtClean="0"/>
              <a:t> placed at 2-3 places along with the load.</a:t>
            </a:r>
          </a:p>
          <a:p>
            <a:r>
              <a:rPr lang="en-US" sz="2800" dirty="0" smtClean="0"/>
              <a:t>After completion of procedure, place strips in 5ml </a:t>
            </a:r>
            <a:r>
              <a:rPr lang="en-US" sz="2800" dirty="0" err="1" smtClean="0"/>
              <a:t>Tripticase</a:t>
            </a:r>
            <a:r>
              <a:rPr lang="en-US" sz="2800" dirty="0" smtClean="0"/>
              <a:t> soy broth and incubate for 7 days at 45</a:t>
            </a:r>
            <a:r>
              <a:rPr lang="en-US" sz="2800" baseline="30000" dirty="0" smtClean="0"/>
              <a:t>o</a:t>
            </a:r>
            <a:r>
              <a:rPr lang="en-US" sz="2800" dirty="0" smtClean="0"/>
              <a:t>C.</a:t>
            </a:r>
          </a:p>
          <a:p>
            <a:r>
              <a:rPr lang="en-US" sz="2800" dirty="0" smtClean="0"/>
              <a:t>The unsterilized strips are also inoculated and incubated simultaneously – positive control.</a:t>
            </a:r>
          </a:p>
          <a:p>
            <a:r>
              <a:rPr lang="en-US" sz="2800" dirty="0" smtClean="0"/>
              <a:t>Result:</a:t>
            </a:r>
          </a:p>
          <a:p>
            <a:r>
              <a:rPr lang="en-US" sz="2800" dirty="0" smtClean="0"/>
              <a:t>Test strips – No growth of Bacillus</a:t>
            </a:r>
          </a:p>
          <a:p>
            <a:r>
              <a:rPr lang="en-US" sz="2800" dirty="0" smtClean="0"/>
              <a:t>Control –turbidity seen with growth of bacillus – confirmed by Gram’s staining.  </a:t>
            </a:r>
          </a:p>
          <a:p>
            <a:pPr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473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aerobic spores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06334" y="2438400"/>
            <a:ext cx="4208834" cy="3352800"/>
          </a:xfrm>
          <a:prstGeom prst="rect">
            <a:avLst/>
          </a:prstGeom>
          <a:noFill/>
        </p:spPr>
      </p:pic>
      <p:pic>
        <p:nvPicPr>
          <p:cNvPr id="1027" name="Picture 3" descr="E:\spore strip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33400" y="2209800"/>
            <a:ext cx="3809999" cy="40925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701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Browne’s tube changes color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Chemical indicator strips</a:t>
            </a:r>
            <a:endParaRPr lang="en-US" dirty="0"/>
          </a:p>
        </p:txBody>
      </p:sp>
      <p:pic>
        <p:nvPicPr>
          <p:cNvPr id="2050" name="Picture 2" descr="E:\browne tub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63826" y="2362200"/>
            <a:ext cx="4232564" cy="3581400"/>
          </a:xfrm>
          <a:prstGeom prst="rect">
            <a:avLst/>
          </a:prstGeom>
          <a:noFill/>
        </p:spPr>
      </p:pic>
      <p:pic>
        <p:nvPicPr>
          <p:cNvPr id="2051" name="Picture 3" descr="E:\chemical indicator strips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24400" y="2362200"/>
            <a:ext cx="4080597" cy="3581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059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Moist heat sterilization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b="1" dirty="0" smtClean="0"/>
              <a:t>Temperature below 100</a:t>
            </a:r>
            <a:r>
              <a:rPr lang="en-US" b="1" baseline="30000" dirty="0" smtClean="0"/>
              <a:t>o</a:t>
            </a:r>
            <a:r>
              <a:rPr lang="en-US" b="1" dirty="0" smtClean="0"/>
              <a:t>C:</a:t>
            </a:r>
          </a:p>
          <a:p>
            <a:pPr marL="571500" indent="-571500">
              <a:buFont typeface="+mj-lt"/>
              <a:buAutoNum type="alphaLcPeriod"/>
            </a:pPr>
            <a:r>
              <a:rPr lang="en-US" i="1" u="sng" dirty="0" smtClean="0"/>
              <a:t>Vaccine bath:</a:t>
            </a:r>
            <a:r>
              <a:rPr lang="en-US" dirty="0" smtClean="0"/>
              <a:t> used for bacterial vaccines, serum, body fluids – 60</a:t>
            </a:r>
            <a:r>
              <a:rPr lang="en-US" baseline="30000" dirty="0" smtClean="0"/>
              <a:t>o</a:t>
            </a:r>
            <a:r>
              <a:rPr lang="en-US" dirty="0" smtClean="0"/>
              <a:t>C for 1 hour</a:t>
            </a:r>
          </a:p>
          <a:p>
            <a:pPr marL="571500" indent="-571500">
              <a:buFont typeface="+mj-lt"/>
              <a:buAutoNum type="alphaLcPeriod"/>
            </a:pPr>
            <a:r>
              <a:rPr lang="en-US" i="1" u="sng" dirty="0" smtClean="0"/>
              <a:t>Pasteurization of milk:</a:t>
            </a:r>
            <a:r>
              <a:rPr lang="en-US" dirty="0" smtClean="0"/>
              <a:t> used for sterilization of milk. </a:t>
            </a:r>
          </a:p>
          <a:p>
            <a:pPr marL="571500" indent="-571500">
              <a:buNone/>
            </a:pPr>
            <a:r>
              <a:rPr lang="en-US" dirty="0" smtClean="0"/>
              <a:t>        2 methods: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dirty="0" smtClean="0"/>
              <a:t>Holder’s method –heat at  63</a:t>
            </a:r>
            <a:r>
              <a:rPr lang="en-US" baseline="30000" dirty="0" smtClean="0"/>
              <a:t>o</a:t>
            </a:r>
            <a:r>
              <a:rPr lang="en-US" dirty="0" smtClean="0"/>
              <a:t>C for 30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en-US" dirty="0" smtClean="0"/>
              <a:t>Flash method – heat at 72</a:t>
            </a:r>
            <a:r>
              <a:rPr lang="en-US" baseline="30000" dirty="0" smtClean="0"/>
              <a:t>o</a:t>
            </a:r>
            <a:r>
              <a:rPr lang="en-US" dirty="0" smtClean="0"/>
              <a:t>C for 20 seconds followed by quick cooling </a:t>
            </a:r>
            <a:r>
              <a:rPr lang="en-US" dirty="0" err="1" smtClean="0"/>
              <a:t>toa</a:t>
            </a:r>
            <a:r>
              <a:rPr lang="en-US" dirty="0" smtClean="0"/>
              <a:t> 13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pPr marL="571500" indent="-571500">
              <a:buAutoNum type="alphaLcPeriod" startAt="3"/>
            </a:pPr>
            <a:r>
              <a:rPr lang="en-US" i="1" u="sng" dirty="0" err="1" smtClean="0"/>
              <a:t>Inspissation</a:t>
            </a:r>
            <a:r>
              <a:rPr lang="en-US" i="1" u="sng" dirty="0" smtClean="0"/>
              <a:t>:</a:t>
            </a:r>
            <a:r>
              <a:rPr lang="en-US" dirty="0" smtClean="0"/>
              <a:t> for serum or egg containing media </a:t>
            </a:r>
            <a:r>
              <a:rPr lang="en-US" dirty="0" err="1" smtClean="0"/>
              <a:t>eg</a:t>
            </a:r>
            <a:r>
              <a:rPr lang="en-US" dirty="0" smtClean="0"/>
              <a:t>. Lowenstein Jensen media, </a:t>
            </a:r>
            <a:r>
              <a:rPr lang="en-US" dirty="0" err="1" smtClean="0"/>
              <a:t>Loeffler</a:t>
            </a:r>
            <a:r>
              <a:rPr lang="en-US" dirty="0" smtClean="0"/>
              <a:t> serum slope – </a:t>
            </a:r>
          </a:p>
          <a:p>
            <a:pPr marL="571500" indent="-571500">
              <a:buFontTx/>
              <a:buChar char="-"/>
            </a:pPr>
            <a:r>
              <a:rPr lang="en-US" dirty="0" smtClean="0"/>
              <a:t>Instrument used: </a:t>
            </a:r>
            <a:r>
              <a:rPr lang="en-US" dirty="0" err="1" smtClean="0"/>
              <a:t>Inspissator</a:t>
            </a:r>
            <a:endParaRPr lang="en-US" dirty="0" smtClean="0"/>
          </a:p>
          <a:p>
            <a:pPr marL="571500" indent="-571500">
              <a:buFontTx/>
              <a:buChar char="-"/>
            </a:pPr>
            <a:r>
              <a:rPr lang="en-US" dirty="0" smtClean="0"/>
              <a:t>Bottles are kept in a slanting position </a:t>
            </a:r>
          </a:p>
          <a:p>
            <a:pPr marL="571500" indent="-571500">
              <a:buFontTx/>
              <a:buChar char="-"/>
            </a:pPr>
            <a:r>
              <a:rPr lang="en-US" dirty="0" smtClean="0"/>
              <a:t>Heating at 80-85</a:t>
            </a:r>
            <a:r>
              <a:rPr lang="en-US" baseline="30000" dirty="0" smtClean="0"/>
              <a:t>o</a:t>
            </a:r>
            <a:r>
              <a:rPr lang="en-US" dirty="0" smtClean="0"/>
              <a:t>C for ½ hour daily for three consecutive days.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 startAt="2"/>
            </a:pPr>
            <a:r>
              <a:rPr lang="en-US" b="1" dirty="0" smtClean="0"/>
              <a:t>Temperature at 100</a:t>
            </a:r>
            <a:r>
              <a:rPr lang="en-US" b="1" baseline="30000" dirty="0" smtClean="0"/>
              <a:t>o</a:t>
            </a:r>
            <a:r>
              <a:rPr lang="en-US" b="1" dirty="0" smtClean="0"/>
              <a:t>C: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en-US" i="1" u="sng" dirty="0" smtClean="0"/>
              <a:t>Boiling</a:t>
            </a:r>
            <a:r>
              <a:rPr lang="en-US" dirty="0" smtClean="0"/>
              <a:t>: for 10-30 </a:t>
            </a:r>
            <a:r>
              <a:rPr lang="en-US" dirty="0" err="1" smtClean="0"/>
              <a:t>mins</a:t>
            </a:r>
            <a:r>
              <a:rPr lang="en-US" dirty="0" smtClean="0"/>
              <a:t>. May kill most vegetative forms but spores may survive, so not recommended for sterilization. Earlier used for glass syringes and other surgical instruments.</a:t>
            </a:r>
          </a:p>
          <a:p>
            <a:pPr marL="514350" indent="-514350">
              <a:buFont typeface="+mj-lt"/>
              <a:buAutoNum type="alphaLcPeriod"/>
            </a:pPr>
            <a:r>
              <a:rPr lang="en-US" i="1" u="sng" dirty="0" err="1" smtClean="0"/>
              <a:t>Tindallisation</a:t>
            </a:r>
            <a:r>
              <a:rPr lang="en-US" i="1" u="sng" dirty="0" smtClean="0"/>
              <a:t> </a:t>
            </a:r>
            <a:r>
              <a:rPr lang="en-US" dirty="0" smtClean="0"/>
              <a:t>or </a:t>
            </a:r>
            <a:r>
              <a:rPr lang="en-US" dirty="0" err="1" smtClean="0"/>
              <a:t>intermittant</a:t>
            </a:r>
            <a:r>
              <a:rPr lang="en-US" dirty="0" smtClean="0"/>
              <a:t> sterilization: steam at 100</a:t>
            </a:r>
            <a:r>
              <a:rPr lang="en-US" baseline="30000" dirty="0" smtClean="0"/>
              <a:t>o</a:t>
            </a:r>
            <a:r>
              <a:rPr lang="en-US" dirty="0" smtClean="0"/>
              <a:t>C for 20 </a:t>
            </a:r>
            <a:r>
              <a:rPr lang="en-US" dirty="0" err="1" smtClean="0"/>
              <a:t>mins</a:t>
            </a:r>
            <a:r>
              <a:rPr lang="en-US" dirty="0" smtClean="0"/>
              <a:t> on three successive days. 1</a:t>
            </a:r>
            <a:r>
              <a:rPr lang="en-US" baseline="30000" dirty="0" smtClean="0"/>
              <a:t>st</a:t>
            </a:r>
            <a:r>
              <a:rPr lang="en-US" dirty="0" smtClean="0"/>
              <a:t> exposure kills all the vegetative forms, spores germinate to vegetative form and killed on 2</a:t>
            </a:r>
            <a:r>
              <a:rPr lang="en-US" baseline="30000" dirty="0" smtClean="0"/>
              <a:t>nd</a:t>
            </a:r>
            <a:r>
              <a:rPr lang="en-US" dirty="0" smtClean="0"/>
              <a:t> &amp;3</a:t>
            </a:r>
            <a:r>
              <a:rPr lang="en-US" baseline="30000" dirty="0" smtClean="0"/>
              <a:t>rd</a:t>
            </a:r>
            <a:r>
              <a:rPr lang="en-US" dirty="0" smtClean="0"/>
              <a:t> exposure to heat. </a:t>
            </a:r>
            <a:r>
              <a:rPr lang="en-US" i="1" dirty="0" smtClean="0">
                <a:solidFill>
                  <a:srgbClr val="FF0000"/>
                </a:solidFill>
              </a:rPr>
              <a:t>Used for egg, serum or sugar containing medium.</a:t>
            </a:r>
          </a:p>
          <a:p>
            <a:pPr marL="514350" indent="-514350">
              <a:buFont typeface="+mj-lt"/>
              <a:buAutoNum type="alphaLcPeriod"/>
            </a:pPr>
            <a:r>
              <a:rPr lang="en-US" i="1" u="sng" dirty="0" smtClean="0"/>
              <a:t>Steam sterilizer</a:t>
            </a:r>
            <a:r>
              <a:rPr lang="en-US" dirty="0" smtClean="0"/>
              <a:t> at 100</a:t>
            </a:r>
            <a:r>
              <a:rPr lang="en-US" baseline="30000" dirty="0" smtClean="0"/>
              <a:t>o</a:t>
            </a:r>
            <a:r>
              <a:rPr lang="en-US" dirty="0" smtClean="0"/>
              <a:t>C for 90 </a:t>
            </a:r>
            <a:r>
              <a:rPr lang="en-US" dirty="0" err="1" smtClean="0"/>
              <a:t>mins</a:t>
            </a:r>
            <a:r>
              <a:rPr lang="en-US" dirty="0" smtClean="0"/>
              <a:t>: Koch’s or Arnold’s sterilizer.  Used for sharp instruments, rubber equipments, sugar containing media. </a:t>
            </a:r>
          </a:p>
          <a:p>
            <a:pPr marL="514350" indent="-514350">
              <a:buFont typeface="+mj-lt"/>
              <a:buAutoNum type="alphaLcPeriod"/>
            </a:pP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Steam sterilizer</a:t>
            </a:r>
            <a:endParaRPr lang="en-US" dirty="0"/>
          </a:p>
        </p:txBody>
      </p:sp>
      <p:pic>
        <p:nvPicPr>
          <p:cNvPr id="2050" name="Picture 2" descr="G:\steam sterilizer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3505703" cy="4514921"/>
          </a:xfrm>
          <a:prstGeom prst="rect">
            <a:avLst/>
          </a:prstGeom>
          <a:noFill/>
        </p:spPr>
      </p:pic>
      <p:pic>
        <p:nvPicPr>
          <p:cNvPr id="2051" name="Picture 3" descr="G:\steam sterilize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524000"/>
            <a:ext cx="3733800" cy="4921259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dirty="0" smtClean="0"/>
              <a:t>Sterilization: A process by which an article, surface or medium is made </a:t>
            </a:r>
            <a:r>
              <a:rPr lang="en-US" b="1" dirty="0" smtClean="0"/>
              <a:t>free of all living microorganisms</a:t>
            </a:r>
            <a:r>
              <a:rPr lang="en-US" dirty="0" smtClean="0"/>
              <a:t> either in vegetative form or spore  form.</a:t>
            </a:r>
          </a:p>
          <a:p>
            <a:r>
              <a:rPr lang="en-US" dirty="0" smtClean="0"/>
              <a:t>Disinfection: Destruction of all pathogens or organisms capable of producing infections. Disinfectants are capable of killing vegetative forms of microorganisms but not necessarily spores.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458200" cy="4724399"/>
          </a:xfrm>
        </p:spPr>
        <p:txBody>
          <a:bodyPr>
            <a:noAutofit/>
          </a:bodyPr>
          <a:lstStyle/>
          <a:p>
            <a:pPr marL="514350" indent="-514350">
              <a:buAutoNum type="arabicPeriod" startAt="3"/>
            </a:pPr>
            <a:r>
              <a:rPr lang="en-US" b="1" dirty="0" smtClean="0"/>
              <a:t>Temperature above 100</a:t>
            </a:r>
            <a:r>
              <a:rPr lang="en-US" b="1" baseline="30000" dirty="0" smtClean="0"/>
              <a:t>o</a:t>
            </a:r>
            <a:r>
              <a:rPr lang="en-US" b="1" dirty="0" smtClean="0"/>
              <a:t>C:</a:t>
            </a:r>
            <a:r>
              <a:rPr lang="en-US" dirty="0" smtClean="0"/>
              <a:t> Pressure   = Temp </a:t>
            </a:r>
          </a:p>
          <a:p>
            <a:pPr marL="514350" indent="-514350">
              <a:buNone/>
            </a:pPr>
            <a:r>
              <a:rPr lang="en-US" dirty="0" smtClean="0"/>
              <a:t>Autoclave: </a:t>
            </a:r>
          </a:p>
          <a:p>
            <a:pPr marL="514350" indent="-514350">
              <a:buNone/>
            </a:pPr>
            <a:r>
              <a:rPr lang="en-US" dirty="0" smtClean="0"/>
              <a:t>Principle: Steam has better killing &amp;  penetrating power than dry heat. 1600 ml of steam at 100</a:t>
            </a:r>
            <a:r>
              <a:rPr lang="en-US" baseline="30000" dirty="0" smtClean="0"/>
              <a:t>o</a:t>
            </a:r>
            <a:r>
              <a:rPr lang="en-US" dirty="0" smtClean="0"/>
              <a:t>C condenses to 1ml water at 100</a:t>
            </a:r>
            <a:r>
              <a:rPr lang="en-US" baseline="30000" dirty="0" smtClean="0"/>
              <a:t>o</a:t>
            </a:r>
            <a:r>
              <a:rPr lang="en-US" dirty="0" smtClean="0"/>
              <a:t>C to liberate 518 Cal of heat. This large reduction in volume sucks in more steam to the same site, &amp; the process continues till the temperature of the article reaches to that of steam.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6972300" y="647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H="1" flipV="1">
            <a:off x="8496300" y="647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Components of autoclave: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It is a modified pressure cooker.  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Vertical or horizontal cylinder of gun metal or stainless steel in a supporting iron case.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Lid is fastened by clamps and made air tight by washer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Lid has discharge tap for air and steam, a pressure gauge and a safety valve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 heating by electricity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Steam circulates in jacket and inner chamber at high pressure where articles are kept.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Procedure:</a:t>
            </a:r>
          </a:p>
          <a:p>
            <a:pPr>
              <a:buNone/>
            </a:pPr>
            <a:r>
              <a:rPr lang="en-US" dirty="0" smtClean="0"/>
              <a:t>Cylinder is filled with sufficient water ---&gt; material to be sterilized is placed on tray --------&gt;lid closed &amp; discharge tap opened &amp; heater put on---</a:t>
            </a:r>
            <a:r>
              <a:rPr lang="en-US" dirty="0" smtClean="0">
                <a:sym typeface="Wingdings" pitchFamily="2" charset="2"/>
              </a:rPr>
              <a:t>&gt; allow steam &amp; air mixture to escape fully till air bubbles stop coming in pale ----&gt; discharge tap closed, then pressure starts rising. When pressure reaches 15lbs  then calculate the holding time.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Holding time: </a:t>
            </a:r>
          </a:p>
          <a:p>
            <a:pPr>
              <a:buFontTx/>
              <a:buChar char="-"/>
            </a:pPr>
            <a:r>
              <a:rPr lang="en-US" dirty="0" smtClean="0">
                <a:sym typeface="Wingdings" pitchFamily="2" charset="2"/>
              </a:rPr>
              <a:t>121</a:t>
            </a:r>
            <a:r>
              <a:rPr lang="en-US" baseline="30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C,  15lbs/square inch for 15 minutes</a:t>
            </a:r>
          </a:p>
          <a:p>
            <a:pPr>
              <a:buFontTx/>
              <a:buChar char="-"/>
            </a:pPr>
            <a:r>
              <a:rPr lang="en-US" dirty="0" smtClean="0">
                <a:sym typeface="Wingdings" pitchFamily="2" charset="2"/>
              </a:rPr>
              <a:t>126</a:t>
            </a:r>
            <a:r>
              <a:rPr lang="en-US" baseline="30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C, 20lbs/square inch for 10 </a:t>
            </a:r>
            <a:r>
              <a:rPr lang="en-US" dirty="0" err="1" smtClean="0">
                <a:sym typeface="Wingdings" pitchFamily="2" charset="2"/>
              </a:rPr>
              <a:t>mins</a:t>
            </a:r>
            <a:endParaRPr lang="en-US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dirty="0" smtClean="0">
                <a:sym typeface="Wingdings" pitchFamily="2" charset="2"/>
              </a:rPr>
              <a:t>133</a:t>
            </a:r>
            <a:r>
              <a:rPr lang="en-US" baseline="30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C, 33lbs/square inch for 3mins 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Uses: To sterilize culture medias not containing blood or serum  egg or sugar, rubber material,  gowns, dressing, gloves.</a:t>
            </a:r>
          </a:p>
          <a:p>
            <a:r>
              <a:rPr lang="en-US" dirty="0" smtClean="0"/>
              <a:t>Precautions: allow all air to escape before closing discharge tap &amp; ensure free flow of steam.</a:t>
            </a:r>
          </a:p>
          <a:p>
            <a:r>
              <a:rPr lang="en-US" dirty="0" smtClean="0"/>
              <a:t>Sterilization control: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Spores of Bacillus </a:t>
            </a:r>
            <a:r>
              <a:rPr lang="en-US" dirty="0" err="1" smtClean="0"/>
              <a:t>stearothermophilus</a:t>
            </a:r>
            <a:r>
              <a:rPr lang="en-US" dirty="0" smtClean="0"/>
              <a:t> are killed in 12 </a:t>
            </a:r>
            <a:r>
              <a:rPr lang="en-US" dirty="0" err="1" smtClean="0"/>
              <a:t>mins</a:t>
            </a:r>
            <a:r>
              <a:rPr lang="en-US" dirty="0" smtClean="0"/>
              <a:t> at 121</a:t>
            </a:r>
            <a:r>
              <a:rPr lang="en-US" baseline="30000" dirty="0" smtClean="0"/>
              <a:t>o</a:t>
            </a:r>
            <a:r>
              <a:rPr lang="en-US" dirty="0" smtClean="0"/>
              <a:t>C.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Thermocouple: electrical device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Chemical indicators: Browne’s tube – change of </a:t>
            </a:r>
            <a:r>
              <a:rPr lang="en-US" dirty="0" err="1" smtClean="0"/>
              <a:t>colour</a:t>
            </a:r>
            <a:r>
              <a:rPr lang="en-US" dirty="0" smtClean="0"/>
              <a:t> from red to green. Indicator strips show black lines.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Autoclave </a:t>
            </a:r>
            <a:endParaRPr lang="en-US" dirty="0"/>
          </a:p>
        </p:txBody>
      </p:sp>
      <p:pic>
        <p:nvPicPr>
          <p:cNvPr id="1026" name="Picture 2" descr="G:\images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2286000"/>
            <a:ext cx="1905000" cy="2362200"/>
          </a:xfrm>
          <a:prstGeom prst="rect">
            <a:avLst/>
          </a:prstGeom>
          <a:noFill/>
        </p:spPr>
      </p:pic>
      <p:pic>
        <p:nvPicPr>
          <p:cNvPr id="1027" name="Picture 3" descr="G:\autoclave_2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514600" y="990600"/>
            <a:ext cx="6334760" cy="55626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Filteration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1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Used for substances that get damaged by heat </a:t>
            </a:r>
            <a:r>
              <a:rPr lang="en-US" dirty="0" err="1" smtClean="0"/>
              <a:t>eg</a:t>
            </a:r>
            <a:r>
              <a:rPr lang="en-US" dirty="0" smtClean="0"/>
              <a:t>. serum, antibiotics, sugars, drinking water – use negative pressure.</a:t>
            </a:r>
          </a:p>
          <a:p>
            <a:r>
              <a:rPr lang="en-US" dirty="0" smtClean="0"/>
              <a:t>Types of filters: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Earthenware filter for water purification –           2 types (</a:t>
            </a:r>
            <a:r>
              <a:rPr lang="en-US" dirty="0" err="1" smtClean="0"/>
              <a:t>i</a:t>
            </a:r>
            <a:r>
              <a:rPr lang="en-US" dirty="0" smtClean="0"/>
              <a:t>) Unglazed porcelain filters (ii)Diatomaceous earth filters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Asbestos disc filters (Seitz filter)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Sintered glass filters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Membrane filters pore size smaller than bacteria- to obtain bacteria free </a:t>
            </a:r>
            <a:r>
              <a:rPr lang="en-US" dirty="0" err="1" smtClean="0"/>
              <a:t>filterate</a:t>
            </a:r>
            <a:endParaRPr lang="en-US" dirty="0" smtClean="0"/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Syringe filters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5. Radiation – 2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err="1" smtClean="0"/>
              <a:t>Ionising</a:t>
            </a:r>
            <a:r>
              <a:rPr lang="en-US" b="1" dirty="0" smtClean="0"/>
              <a:t> radiations:</a:t>
            </a:r>
            <a:r>
              <a:rPr lang="en-US" dirty="0" smtClean="0"/>
              <a:t> Gamma rays, X-rays, cosmic rays. Have very high penetrating power and highly lethal to DNA. </a:t>
            </a:r>
          </a:p>
          <a:p>
            <a:pPr marL="514350" indent="-514350">
              <a:buNone/>
            </a:pPr>
            <a:r>
              <a:rPr lang="en-US" dirty="0" smtClean="0"/>
              <a:t>Ƴ rays commercially used for mass sterilization of plastic syringes, rubber catheters, </a:t>
            </a:r>
            <a:r>
              <a:rPr lang="en-US" dirty="0" err="1" smtClean="0"/>
              <a:t>canullas</a:t>
            </a:r>
            <a:r>
              <a:rPr lang="en-US" dirty="0" smtClean="0"/>
              <a:t> etc. as no rise of temperature COLD STERILIZATION.</a:t>
            </a:r>
          </a:p>
          <a:p>
            <a:pPr marL="514350" indent="-514350">
              <a:buAutoNum type="arabicPeriod" startAt="2"/>
            </a:pPr>
            <a:r>
              <a:rPr lang="en-US" b="1" dirty="0" smtClean="0"/>
              <a:t>Non </a:t>
            </a:r>
            <a:r>
              <a:rPr lang="en-US" b="1" dirty="0" err="1" smtClean="0"/>
              <a:t>Ionising</a:t>
            </a:r>
            <a:r>
              <a:rPr lang="en-US" b="1" dirty="0" smtClean="0"/>
              <a:t> radiation:</a:t>
            </a:r>
            <a:r>
              <a:rPr lang="en-US" dirty="0" smtClean="0"/>
              <a:t> Infra-red and U/V radiation denature bacterial protein and interfere with DNA replication.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Infrared – rapid mass sterilization of syringes and catheters.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 U/V rays of wave length240-280nm used for disinfecting closed areas like inoculating chambers, operation theatres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Gaseous sterilization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799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Ethylene oxide:</a:t>
            </a:r>
            <a:r>
              <a:rPr lang="en-US" dirty="0" smtClean="0"/>
              <a:t> Colorless gas soluble in water (</a:t>
            </a:r>
            <a:r>
              <a:rPr lang="en-US" dirty="0" err="1" smtClean="0"/>
              <a:t>Alkylayting</a:t>
            </a:r>
            <a:r>
              <a:rPr lang="en-US" dirty="0" smtClean="0"/>
              <a:t> agent)</a:t>
            </a:r>
          </a:p>
          <a:p>
            <a:pPr marL="514350" indent="-514350">
              <a:buNone/>
            </a:pPr>
            <a:r>
              <a:rPr lang="en-US" dirty="0" smtClean="0"/>
              <a:t>Highly lethal to all microbes including spores &amp;tubercle bacilli</a:t>
            </a:r>
          </a:p>
          <a:p>
            <a:pPr marL="514350" indent="-514350">
              <a:buNone/>
            </a:pPr>
            <a:r>
              <a:rPr lang="en-US" dirty="0" smtClean="0"/>
              <a:t>Use: mass sterilization of plastic &amp; rubber articles, blankets, dialysis units, heart-lung machine, disposable syringes, rubber catheters.</a:t>
            </a:r>
          </a:p>
          <a:p>
            <a:pPr marL="514350" indent="-514350">
              <a:buNone/>
            </a:pPr>
            <a:r>
              <a:rPr lang="en-US" dirty="0" smtClean="0"/>
              <a:t>Forms explosive mixture if conc. of air is &gt;3% so mixed with 10% 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Also called </a:t>
            </a:r>
            <a:r>
              <a:rPr lang="en-US" b="1" dirty="0" smtClean="0"/>
              <a:t>Cold Sterilization</a:t>
            </a:r>
            <a:r>
              <a:rPr lang="en-US" dirty="0" smtClean="0"/>
              <a:t> as temp. of article is not raised.</a:t>
            </a:r>
            <a:endParaRPr lang="en-US" baseline="-25000" dirty="0" smtClean="0"/>
          </a:p>
          <a:p>
            <a:pPr marL="514350" indent="-514350">
              <a:buNone/>
            </a:pPr>
            <a:r>
              <a:rPr lang="en-US" b="1" dirty="0" smtClean="0"/>
              <a:t>B.	Formaldehyde gas </a:t>
            </a:r>
            <a:r>
              <a:rPr lang="en-US" dirty="0" smtClean="0"/>
              <a:t>(Fumigation): liberated by adding formalin to potassium per </a:t>
            </a:r>
            <a:r>
              <a:rPr lang="en-US" dirty="0" err="1" smtClean="0"/>
              <a:t>manganate</a:t>
            </a:r>
            <a:r>
              <a:rPr lang="en-US" dirty="0" smtClean="0"/>
              <a:t> &amp; heating it.</a:t>
            </a:r>
          </a:p>
          <a:p>
            <a:pPr marL="514350" indent="-514350">
              <a:buNone/>
            </a:pPr>
            <a:r>
              <a:rPr lang="en-US" dirty="0" smtClean="0"/>
              <a:t>Use: cabinets, wards, operation theatre, corridors.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smtClean="0"/>
              <a:t>Antisepsis: It is the destruction or inhibition of microorganisms in living tissues, thereby limiting or preventing the harmful effects of infection.</a:t>
            </a:r>
          </a:p>
          <a:p>
            <a:pPr algn="r"/>
            <a:r>
              <a:rPr lang="en-US" dirty="0" smtClean="0"/>
              <a:t>Antiseptic agent: A disinfectant that is applied on living tissues.</a:t>
            </a:r>
          </a:p>
          <a:p>
            <a:r>
              <a:rPr lang="en-US" dirty="0" err="1" smtClean="0"/>
              <a:t>Cidal</a:t>
            </a:r>
            <a:r>
              <a:rPr lang="en-US" dirty="0" smtClean="0"/>
              <a:t> agent: an agent capable of killing the microorganisms</a:t>
            </a:r>
          </a:p>
          <a:p>
            <a:r>
              <a:rPr lang="en-US" dirty="0" smtClean="0"/>
              <a:t>Static agent: an agent that inhibits the growth of microorganisms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Agents used for sterilization and disinfection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Sterilization                       Disinfection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Physical agents:       B. Chemical agents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Sunlight                               (Disinfectants)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Drying                       1. Phenols &amp; Cresols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Heat                          2. Halogens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Filteration</a:t>
            </a:r>
            <a:r>
              <a:rPr lang="en-US" dirty="0" smtClean="0"/>
              <a:t>                 3. </a:t>
            </a:r>
            <a:r>
              <a:rPr lang="en-US" dirty="0" err="1" smtClean="0"/>
              <a:t>Aldehydes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Radiation                  4. Alcohols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Gaseous                    5. Dyes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 6.Vapour phase disinfectants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    7. Surface active agents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 of sterilization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Sunlight: U/V rays are germicidal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Drying: water consists of 80% of the weight of bacteria, so vegetative forms die, but spores remain unaffected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Heat: most reliable, cheap &amp; rapid method.</a:t>
            </a:r>
          </a:p>
          <a:p>
            <a:pPr marL="514350" indent="-514350">
              <a:buNone/>
            </a:pPr>
            <a:r>
              <a:rPr lang="en-US" dirty="0" smtClean="0"/>
              <a:t>-	Two types: Dry heat and Moist heat.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Heat sterilization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Dry heat : </a:t>
            </a:r>
            <a:r>
              <a:rPr lang="en-US" dirty="0" err="1" smtClean="0"/>
              <a:t>denaturation</a:t>
            </a:r>
            <a:r>
              <a:rPr lang="en-US" dirty="0" smtClean="0"/>
              <a:t> of proteins, oxidation of essential constituents of cell and increase the electrolyte contents of cell.</a:t>
            </a:r>
          </a:p>
          <a:p>
            <a:r>
              <a:rPr lang="en-US" dirty="0" smtClean="0"/>
              <a:t>Moist heat: </a:t>
            </a:r>
            <a:r>
              <a:rPr lang="en-US" dirty="0" err="1" smtClean="0"/>
              <a:t>denaturation</a:t>
            </a:r>
            <a:r>
              <a:rPr lang="en-US" dirty="0" smtClean="0"/>
              <a:t> and coagulation of enzymes and proteins very rapidly. (better method than dry heat)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Dry 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 heat: hold the article in the flame of </a:t>
            </a:r>
            <a:r>
              <a:rPr lang="en-US" dirty="0" err="1" smtClean="0"/>
              <a:t>bunsen</a:t>
            </a:r>
            <a:r>
              <a:rPr lang="en-US" dirty="0" smtClean="0"/>
              <a:t> burner till red hot – used for inoculating wire &amp; loop, tips of forceps &amp; needles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Flaming: pass the articles through the flame of </a:t>
            </a:r>
            <a:r>
              <a:rPr lang="en-US" dirty="0" err="1" smtClean="0"/>
              <a:t>bunsen</a:t>
            </a:r>
            <a:r>
              <a:rPr lang="en-US" dirty="0" smtClean="0"/>
              <a:t> burner without allowing them to become red hot – used for glass slides, cover slips, mouth of culture tubes &amp; bottles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	 Incineration: infected material is reduced to ashes by burning in a closed area at 300</a:t>
            </a:r>
            <a:r>
              <a:rPr lang="en-US" baseline="30000" dirty="0" smtClean="0"/>
              <a:t>o</a:t>
            </a:r>
            <a:r>
              <a:rPr lang="en-US" dirty="0" smtClean="0"/>
              <a:t> C-350</a:t>
            </a:r>
            <a:r>
              <a:rPr lang="en-US" baseline="30000" dirty="0" smtClean="0"/>
              <a:t>o</a:t>
            </a:r>
            <a:r>
              <a:rPr lang="en-US" dirty="0" smtClean="0"/>
              <a:t> C. Used for soiled dressing &amp; beddings, animal </a:t>
            </a:r>
            <a:r>
              <a:rPr lang="en-US" dirty="0" err="1" smtClean="0"/>
              <a:t>caracasses</a:t>
            </a:r>
            <a:r>
              <a:rPr lang="en-US" dirty="0" smtClean="0"/>
              <a:t>, pathological material.</a:t>
            </a:r>
          </a:p>
          <a:p>
            <a:pPr>
              <a:buNone/>
            </a:pPr>
            <a:r>
              <a:rPr lang="en-US" dirty="0" err="1" smtClean="0"/>
              <a:t>Disadv</a:t>
            </a:r>
            <a:r>
              <a:rPr lang="en-US" dirty="0" smtClean="0"/>
              <a:t>: original material cannot be got back.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 startAt="4"/>
            </a:pPr>
            <a:r>
              <a:rPr lang="en-US" b="1" dirty="0" smtClean="0"/>
              <a:t>Hot air oven:</a:t>
            </a:r>
            <a:r>
              <a:rPr lang="en-US" dirty="0" smtClean="0"/>
              <a:t> 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An electrical heating device fitted with fan (for even distribution of hot air) &amp; thermostat (for maintaining temp)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Most widely used method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Equipments are wrapped in craft paper and kept inside the device and start heating.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Heating time calculated when temp reaches 160</a:t>
            </a:r>
            <a:r>
              <a:rPr lang="en-US" baseline="30000" dirty="0" smtClean="0"/>
              <a:t>o</a:t>
            </a:r>
            <a:r>
              <a:rPr lang="en-US" dirty="0" smtClean="0"/>
              <a:t>C.</a:t>
            </a:r>
          </a:p>
          <a:p>
            <a:pPr marL="514350" indent="-514350">
              <a:buFontTx/>
              <a:buChar char="-"/>
            </a:pPr>
            <a:r>
              <a:rPr lang="en-US" dirty="0" smtClean="0"/>
              <a:t>Holding time: 160</a:t>
            </a:r>
            <a:r>
              <a:rPr lang="en-US" baseline="30000" dirty="0" smtClean="0"/>
              <a:t>o</a:t>
            </a:r>
            <a:r>
              <a:rPr lang="en-US" dirty="0" smtClean="0"/>
              <a:t>C for one hour, or 180</a:t>
            </a:r>
            <a:r>
              <a:rPr lang="en-US" baseline="30000" dirty="0" smtClean="0"/>
              <a:t>o</a:t>
            </a:r>
            <a:r>
              <a:rPr lang="en-US" dirty="0" smtClean="0"/>
              <a:t>C for 30 </a:t>
            </a:r>
            <a:r>
              <a:rPr lang="en-US" dirty="0" err="1" smtClean="0"/>
              <a:t>mins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A7D2B-AFB2-4C16-8AAE-D1A96E21957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1400</Words>
  <Application>Microsoft Office PowerPoint</Application>
  <PresentationFormat>On-screen Show (4:3)</PresentationFormat>
  <Paragraphs>151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Sterilization and disinfection </vt:lpstr>
      <vt:lpstr>PowerPoint Presentation</vt:lpstr>
      <vt:lpstr>PowerPoint Presentation</vt:lpstr>
      <vt:lpstr>Agents used for sterilization and disinfection</vt:lpstr>
      <vt:lpstr>Methods of sterilization </vt:lpstr>
      <vt:lpstr>3. Heat sterilization </vt:lpstr>
      <vt:lpstr>A. Dry heat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Method of use of Biological indicator</vt:lpstr>
      <vt:lpstr>PowerPoint Presentation</vt:lpstr>
      <vt:lpstr>PowerPoint Presentation</vt:lpstr>
      <vt:lpstr>B. Moist heat sterilization </vt:lpstr>
      <vt:lpstr>PowerPoint Presentation</vt:lpstr>
      <vt:lpstr>Steam sterilizer</vt:lpstr>
      <vt:lpstr>PowerPoint Presentation</vt:lpstr>
      <vt:lpstr>PowerPoint Presentation</vt:lpstr>
      <vt:lpstr>PowerPoint Presentation</vt:lpstr>
      <vt:lpstr>PowerPoint Presentation</vt:lpstr>
      <vt:lpstr>Autoclave </vt:lpstr>
      <vt:lpstr>4. Filteration </vt:lpstr>
      <vt:lpstr>5. Radiation – 2 types</vt:lpstr>
      <vt:lpstr>6. Gaseous sterilization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Sterilization </dc:title>
  <dc:creator>abc</dc:creator>
  <cp:lastModifiedBy>DR DIVYA SAHAY</cp:lastModifiedBy>
  <cp:revision>134</cp:revision>
  <dcterms:created xsi:type="dcterms:W3CDTF">2010-12-07T06:52:43Z</dcterms:created>
  <dcterms:modified xsi:type="dcterms:W3CDTF">2014-05-05T06:39:11Z</dcterms:modified>
</cp:coreProperties>
</file>