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6465D-5632-48E0-BDE3-1F0CCFB1416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B0DFBCB-B8C8-4B8B-AEA2-2D9120D2CA8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Growth factors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ACDDDD8-19B0-4996-A2E4-9CABFDF8DE2E}" type="parTrans" cxnId="{A66B745B-5EA5-4FE6-BC14-65F01A3BB7C5}">
      <dgm:prSet/>
      <dgm:spPr/>
    </dgm:pt>
    <dgm:pt modelId="{EF8C2F82-73F0-4371-964B-801D9CEFE606}" type="sibTrans" cxnId="{A66B745B-5EA5-4FE6-BC14-65F01A3BB7C5}">
      <dgm:prSet/>
      <dgm:spPr/>
    </dgm:pt>
    <dgm:pt modelId="{A2CE77EB-DEBD-4C25-81EA-5E126EC58F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Physical factors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AE24788-FD2C-437E-9B93-5B145B8D024D}" type="parTrans" cxnId="{94329978-10E8-4896-BBCB-0E8057811EA2}">
      <dgm:prSet/>
      <dgm:spPr/>
    </dgm:pt>
    <dgm:pt modelId="{2D25AFDC-079D-499C-ACEA-26DFA3B20DF0}" type="sibTrans" cxnId="{94329978-10E8-4896-BBCB-0E8057811EA2}">
      <dgm:prSet/>
      <dgm:spPr/>
    </dgm:pt>
    <dgm:pt modelId="{D4B1D5F3-E674-4B69-9CB6-ACA73116A4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Nutritional factors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AE3207E5-1478-4455-97D1-2443D46C5188}" type="parTrans" cxnId="{160B5B6E-A66C-43D9-83D5-7E5DFD9D64E9}">
      <dgm:prSet/>
      <dgm:spPr/>
    </dgm:pt>
    <dgm:pt modelId="{A8F7C289-D4E2-4022-A6FE-E8069FFF8C35}" type="sibTrans" cxnId="{160B5B6E-A66C-43D9-83D5-7E5DFD9D64E9}">
      <dgm:prSet/>
      <dgm:spPr/>
    </dgm:pt>
    <dgm:pt modelId="{22470872-9B63-4915-9709-DB1E2542380A}" type="pres">
      <dgm:prSet presAssocID="{4786465D-5632-48E0-BDE3-1F0CCFB141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38A698-E09A-4DBB-89CB-59E46C64BD50}" type="pres">
      <dgm:prSet presAssocID="{2B0DFBCB-B8C8-4B8B-AEA2-2D9120D2CA87}" presName="hierRoot1" presStyleCnt="0">
        <dgm:presLayoutVars>
          <dgm:hierBranch/>
        </dgm:presLayoutVars>
      </dgm:prSet>
      <dgm:spPr/>
    </dgm:pt>
    <dgm:pt modelId="{8AEFF455-FCEB-4762-B76A-6DACC1503774}" type="pres">
      <dgm:prSet presAssocID="{2B0DFBCB-B8C8-4B8B-AEA2-2D9120D2CA87}" presName="rootComposite1" presStyleCnt="0"/>
      <dgm:spPr/>
    </dgm:pt>
    <dgm:pt modelId="{ED082899-EEB9-4A69-843E-DEA9C8517C7A}" type="pres">
      <dgm:prSet presAssocID="{2B0DFBCB-B8C8-4B8B-AEA2-2D9120D2CA87}" presName="rootText1" presStyleLbl="node0" presStyleIdx="0" presStyleCnt="1">
        <dgm:presLayoutVars>
          <dgm:chPref val="3"/>
        </dgm:presLayoutVars>
      </dgm:prSet>
      <dgm:spPr/>
    </dgm:pt>
    <dgm:pt modelId="{17687B60-8DB0-4FAB-BF5E-3FD11CA03695}" type="pres">
      <dgm:prSet presAssocID="{2B0DFBCB-B8C8-4B8B-AEA2-2D9120D2CA87}" presName="rootConnector1" presStyleLbl="node1" presStyleIdx="0" presStyleCnt="0"/>
      <dgm:spPr/>
    </dgm:pt>
    <dgm:pt modelId="{954E2AAB-4EC7-4BF0-8B37-9127A7CACC70}" type="pres">
      <dgm:prSet presAssocID="{2B0DFBCB-B8C8-4B8B-AEA2-2D9120D2CA87}" presName="hierChild2" presStyleCnt="0"/>
      <dgm:spPr/>
    </dgm:pt>
    <dgm:pt modelId="{95F7995F-A8CD-4AD5-A3CE-3EE88A5CD18C}" type="pres">
      <dgm:prSet presAssocID="{DAE24788-FD2C-437E-9B93-5B145B8D024D}" presName="Name35" presStyleLbl="parChTrans1D2" presStyleIdx="0" presStyleCnt="2"/>
      <dgm:spPr/>
    </dgm:pt>
    <dgm:pt modelId="{FEB4FFF3-6020-44AE-A049-3896F95CD19F}" type="pres">
      <dgm:prSet presAssocID="{A2CE77EB-DEBD-4C25-81EA-5E126EC58F36}" presName="hierRoot2" presStyleCnt="0">
        <dgm:presLayoutVars>
          <dgm:hierBranch/>
        </dgm:presLayoutVars>
      </dgm:prSet>
      <dgm:spPr/>
    </dgm:pt>
    <dgm:pt modelId="{8B3F494A-84C8-4C10-AF13-BCD9B17E6BAA}" type="pres">
      <dgm:prSet presAssocID="{A2CE77EB-DEBD-4C25-81EA-5E126EC58F36}" presName="rootComposite" presStyleCnt="0"/>
      <dgm:spPr/>
    </dgm:pt>
    <dgm:pt modelId="{C494A48B-7A3D-42C2-B106-FC4598C44B25}" type="pres">
      <dgm:prSet presAssocID="{A2CE77EB-DEBD-4C25-81EA-5E126EC58F36}" presName="rootText" presStyleLbl="node2" presStyleIdx="0" presStyleCnt="2">
        <dgm:presLayoutVars>
          <dgm:chPref val="3"/>
        </dgm:presLayoutVars>
      </dgm:prSet>
      <dgm:spPr/>
    </dgm:pt>
    <dgm:pt modelId="{7CFAF86E-E58C-4DDB-8212-43C831AF4D1E}" type="pres">
      <dgm:prSet presAssocID="{A2CE77EB-DEBD-4C25-81EA-5E126EC58F36}" presName="rootConnector" presStyleLbl="node2" presStyleIdx="0" presStyleCnt="2"/>
      <dgm:spPr/>
    </dgm:pt>
    <dgm:pt modelId="{150CBAF6-620C-4145-8E4C-E6A5C60B8C46}" type="pres">
      <dgm:prSet presAssocID="{A2CE77EB-DEBD-4C25-81EA-5E126EC58F36}" presName="hierChild4" presStyleCnt="0"/>
      <dgm:spPr/>
    </dgm:pt>
    <dgm:pt modelId="{DD2DE5A9-8210-4C51-B5A2-27D096713F60}" type="pres">
      <dgm:prSet presAssocID="{A2CE77EB-DEBD-4C25-81EA-5E126EC58F36}" presName="hierChild5" presStyleCnt="0"/>
      <dgm:spPr/>
    </dgm:pt>
    <dgm:pt modelId="{C7991A49-F024-4604-B667-6B11857026C9}" type="pres">
      <dgm:prSet presAssocID="{AE3207E5-1478-4455-97D1-2443D46C5188}" presName="Name35" presStyleLbl="parChTrans1D2" presStyleIdx="1" presStyleCnt="2"/>
      <dgm:spPr/>
    </dgm:pt>
    <dgm:pt modelId="{A03836CB-C58A-484D-A54B-22DCC95E1F56}" type="pres">
      <dgm:prSet presAssocID="{D4B1D5F3-E674-4B69-9CB6-ACA73116A47D}" presName="hierRoot2" presStyleCnt="0">
        <dgm:presLayoutVars>
          <dgm:hierBranch/>
        </dgm:presLayoutVars>
      </dgm:prSet>
      <dgm:spPr/>
    </dgm:pt>
    <dgm:pt modelId="{814F2BA0-63FE-49BD-975C-8E76BA63E5B3}" type="pres">
      <dgm:prSet presAssocID="{D4B1D5F3-E674-4B69-9CB6-ACA73116A47D}" presName="rootComposite" presStyleCnt="0"/>
      <dgm:spPr/>
    </dgm:pt>
    <dgm:pt modelId="{E2626340-FBC5-44C2-9F8D-01562320BB6B}" type="pres">
      <dgm:prSet presAssocID="{D4B1D5F3-E674-4B69-9CB6-ACA73116A47D}" presName="rootText" presStyleLbl="node2" presStyleIdx="1" presStyleCnt="2">
        <dgm:presLayoutVars>
          <dgm:chPref val="3"/>
        </dgm:presLayoutVars>
      </dgm:prSet>
      <dgm:spPr/>
    </dgm:pt>
    <dgm:pt modelId="{11927D75-CD44-4811-936A-159B00AE5351}" type="pres">
      <dgm:prSet presAssocID="{D4B1D5F3-E674-4B69-9CB6-ACA73116A47D}" presName="rootConnector" presStyleLbl="node2" presStyleIdx="1" presStyleCnt="2"/>
      <dgm:spPr/>
    </dgm:pt>
    <dgm:pt modelId="{C9364D31-806C-4EE4-B823-6CA103DF5A8D}" type="pres">
      <dgm:prSet presAssocID="{D4B1D5F3-E674-4B69-9CB6-ACA73116A47D}" presName="hierChild4" presStyleCnt="0"/>
      <dgm:spPr/>
    </dgm:pt>
    <dgm:pt modelId="{BBAA8FAB-BCC7-4AF9-ACF1-FB8D5C125169}" type="pres">
      <dgm:prSet presAssocID="{D4B1D5F3-E674-4B69-9CB6-ACA73116A47D}" presName="hierChild5" presStyleCnt="0"/>
      <dgm:spPr/>
    </dgm:pt>
    <dgm:pt modelId="{63E27FB1-9385-419B-9EAD-AC9A6C44647F}" type="pres">
      <dgm:prSet presAssocID="{2B0DFBCB-B8C8-4B8B-AEA2-2D9120D2CA87}" presName="hierChild3" presStyleCnt="0"/>
      <dgm:spPr/>
    </dgm:pt>
  </dgm:ptLst>
  <dgm:cxnLst>
    <dgm:cxn modelId="{F0290026-2CF9-4427-898A-F03839C589CD}" type="presOf" srcId="{AE3207E5-1478-4455-97D1-2443D46C5188}" destId="{C7991A49-F024-4604-B667-6B11857026C9}" srcOrd="0" destOrd="0" presId="urn:microsoft.com/office/officeart/2005/8/layout/orgChart1"/>
    <dgm:cxn modelId="{8D2DE852-35B5-4DFA-BE4F-94A1B31EBB92}" type="presOf" srcId="{2B0DFBCB-B8C8-4B8B-AEA2-2D9120D2CA87}" destId="{17687B60-8DB0-4FAB-BF5E-3FD11CA03695}" srcOrd="1" destOrd="0" presId="urn:microsoft.com/office/officeart/2005/8/layout/orgChart1"/>
    <dgm:cxn modelId="{160B5B6E-A66C-43D9-83D5-7E5DFD9D64E9}" srcId="{2B0DFBCB-B8C8-4B8B-AEA2-2D9120D2CA87}" destId="{D4B1D5F3-E674-4B69-9CB6-ACA73116A47D}" srcOrd="1" destOrd="0" parTransId="{AE3207E5-1478-4455-97D1-2443D46C5188}" sibTransId="{A8F7C289-D4E2-4022-A6FE-E8069FFF8C35}"/>
    <dgm:cxn modelId="{6F693702-49FA-476C-826B-5ED5984E947D}" type="presOf" srcId="{D4B1D5F3-E674-4B69-9CB6-ACA73116A47D}" destId="{E2626340-FBC5-44C2-9F8D-01562320BB6B}" srcOrd="0" destOrd="0" presId="urn:microsoft.com/office/officeart/2005/8/layout/orgChart1"/>
    <dgm:cxn modelId="{305F2EA7-1454-4B8C-855C-403722FDE79B}" type="presOf" srcId="{D4B1D5F3-E674-4B69-9CB6-ACA73116A47D}" destId="{11927D75-CD44-4811-936A-159B00AE5351}" srcOrd="1" destOrd="0" presId="urn:microsoft.com/office/officeart/2005/8/layout/orgChart1"/>
    <dgm:cxn modelId="{55CDFFB8-E851-417B-9919-7A4EF1732FC1}" type="presOf" srcId="{A2CE77EB-DEBD-4C25-81EA-5E126EC58F36}" destId="{C494A48B-7A3D-42C2-B106-FC4598C44B25}" srcOrd="0" destOrd="0" presId="urn:microsoft.com/office/officeart/2005/8/layout/orgChart1"/>
    <dgm:cxn modelId="{BF5F4DAD-875A-4539-A126-F51C1F59C2D1}" type="presOf" srcId="{4786465D-5632-48E0-BDE3-1F0CCFB14169}" destId="{22470872-9B63-4915-9709-DB1E2542380A}" srcOrd="0" destOrd="0" presId="urn:microsoft.com/office/officeart/2005/8/layout/orgChart1"/>
    <dgm:cxn modelId="{A66B745B-5EA5-4FE6-BC14-65F01A3BB7C5}" srcId="{4786465D-5632-48E0-BDE3-1F0CCFB14169}" destId="{2B0DFBCB-B8C8-4B8B-AEA2-2D9120D2CA87}" srcOrd="0" destOrd="0" parTransId="{EACDDDD8-19B0-4996-A2E4-9CABFDF8DE2E}" sibTransId="{EF8C2F82-73F0-4371-964B-801D9CEFE606}"/>
    <dgm:cxn modelId="{94329978-10E8-4896-BBCB-0E8057811EA2}" srcId="{2B0DFBCB-B8C8-4B8B-AEA2-2D9120D2CA87}" destId="{A2CE77EB-DEBD-4C25-81EA-5E126EC58F36}" srcOrd="0" destOrd="0" parTransId="{DAE24788-FD2C-437E-9B93-5B145B8D024D}" sibTransId="{2D25AFDC-079D-499C-ACEA-26DFA3B20DF0}"/>
    <dgm:cxn modelId="{C290DFA8-72CA-4B81-A263-13674F893077}" type="presOf" srcId="{DAE24788-FD2C-437E-9B93-5B145B8D024D}" destId="{95F7995F-A8CD-4AD5-A3CE-3EE88A5CD18C}" srcOrd="0" destOrd="0" presId="urn:microsoft.com/office/officeart/2005/8/layout/orgChart1"/>
    <dgm:cxn modelId="{C93EAF48-C4DE-4972-A338-0C9FC5393842}" type="presOf" srcId="{A2CE77EB-DEBD-4C25-81EA-5E126EC58F36}" destId="{7CFAF86E-E58C-4DDB-8212-43C831AF4D1E}" srcOrd="1" destOrd="0" presId="urn:microsoft.com/office/officeart/2005/8/layout/orgChart1"/>
    <dgm:cxn modelId="{BA643950-0D01-40B6-9363-37A37230A8E2}" type="presOf" srcId="{2B0DFBCB-B8C8-4B8B-AEA2-2D9120D2CA87}" destId="{ED082899-EEB9-4A69-843E-DEA9C8517C7A}" srcOrd="0" destOrd="0" presId="urn:microsoft.com/office/officeart/2005/8/layout/orgChart1"/>
    <dgm:cxn modelId="{80131402-9A03-4435-AF50-38B1D950E267}" type="presParOf" srcId="{22470872-9B63-4915-9709-DB1E2542380A}" destId="{B838A698-E09A-4DBB-89CB-59E46C64BD50}" srcOrd="0" destOrd="0" presId="urn:microsoft.com/office/officeart/2005/8/layout/orgChart1"/>
    <dgm:cxn modelId="{D7E6C19D-D1DA-4FAD-A20A-947A544DC360}" type="presParOf" srcId="{B838A698-E09A-4DBB-89CB-59E46C64BD50}" destId="{8AEFF455-FCEB-4762-B76A-6DACC1503774}" srcOrd="0" destOrd="0" presId="urn:microsoft.com/office/officeart/2005/8/layout/orgChart1"/>
    <dgm:cxn modelId="{D4E93509-C449-467F-A0A0-C48584279832}" type="presParOf" srcId="{8AEFF455-FCEB-4762-B76A-6DACC1503774}" destId="{ED082899-EEB9-4A69-843E-DEA9C8517C7A}" srcOrd="0" destOrd="0" presId="urn:microsoft.com/office/officeart/2005/8/layout/orgChart1"/>
    <dgm:cxn modelId="{31C4BC42-F665-4561-8F95-A5F01C99CE2F}" type="presParOf" srcId="{8AEFF455-FCEB-4762-B76A-6DACC1503774}" destId="{17687B60-8DB0-4FAB-BF5E-3FD11CA03695}" srcOrd="1" destOrd="0" presId="urn:microsoft.com/office/officeart/2005/8/layout/orgChart1"/>
    <dgm:cxn modelId="{412DE38D-0D8A-4232-BFA9-68DB3DA26184}" type="presParOf" srcId="{B838A698-E09A-4DBB-89CB-59E46C64BD50}" destId="{954E2AAB-4EC7-4BF0-8B37-9127A7CACC70}" srcOrd="1" destOrd="0" presId="urn:microsoft.com/office/officeart/2005/8/layout/orgChart1"/>
    <dgm:cxn modelId="{D825E78C-3E07-4758-96E3-9F7231A49CC1}" type="presParOf" srcId="{954E2AAB-4EC7-4BF0-8B37-9127A7CACC70}" destId="{95F7995F-A8CD-4AD5-A3CE-3EE88A5CD18C}" srcOrd="0" destOrd="0" presId="urn:microsoft.com/office/officeart/2005/8/layout/orgChart1"/>
    <dgm:cxn modelId="{3DBBF3A9-22E3-4EEF-8CE1-973E442F7633}" type="presParOf" srcId="{954E2AAB-4EC7-4BF0-8B37-9127A7CACC70}" destId="{FEB4FFF3-6020-44AE-A049-3896F95CD19F}" srcOrd="1" destOrd="0" presId="urn:microsoft.com/office/officeart/2005/8/layout/orgChart1"/>
    <dgm:cxn modelId="{460BB6C9-86B3-4C0F-82A3-BA767301FF29}" type="presParOf" srcId="{FEB4FFF3-6020-44AE-A049-3896F95CD19F}" destId="{8B3F494A-84C8-4C10-AF13-BCD9B17E6BAA}" srcOrd="0" destOrd="0" presId="urn:microsoft.com/office/officeart/2005/8/layout/orgChart1"/>
    <dgm:cxn modelId="{9FCDADE5-D6D0-4BE1-9F76-8B117F55CA37}" type="presParOf" srcId="{8B3F494A-84C8-4C10-AF13-BCD9B17E6BAA}" destId="{C494A48B-7A3D-42C2-B106-FC4598C44B25}" srcOrd="0" destOrd="0" presId="urn:microsoft.com/office/officeart/2005/8/layout/orgChart1"/>
    <dgm:cxn modelId="{FF7E247A-6640-4060-9A51-1355B1AD4B42}" type="presParOf" srcId="{8B3F494A-84C8-4C10-AF13-BCD9B17E6BAA}" destId="{7CFAF86E-E58C-4DDB-8212-43C831AF4D1E}" srcOrd="1" destOrd="0" presId="urn:microsoft.com/office/officeart/2005/8/layout/orgChart1"/>
    <dgm:cxn modelId="{AA8EFC30-726E-4F1F-BC33-23E7478E7C0D}" type="presParOf" srcId="{FEB4FFF3-6020-44AE-A049-3896F95CD19F}" destId="{150CBAF6-620C-4145-8E4C-E6A5C60B8C46}" srcOrd="1" destOrd="0" presId="urn:microsoft.com/office/officeart/2005/8/layout/orgChart1"/>
    <dgm:cxn modelId="{8C26C06F-3756-4279-B597-6B6CFA381E7C}" type="presParOf" srcId="{FEB4FFF3-6020-44AE-A049-3896F95CD19F}" destId="{DD2DE5A9-8210-4C51-B5A2-27D096713F60}" srcOrd="2" destOrd="0" presId="urn:microsoft.com/office/officeart/2005/8/layout/orgChart1"/>
    <dgm:cxn modelId="{2B3F1D7F-B01E-49A0-B335-7AE478D83178}" type="presParOf" srcId="{954E2AAB-4EC7-4BF0-8B37-9127A7CACC70}" destId="{C7991A49-F024-4604-B667-6B11857026C9}" srcOrd="2" destOrd="0" presId="urn:microsoft.com/office/officeart/2005/8/layout/orgChart1"/>
    <dgm:cxn modelId="{3F8328A6-9A82-4456-8418-131B820A32DD}" type="presParOf" srcId="{954E2AAB-4EC7-4BF0-8B37-9127A7CACC70}" destId="{A03836CB-C58A-484D-A54B-22DCC95E1F56}" srcOrd="3" destOrd="0" presId="urn:microsoft.com/office/officeart/2005/8/layout/orgChart1"/>
    <dgm:cxn modelId="{D9A5C2CE-1ADE-45D9-B2CE-C24842E9A5FD}" type="presParOf" srcId="{A03836CB-C58A-484D-A54B-22DCC95E1F56}" destId="{814F2BA0-63FE-49BD-975C-8E76BA63E5B3}" srcOrd="0" destOrd="0" presId="urn:microsoft.com/office/officeart/2005/8/layout/orgChart1"/>
    <dgm:cxn modelId="{25D93840-47B2-40FA-8A66-4CF7AA9A26F5}" type="presParOf" srcId="{814F2BA0-63FE-49BD-975C-8E76BA63E5B3}" destId="{E2626340-FBC5-44C2-9F8D-01562320BB6B}" srcOrd="0" destOrd="0" presId="urn:microsoft.com/office/officeart/2005/8/layout/orgChart1"/>
    <dgm:cxn modelId="{30BE3731-0260-41B3-9E89-796DA0944901}" type="presParOf" srcId="{814F2BA0-63FE-49BD-975C-8E76BA63E5B3}" destId="{11927D75-CD44-4811-936A-159B00AE5351}" srcOrd="1" destOrd="0" presId="urn:microsoft.com/office/officeart/2005/8/layout/orgChart1"/>
    <dgm:cxn modelId="{032A7FEC-7125-4343-943D-AF68F6FBF5F3}" type="presParOf" srcId="{A03836CB-C58A-484D-A54B-22DCC95E1F56}" destId="{C9364D31-806C-4EE4-B823-6CA103DF5A8D}" srcOrd="1" destOrd="0" presId="urn:microsoft.com/office/officeart/2005/8/layout/orgChart1"/>
    <dgm:cxn modelId="{135CF023-483F-4BFC-9191-A3CD79746BD0}" type="presParOf" srcId="{A03836CB-C58A-484D-A54B-22DCC95E1F56}" destId="{BBAA8FAB-BCC7-4AF9-ACF1-FB8D5C125169}" srcOrd="2" destOrd="0" presId="urn:microsoft.com/office/officeart/2005/8/layout/orgChart1"/>
    <dgm:cxn modelId="{D8A040CB-D53A-4256-8E1D-43C0649991D2}" type="presParOf" srcId="{B838A698-E09A-4DBB-89CB-59E46C64BD50}" destId="{63E27FB1-9385-419B-9EAD-AC9A6C4464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32A25-9C61-43FD-A551-14F353250926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CE970-4D4C-426F-844E-772877BE5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7D8AD2-D4A3-4646-96E7-F6A100D56CD8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A43A-D115-452B-865A-9D22CFC7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8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C5099C0-C8B6-4D57-88B8-0FE613919F82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EE3BB66-5EA7-4D35-AC4A-228A3705E04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762000"/>
            <a:ext cx="7848600" cy="2536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Growth &amp; </a:t>
            </a:r>
            <a:r>
              <a:rPr lang="en-US" dirty="0"/>
              <a:t>Physiology of Bacteria</a:t>
            </a:r>
          </a:p>
        </p:txBody>
      </p:sp>
      <p:sp>
        <p:nvSpPr>
          <p:cNvPr id="35845" name="Rectangle 5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5125" name="Picture 5" descr="Image result for growth and physiology of bac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686800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1828800"/>
            <a:ext cx="670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GROWTH AND    PHYSIOLOGY OF BACTERIA</a:t>
            </a:r>
          </a:p>
          <a:p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</a:rPr>
              <a:t>                           BDS 2</a:t>
            </a:r>
            <a:r>
              <a:rPr lang="en-US" sz="4000" b="1" baseline="30000" dirty="0" smtClean="0">
                <a:solidFill>
                  <a:srgbClr val="FFC000"/>
                </a:solidFill>
              </a:rPr>
              <a:t>ND</a:t>
            </a:r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</a:rPr>
              <a:t>yr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</a:rPr>
              <a:t>                           23/1/17</a:t>
            </a:r>
          </a:p>
          <a:p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</a:rPr>
              <a:t>                           </a:t>
            </a:r>
            <a:r>
              <a:rPr lang="en-US" sz="4000" b="1" dirty="0" err="1" smtClean="0">
                <a:solidFill>
                  <a:srgbClr val="FFC000"/>
                </a:solidFill>
              </a:rPr>
              <a:t>Dr.Nitika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smtClean="0">
                <a:solidFill>
                  <a:srgbClr val="FFC000"/>
                </a:solidFill>
              </a:rPr>
              <a:t>                             </a:t>
            </a:r>
            <a:r>
              <a:rPr lang="en-US" sz="4000" b="1" dirty="0" err="1" smtClean="0">
                <a:solidFill>
                  <a:srgbClr val="FFC000"/>
                </a:solidFill>
              </a:rPr>
              <a:t>Anand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r>
              <a:rPr lang="en-US" sz="4000" b="1" dirty="0" smtClean="0">
                <a:solidFill>
                  <a:srgbClr val="FFC000"/>
                </a:solidFill>
              </a:rPr>
              <a:t>                                               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4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/>
              <a:t>Morphological &amp; physiological alterations in bacteria during phases of growth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246271"/>
              </p:ext>
            </p:extLst>
          </p:nvPr>
        </p:nvGraphicFramePr>
        <p:xfrm>
          <a:off x="457200" y="1882775"/>
          <a:ext cx="8229600" cy="4648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49039"/>
                <a:gridCol w="3380561"/>
              </a:tblGrid>
              <a:tr h="852699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  alterations</a:t>
                      </a:r>
                      <a:endParaRPr lang="en-US" dirty="0"/>
                    </a:p>
                  </a:txBody>
                  <a:tcPr marL="88109" marR="8810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Phases</a:t>
                      </a:r>
                      <a:endParaRPr lang="en-US" dirty="0"/>
                    </a:p>
                  </a:txBody>
                  <a:tcPr marL="88109" marR="88109"/>
                </a:tc>
              </a:tr>
              <a:tr h="379550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1)Maximum cell size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  2)Smaller size &amp; uniform staining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  3)Variable gram staining </a:t>
                      </a:r>
                      <a:r>
                        <a:rPr lang="en-US" b="1" dirty="0" smtClean="0"/>
                        <a:t>, Sporulation</a:t>
                      </a:r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  4)Involution</a:t>
                      </a:r>
                      <a:r>
                        <a:rPr lang="en-US" b="1" baseline="0" dirty="0" smtClean="0"/>
                        <a:t> forms</a:t>
                      </a:r>
                      <a:endParaRPr lang="en-US" b="1" dirty="0"/>
                    </a:p>
                  </a:txBody>
                  <a:tcPr marL="88109" marR="88109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Lag phase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     Log phase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     Stationary phase</a:t>
                      </a:r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     Decline phase</a:t>
                      </a:r>
                      <a:endParaRPr lang="en-US" b="1" dirty="0"/>
                    </a:p>
                  </a:txBody>
                  <a:tcPr marL="88109" marR="8810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4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u="sng">
                <a:latin typeface="Comic Sans MS" pitchFamily="66" charset="0"/>
              </a:rPr>
              <a:t>Factors Affecting Bacterial Growth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09600" y="1371600"/>
          <a:ext cx="793115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860425" y="3497263"/>
            <a:ext cx="3025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1066800" y="40386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7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latin typeface="Comic Sans MS" pitchFamily="66" charset="0"/>
              </a:rPr>
              <a:t/>
            </a:r>
            <a:br>
              <a:rPr lang="en-US" sz="4000" b="1" u="sng" dirty="0" smtClean="0">
                <a:latin typeface="Comic Sans MS" pitchFamily="66" charset="0"/>
              </a:rPr>
            </a:br>
            <a:r>
              <a:rPr lang="en-US" sz="4000" b="1" u="sng" dirty="0" smtClean="0">
                <a:latin typeface="Comic Sans MS" pitchFamily="66" charset="0"/>
              </a:rPr>
              <a:t>Physical </a:t>
            </a:r>
            <a:r>
              <a:rPr lang="en-US" sz="4000" b="1" u="sng" dirty="0">
                <a:latin typeface="Comic Sans MS" pitchFamily="66" charset="0"/>
              </a:rPr>
              <a:t>factors</a:t>
            </a:r>
            <a:r>
              <a:rPr lang="en-US" sz="4000" u="sng" dirty="0">
                <a:latin typeface="Comic Sans MS" pitchFamily="66" charset="0"/>
              </a:rPr>
              <a:t/>
            </a:r>
            <a:br>
              <a:rPr lang="en-US" sz="4000" u="sng" dirty="0">
                <a:latin typeface="Comic Sans MS" pitchFamily="66" charset="0"/>
              </a:rPr>
            </a:br>
            <a:r>
              <a:rPr lang="en-US" sz="4000" u="sng" dirty="0" smtClean="0">
                <a:latin typeface="Comic Sans MS" pitchFamily="66" charset="0"/>
              </a:rPr>
              <a:t> </a:t>
            </a:r>
            <a:br>
              <a:rPr lang="en-US" sz="4000" u="sng" dirty="0" smtClean="0">
                <a:latin typeface="Comic Sans MS" pitchFamily="66" charset="0"/>
              </a:rPr>
            </a:br>
            <a:endParaRPr lang="en-US" sz="4000" u="sng" dirty="0">
              <a:latin typeface="Comic Sans MS" pitchFamily="66" charset="0"/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524000"/>
            <a:ext cx="8077200" cy="4953000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en-US" b="1" u="sng" dirty="0" smtClean="0">
                <a:latin typeface="Comic Sans MS" pitchFamily="66" charset="0"/>
              </a:rPr>
              <a:t>1.Temperature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b="1" dirty="0" err="1" smtClean="0">
                <a:solidFill>
                  <a:schemeClr val="tx2"/>
                </a:solidFill>
                <a:latin typeface="Comic Sans MS" pitchFamily="66" charset="0"/>
              </a:rPr>
              <a:t>Mesophilic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– grows best between 25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º</a:t>
            </a:r>
            <a:r>
              <a:rPr lang="en-US" b="1" dirty="0">
                <a:latin typeface="Comic Sans MS" pitchFamily="66" charset="0"/>
              </a:rPr>
              <a:t>C  and 40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º</a:t>
            </a:r>
            <a:r>
              <a:rPr lang="en-US" b="1" dirty="0">
                <a:latin typeface="Comic Sans MS" pitchFamily="66" charset="0"/>
              </a:rPr>
              <a:t>C. e.g. most bacterial pathogens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en-US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b="1" dirty="0">
                <a:solidFill>
                  <a:schemeClr val="tx2"/>
                </a:solidFill>
                <a:latin typeface="Comic Sans MS" pitchFamily="66" charset="0"/>
              </a:rPr>
              <a:t>Psychrophilic</a:t>
            </a:r>
            <a:r>
              <a:rPr lang="en-US" b="1" dirty="0">
                <a:latin typeface="Comic Sans MS" pitchFamily="66" charset="0"/>
              </a:rPr>
              <a:t> (cold loving) – grows best below 20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º</a:t>
            </a:r>
            <a:r>
              <a:rPr lang="en-US" b="1" dirty="0">
                <a:latin typeface="Comic Sans MS" pitchFamily="66" charset="0"/>
              </a:rPr>
              <a:t>C e.g. </a:t>
            </a:r>
            <a:r>
              <a:rPr lang="en-US" b="1" dirty="0" err="1">
                <a:latin typeface="Comic Sans MS" pitchFamily="66" charset="0"/>
              </a:rPr>
              <a:t>Flavobacterium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spps</a:t>
            </a:r>
            <a:endParaRPr lang="en-US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en-US" b="1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b="1" dirty="0" err="1">
                <a:solidFill>
                  <a:schemeClr val="tx2"/>
                </a:solidFill>
                <a:latin typeface="Comic Sans MS" pitchFamily="66" charset="0"/>
              </a:rPr>
              <a:t>Thermophilic</a:t>
            </a:r>
            <a:r>
              <a:rPr lang="en-US" b="1" dirty="0">
                <a:latin typeface="Comic Sans MS" pitchFamily="66" charset="0"/>
              </a:rPr>
              <a:t> – grows best at high temp, 55- 58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º</a:t>
            </a:r>
            <a:r>
              <a:rPr lang="en-US" b="1" dirty="0">
                <a:latin typeface="Comic Sans MS" pitchFamily="66" charset="0"/>
              </a:rPr>
              <a:t>C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b="1" dirty="0">
                <a:latin typeface="Comic Sans MS" pitchFamily="66" charset="0"/>
              </a:rPr>
              <a:t>   e.g. Bacillus </a:t>
            </a:r>
            <a:r>
              <a:rPr lang="en-US" b="1" dirty="0" err="1">
                <a:latin typeface="Comic Sans MS" pitchFamily="66" charset="0"/>
              </a:rPr>
              <a:t>stereothermophilus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solidFill>
                  <a:schemeClr val="tx1"/>
                </a:solidFill>
                <a:latin typeface="Comic Sans MS" pitchFamily="66" charset="0"/>
              </a:rPr>
              <a:t>2)Atmosphere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295400"/>
            <a:ext cx="8077200" cy="5257800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600" dirty="0">
                <a:latin typeface="Comic Sans MS" pitchFamily="66" charset="0"/>
              </a:rPr>
              <a:t>Depending on the O</a:t>
            </a:r>
            <a:r>
              <a:rPr lang="en-US" sz="2600" baseline="-25000" dirty="0">
                <a:latin typeface="Comic Sans MS" pitchFamily="66" charset="0"/>
              </a:rPr>
              <a:t>2</a:t>
            </a:r>
            <a:r>
              <a:rPr lang="en-US" sz="2600" dirty="0">
                <a:latin typeface="Comic Sans MS" pitchFamily="66" charset="0"/>
              </a:rPr>
              <a:t> requirement, bacteria are divided into :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en-US" sz="2600" b="1" u="sng" dirty="0">
                <a:latin typeface="Comic Sans MS" pitchFamily="66" charset="0"/>
              </a:rPr>
              <a:t>Strict (Obligate) Aerobes </a:t>
            </a:r>
            <a:r>
              <a:rPr lang="en-US" sz="2600" dirty="0">
                <a:latin typeface="Comic Sans MS" pitchFamily="66" charset="0"/>
              </a:rPr>
              <a:t>– require O</a:t>
            </a:r>
            <a:r>
              <a:rPr lang="en-US" sz="2600" baseline="-25000" dirty="0">
                <a:latin typeface="Comic Sans MS" pitchFamily="66" charset="0"/>
              </a:rPr>
              <a:t>2</a:t>
            </a:r>
            <a:r>
              <a:rPr lang="en-US" sz="2600" dirty="0">
                <a:latin typeface="Comic Sans MS" pitchFamily="66" charset="0"/>
              </a:rPr>
              <a:t> for growth    e.g. </a:t>
            </a:r>
            <a:r>
              <a:rPr lang="en-US" sz="2600" i="1" dirty="0">
                <a:latin typeface="Comic Sans MS" pitchFamily="66" charset="0"/>
              </a:rPr>
              <a:t>Pseudomonas </a:t>
            </a:r>
            <a:r>
              <a:rPr lang="en-US" sz="2600" i="1" dirty="0" err="1">
                <a:latin typeface="Comic Sans MS" pitchFamily="66" charset="0"/>
              </a:rPr>
              <a:t>aeruginosa</a:t>
            </a:r>
            <a:endParaRPr lang="en-US" sz="2600" i="1" dirty="0"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endParaRPr lang="en-US" sz="2600" dirty="0"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en-US" sz="2600" b="1" u="sng" dirty="0">
                <a:latin typeface="Comic Sans MS" pitchFamily="66" charset="0"/>
              </a:rPr>
              <a:t>Strict (Obligate) Anaerobes </a:t>
            </a:r>
            <a:r>
              <a:rPr lang="en-US" sz="2600" dirty="0">
                <a:latin typeface="Comic Sans MS" pitchFamily="66" charset="0"/>
              </a:rPr>
              <a:t>– grow in the absence of O</a:t>
            </a:r>
            <a:r>
              <a:rPr lang="en-US" sz="2600" baseline="-25000" dirty="0">
                <a:latin typeface="Comic Sans MS" pitchFamily="66" charset="0"/>
              </a:rPr>
              <a:t>2</a:t>
            </a:r>
            <a:r>
              <a:rPr lang="en-US" sz="2600" dirty="0">
                <a:latin typeface="Comic Sans MS" pitchFamily="66" charset="0"/>
              </a:rPr>
              <a:t> &amp; may even die on exposure to O</a:t>
            </a:r>
            <a:r>
              <a:rPr lang="en-US" sz="2600" baseline="-25000" dirty="0">
                <a:latin typeface="Comic Sans MS" pitchFamily="66" charset="0"/>
              </a:rPr>
              <a:t>2         </a:t>
            </a:r>
            <a:r>
              <a:rPr lang="en-US" sz="2600" dirty="0">
                <a:latin typeface="Comic Sans MS" pitchFamily="66" charset="0"/>
              </a:rPr>
              <a:t>e.g. </a:t>
            </a:r>
            <a:r>
              <a:rPr lang="en-US" sz="2600" i="1" dirty="0" err="1">
                <a:latin typeface="Comic Sans MS" pitchFamily="66" charset="0"/>
              </a:rPr>
              <a:t>Bacteroides</a:t>
            </a:r>
            <a:r>
              <a:rPr lang="en-US" sz="2600" i="1" dirty="0">
                <a:latin typeface="Comic Sans MS" pitchFamily="66" charset="0"/>
              </a:rPr>
              <a:t> </a:t>
            </a:r>
            <a:r>
              <a:rPr lang="en-US" sz="2600" i="1" dirty="0" err="1">
                <a:latin typeface="Comic Sans MS" pitchFamily="66" charset="0"/>
              </a:rPr>
              <a:t>fragilis</a:t>
            </a:r>
            <a:endParaRPr lang="en-US" sz="2600" i="1" dirty="0"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endParaRPr lang="en-US" sz="2600" i="1" dirty="0">
              <a:latin typeface="Comic Sans MS" pitchFamily="66" charset="0"/>
            </a:endParaRPr>
          </a:p>
          <a:p>
            <a:pPr marL="609600" indent="-609600" algn="just" eaLnBrk="1" hangingPunct="1">
              <a:lnSpc>
                <a:spcPct val="9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en-US" sz="2600" b="1" u="sng" dirty="0" err="1">
                <a:latin typeface="Comic Sans MS" pitchFamily="66" charset="0"/>
              </a:rPr>
              <a:t>Microaerophilic</a:t>
            </a:r>
            <a:r>
              <a:rPr lang="en-US" sz="2600" b="1" u="sng" dirty="0">
                <a:latin typeface="Comic Sans MS" pitchFamily="66" charset="0"/>
              </a:rPr>
              <a:t> </a:t>
            </a:r>
            <a:r>
              <a:rPr lang="en-US" sz="2600" dirty="0">
                <a:latin typeface="Comic Sans MS" pitchFamily="66" charset="0"/>
              </a:rPr>
              <a:t>– grow best in the presence of low oxygen levels   </a:t>
            </a:r>
          </a:p>
          <a:p>
            <a:pPr marL="609600" indent="-609600" algn="just" eaLnBrk="1" hangingPunct="1">
              <a:lnSpc>
                <a:spcPct val="9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600" dirty="0">
                <a:latin typeface="Comic Sans MS" pitchFamily="66" charset="0"/>
              </a:rPr>
              <a:t>      e.g. </a:t>
            </a:r>
            <a:r>
              <a:rPr lang="en-US" sz="2600" i="1" dirty="0">
                <a:latin typeface="Comic Sans MS" pitchFamily="66" charset="0"/>
              </a:rPr>
              <a:t>Campylobacter</a:t>
            </a:r>
            <a:r>
              <a:rPr lang="en-US" sz="2600" dirty="0">
                <a:latin typeface="Comic Sans MS" pitchFamily="66" charset="0"/>
              </a:rPr>
              <a:t> </a:t>
            </a:r>
            <a:r>
              <a:rPr lang="en-US" sz="2600" dirty="0" err="1">
                <a:latin typeface="Comic Sans MS" pitchFamily="66" charset="0"/>
              </a:rPr>
              <a:t>spp</a:t>
            </a:r>
            <a:r>
              <a:rPr lang="en-US" sz="2600" dirty="0">
                <a:latin typeface="Comic Sans MS" pitchFamily="66" charset="0"/>
              </a:rPr>
              <a:t>, </a:t>
            </a:r>
            <a:r>
              <a:rPr lang="en-US" sz="2600" i="1" dirty="0">
                <a:latin typeface="Comic Sans MS" pitchFamily="66" charset="0"/>
              </a:rPr>
              <a:t>Helicobacter</a:t>
            </a:r>
            <a:r>
              <a:rPr lang="en-US" sz="2600" dirty="0">
                <a:latin typeface="Comic Sans MS" pitchFamily="66" charset="0"/>
              </a:rPr>
              <a:t> </a:t>
            </a:r>
            <a:r>
              <a:rPr lang="en-US" sz="2600" dirty="0" err="1">
                <a:latin typeface="Comic Sans MS" pitchFamily="66" charset="0"/>
              </a:rPr>
              <a:t>spp</a:t>
            </a:r>
            <a:endParaRPr lang="en-US" sz="2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4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3400" y="1295400"/>
            <a:ext cx="8077200" cy="5257800"/>
          </a:xfrm>
        </p:spPr>
        <p:txBody>
          <a:bodyPr/>
          <a:lstStyle/>
          <a:p>
            <a:pPr marL="609600" indent="-609600" algn="just" eaLnBrk="1" hangingPunct="1">
              <a:buClr>
                <a:schemeClr val="tx2"/>
              </a:buClr>
              <a:buFontTx/>
              <a:buAutoNum type="arabicPeriod" startAt="4"/>
              <a:defRPr/>
            </a:pPr>
            <a:r>
              <a:rPr lang="en-US" sz="2800" b="1" u="sng" dirty="0">
                <a:latin typeface="Comic Sans MS" pitchFamily="66" charset="0"/>
              </a:rPr>
              <a:t>Facultative anaerobe </a:t>
            </a:r>
            <a:r>
              <a:rPr lang="en-US" sz="2800" dirty="0">
                <a:latin typeface="Comic Sans MS" pitchFamily="66" charset="0"/>
              </a:rPr>
              <a:t>– aerobic but can also grow in the absence of O</a:t>
            </a:r>
            <a:r>
              <a:rPr lang="en-US" sz="2800" baseline="-25000" dirty="0">
                <a:latin typeface="Comic Sans MS" pitchFamily="66" charset="0"/>
              </a:rPr>
              <a:t>2                                       </a:t>
            </a:r>
            <a:r>
              <a:rPr lang="en-US" sz="2800" dirty="0">
                <a:latin typeface="Comic Sans MS" pitchFamily="66" charset="0"/>
              </a:rPr>
              <a:t>e.g. </a:t>
            </a:r>
            <a:r>
              <a:rPr lang="en-US" sz="2800" i="1" dirty="0">
                <a:latin typeface="Comic Sans MS" pitchFamily="66" charset="0"/>
              </a:rPr>
              <a:t>Staphylococcus </a:t>
            </a:r>
            <a:r>
              <a:rPr lang="en-US" sz="2800" dirty="0" err="1">
                <a:latin typeface="Comic Sans MS" pitchFamily="66" charset="0"/>
              </a:rPr>
              <a:t>spps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marL="609600" indent="-609600" algn="just" eaLnBrk="1" hangingPunct="1">
              <a:buClr>
                <a:schemeClr val="tx2"/>
              </a:buClr>
              <a:buFontTx/>
              <a:buAutoNum type="arabicPeriod" startAt="4"/>
              <a:defRPr/>
            </a:pPr>
            <a:endParaRPr lang="en-US" sz="2800" dirty="0">
              <a:latin typeface="Comic Sans MS" pitchFamily="66" charset="0"/>
            </a:endParaRPr>
          </a:p>
          <a:p>
            <a:pPr marL="609600" indent="-609600" algn="just" eaLnBrk="1" hangingPunct="1">
              <a:buClr>
                <a:schemeClr val="tx2"/>
              </a:buClr>
              <a:buFontTx/>
              <a:buAutoNum type="arabicPeriod" startAt="4"/>
              <a:defRPr/>
            </a:pPr>
            <a:r>
              <a:rPr lang="en-US" sz="2800" b="1" u="sng" dirty="0" err="1">
                <a:latin typeface="Comic Sans MS" pitchFamily="66" charset="0"/>
              </a:rPr>
              <a:t>Aerotolerant</a:t>
            </a:r>
            <a:r>
              <a:rPr lang="en-US" sz="2800" b="1" u="sng" dirty="0">
                <a:latin typeface="Comic Sans MS" pitchFamily="66" charset="0"/>
              </a:rPr>
              <a:t> anaerobe </a:t>
            </a:r>
            <a:r>
              <a:rPr lang="en-US" sz="2800" dirty="0">
                <a:latin typeface="Comic Sans MS" pitchFamily="66" charset="0"/>
              </a:rPr>
              <a:t>– anaerobic, but tolerates exposure to O</a:t>
            </a:r>
            <a:r>
              <a:rPr lang="en-US" sz="2800" baseline="-25000" dirty="0">
                <a:latin typeface="Comic Sans MS" pitchFamily="66" charset="0"/>
              </a:rPr>
              <a:t>2</a:t>
            </a:r>
            <a:r>
              <a:rPr lang="en-US" sz="2800" dirty="0">
                <a:latin typeface="Comic Sans MS" pitchFamily="66" charset="0"/>
              </a:rPr>
              <a:t>                         e.g. </a:t>
            </a:r>
            <a:r>
              <a:rPr lang="en-US" sz="2800" i="1" dirty="0">
                <a:latin typeface="Comic Sans MS" pitchFamily="66" charset="0"/>
              </a:rPr>
              <a:t>Clostridium </a:t>
            </a:r>
            <a:r>
              <a:rPr lang="en-US" sz="2800" i="1" dirty="0" err="1">
                <a:latin typeface="Comic Sans MS" pitchFamily="66" charset="0"/>
              </a:rPr>
              <a:t>perfringens</a:t>
            </a:r>
            <a:endParaRPr lang="en-US" sz="2800" i="1" dirty="0">
              <a:latin typeface="Comic Sans MS" pitchFamily="66" charset="0"/>
            </a:endParaRPr>
          </a:p>
          <a:p>
            <a:pPr marL="609600" indent="-609600" algn="just" eaLnBrk="1" hangingPunct="1">
              <a:buClr>
                <a:schemeClr val="tx2"/>
              </a:buClr>
              <a:buFontTx/>
              <a:buAutoNum type="arabicPeriod" startAt="4"/>
              <a:defRPr/>
            </a:pPr>
            <a:endParaRPr lang="en-US" sz="2800" i="1" dirty="0">
              <a:latin typeface="Comic Sans MS" pitchFamily="66" charset="0"/>
            </a:endParaRPr>
          </a:p>
          <a:p>
            <a:pPr marL="609600" indent="-609600" algn="just" eaLnBrk="1" hangingPunct="1">
              <a:buClr>
                <a:schemeClr val="tx2"/>
              </a:buClr>
              <a:buFontTx/>
              <a:buAutoNum type="arabicPeriod" startAt="4"/>
              <a:defRPr/>
            </a:pPr>
            <a:r>
              <a:rPr lang="en-US" sz="2800" b="1" u="sng" dirty="0" err="1">
                <a:latin typeface="Comic Sans MS" pitchFamily="66" charset="0"/>
              </a:rPr>
              <a:t>Capnophilic</a:t>
            </a:r>
            <a:r>
              <a:rPr lang="en-US" sz="2800" b="1" u="sng" dirty="0">
                <a:latin typeface="Comic Sans MS" pitchFamily="66" charset="0"/>
              </a:rPr>
              <a:t> organism </a:t>
            </a:r>
            <a:r>
              <a:rPr lang="en-US" sz="2800" dirty="0">
                <a:latin typeface="Comic Sans MS" pitchFamily="66" charset="0"/>
              </a:rPr>
              <a:t>– requires high CO</a:t>
            </a:r>
            <a:r>
              <a:rPr lang="en-US" sz="2800" baseline="-25000" dirty="0">
                <a:latin typeface="Comic Sans MS" pitchFamily="66" charset="0"/>
              </a:rPr>
              <a:t>2</a:t>
            </a:r>
            <a:r>
              <a:rPr lang="en-US" sz="2800" dirty="0">
                <a:latin typeface="Comic Sans MS" pitchFamily="66" charset="0"/>
              </a:rPr>
              <a:t> levels </a:t>
            </a:r>
            <a:r>
              <a:rPr lang="en-US" sz="2800" dirty="0" err="1">
                <a:latin typeface="Comic Sans MS" pitchFamily="66" charset="0"/>
              </a:rPr>
              <a:t>eg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i="1" dirty="0" err="1">
                <a:latin typeface="Comic Sans MS" pitchFamily="66" charset="0"/>
              </a:rPr>
              <a:t>Neisseria</a:t>
            </a:r>
            <a:r>
              <a:rPr lang="en-US" sz="2800" i="1" dirty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spps</a:t>
            </a:r>
            <a:r>
              <a:rPr lang="en-US" sz="2800" dirty="0" smtClean="0">
                <a:latin typeface="Comic Sans MS" pitchFamily="66" charset="0"/>
              </a:rPr>
              <a:t>, </a:t>
            </a:r>
            <a:r>
              <a:rPr lang="en-US" sz="2800" dirty="0" err="1" smtClean="0">
                <a:latin typeface="Comic Sans MS" pitchFamily="66" charset="0"/>
              </a:rPr>
              <a:t>Brucella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err="1" smtClean="0">
                <a:latin typeface="Comic Sans MS" pitchFamily="66" charset="0"/>
              </a:rPr>
              <a:t>abortus</a:t>
            </a:r>
            <a:endParaRPr lang="en-US" sz="2800" dirty="0">
              <a:latin typeface="Comic Sans MS" pitchFamily="66" charset="0"/>
            </a:endParaRPr>
          </a:p>
          <a:p>
            <a:pPr marL="609600" indent="-609600" algn="just" eaLnBrk="1" hangingPunct="1">
              <a:buClr>
                <a:schemeClr val="tx2"/>
              </a:buClr>
              <a:buFontTx/>
              <a:buNone/>
              <a:defRPr/>
            </a:pP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0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3)pH </a:t>
            </a:r>
            <a:r>
              <a:rPr lang="en-US" u="sng" dirty="0">
                <a:solidFill>
                  <a:schemeClr val="tx1"/>
                </a:solidFill>
                <a:latin typeface="Comic Sans MS" pitchFamily="66" charset="0"/>
              </a:rPr>
              <a:t>Concentration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/>
              <a:t>Growth &amp; multiplication is affected  by </a:t>
            </a:r>
            <a:r>
              <a:rPr lang="en-US" b="1" dirty="0" smtClean="0"/>
              <a:t>pH of medium.</a:t>
            </a:r>
            <a:endParaRPr lang="en-US" b="1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en-US" b="1" dirty="0" smtClean="0"/>
              <a:t>Optimum </a:t>
            </a:r>
            <a:r>
              <a:rPr lang="en-US" b="1" dirty="0"/>
              <a:t>Ph for pathogenic bacteria is </a:t>
            </a:r>
            <a:r>
              <a:rPr lang="en-US" b="1" dirty="0" smtClean="0"/>
              <a:t>7.2-7.6.</a:t>
            </a:r>
            <a:endParaRPr lang="en-US" b="1" dirty="0"/>
          </a:p>
          <a:p>
            <a:pPr marL="64008" indent="0" eaLnBrk="1" hangingPunct="1">
              <a:lnSpc>
                <a:spcPct val="150000"/>
              </a:lnSpc>
              <a:buNone/>
              <a:defRPr/>
            </a:pP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5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tx1"/>
                </a:solidFill>
                <a:latin typeface="Comic Sans MS" pitchFamily="66" charset="0"/>
              </a:rPr>
              <a:t>4)Moisture </a:t>
            </a:r>
            <a:r>
              <a:rPr lang="en-US" u="sng" dirty="0">
                <a:solidFill>
                  <a:schemeClr val="tx1"/>
                </a:solidFill>
                <a:latin typeface="Comic Sans MS" pitchFamily="66" charset="0"/>
              </a:rPr>
              <a:t>&amp; Drying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Water</a:t>
            </a:r>
            <a:r>
              <a:rPr lang="en-US" sz="2800" dirty="0">
                <a:latin typeface="Comic Sans MS" pitchFamily="66" charset="0"/>
              </a:rPr>
              <a:t> – essential ingredient of bacterial protoplasm. Hence drying is lethal to cells.</a:t>
            </a: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en-US" sz="2800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800" dirty="0">
                <a:latin typeface="Comic Sans MS" pitchFamily="66" charset="0"/>
              </a:rPr>
              <a:t>Effect of drying varies :</a:t>
            </a: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 i="1" dirty="0">
                <a:latin typeface="Comic Sans MS" pitchFamily="66" charset="0"/>
              </a:rPr>
              <a:t>      </a:t>
            </a:r>
            <a:r>
              <a:rPr lang="en-US" sz="2800" i="1" dirty="0" err="1">
                <a:latin typeface="Comic Sans MS" pitchFamily="66" charset="0"/>
              </a:rPr>
              <a:t>T.pallidum</a:t>
            </a:r>
            <a:r>
              <a:rPr lang="en-US" sz="2800" dirty="0">
                <a:latin typeface="Comic Sans MS" pitchFamily="66" charset="0"/>
              </a:rPr>
              <a:t> – highly </a:t>
            </a:r>
            <a:r>
              <a:rPr lang="en-US" sz="2800" dirty="0" smtClean="0">
                <a:latin typeface="Comic Sans MS" pitchFamily="66" charset="0"/>
              </a:rPr>
              <a:t>sensitive to drying</a:t>
            </a:r>
            <a:endParaRPr lang="en-US" sz="2800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 dirty="0">
                <a:latin typeface="Comic Sans MS" pitchFamily="66" charset="0"/>
              </a:rPr>
              <a:t>      </a:t>
            </a:r>
            <a:r>
              <a:rPr lang="en-US" sz="2800" i="1" dirty="0" smtClean="0">
                <a:latin typeface="Comic Sans MS" pitchFamily="66" charset="0"/>
              </a:rPr>
              <a:t>Staphylococcus </a:t>
            </a:r>
            <a:r>
              <a:rPr lang="en-US" sz="2800" i="1" dirty="0" err="1" smtClean="0">
                <a:latin typeface="Comic Sans MS" pitchFamily="66" charset="0"/>
              </a:rPr>
              <a:t>aureus</a:t>
            </a:r>
            <a:r>
              <a:rPr lang="en-US" sz="2800" i="1" dirty="0" smtClean="0">
                <a:latin typeface="Comic Sans MS" pitchFamily="66" charset="0"/>
              </a:rPr>
              <a:t> &amp; Tubercle bacilli</a:t>
            </a:r>
            <a:r>
              <a:rPr lang="en-US" sz="2800" dirty="0" smtClean="0">
                <a:latin typeface="Comic Sans MS" pitchFamily="66" charset="0"/>
              </a:rPr>
              <a:t>–   stand </a:t>
            </a:r>
            <a:r>
              <a:rPr lang="en-US" sz="2800" dirty="0">
                <a:latin typeface="Comic Sans MS" pitchFamily="66" charset="0"/>
              </a:rPr>
              <a:t>for </a:t>
            </a:r>
            <a:r>
              <a:rPr lang="en-US" sz="2800" dirty="0" smtClean="0">
                <a:latin typeface="Comic Sans MS" pitchFamily="66" charset="0"/>
              </a:rPr>
              <a:t>months in drying conditions</a:t>
            </a:r>
            <a:endParaRPr lang="en-US" sz="2800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800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Spores</a:t>
            </a:r>
            <a:r>
              <a:rPr lang="en-US" sz="2800" dirty="0">
                <a:latin typeface="Comic Sans MS" pitchFamily="66" charset="0"/>
              </a:rPr>
              <a:t> – resistant to </a:t>
            </a:r>
            <a:r>
              <a:rPr lang="en-US" sz="2800" dirty="0" err="1">
                <a:latin typeface="Comic Sans MS" pitchFamily="66" charset="0"/>
              </a:rPr>
              <a:t>dessication</a:t>
            </a:r>
            <a:r>
              <a:rPr lang="en-US" sz="2800" dirty="0">
                <a:latin typeface="Comic Sans MS" pitchFamily="66" charset="0"/>
              </a:rPr>
              <a:t>, may survive for several decades.</a:t>
            </a:r>
          </a:p>
        </p:txBody>
      </p:sp>
    </p:spTree>
    <p:extLst>
      <p:ext uri="{BB962C8B-B14F-4D97-AF65-F5344CB8AC3E}">
        <p14:creationId xmlns:p14="http://schemas.microsoft.com/office/powerpoint/2010/main" val="4247155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tx1"/>
                </a:solidFill>
              </a:rPr>
              <a:t>5)Light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b="1" dirty="0" smtClean="0"/>
              <a:t>Bacteria  grow well in dark.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/>
              <a:t>They are sensitive to UV rays.</a:t>
            </a:r>
          </a:p>
          <a:p>
            <a:pPr>
              <a:lnSpc>
                <a:spcPct val="150000"/>
              </a:lnSpc>
              <a:defRPr/>
            </a:pPr>
            <a:r>
              <a:rPr lang="en-US" b="1" dirty="0" smtClean="0"/>
              <a:t>Photosynthetic bacteria require light &amp; </a:t>
            </a:r>
            <a:r>
              <a:rPr lang="en-US" b="1" dirty="0" err="1" smtClean="0"/>
              <a:t>photochromogenic</a:t>
            </a:r>
            <a:r>
              <a:rPr lang="en-US" b="1" dirty="0" smtClean="0"/>
              <a:t>  </a:t>
            </a:r>
            <a:r>
              <a:rPr lang="en-US" b="1" dirty="0" err="1" smtClean="0"/>
              <a:t>Mycobacteria</a:t>
            </a:r>
            <a:r>
              <a:rPr lang="en-US" b="1" dirty="0" smtClean="0"/>
              <a:t> produce pigment in light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575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u="sng">
                <a:latin typeface="Comic Sans MS" pitchFamily="66" charset="0"/>
              </a:rPr>
              <a:t> Nutritional Requirement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447800"/>
            <a:ext cx="8686800" cy="5105400"/>
          </a:xfrm>
        </p:spPr>
        <p:txBody>
          <a:bodyPr>
            <a:normAutofit fontScale="55000" lnSpcReduction="20000"/>
          </a:bodyPr>
          <a:lstStyle/>
          <a:p>
            <a:pPr marL="609600" indent="-609600" eaLnBrk="1" hangingPunct="1">
              <a:lnSpc>
                <a:spcPct val="170000"/>
              </a:lnSpc>
              <a:defRPr/>
            </a:pPr>
            <a:r>
              <a:rPr lang="en-US" sz="3800" b="1" dirty="0" smtClean="0"/>
              <a:t>Nutrition is the process by which chemical substances called nutrients are absorbed from surrounding environment &amp; used for energy &amp; metabolic activities</a:t>
            </a:r>
            <a:r>
              <a:rPr lang="en-US" sz="3800" b="1" dirty="0" smtClean="0"/>
              <a:t>.</a:t>
            </a:r>
            <a:endParaRPr lang="en-US" sz="3800" b="1" dirty="0" smtClean="0"/>
          </a:p>
          <a:p>
            <a:pPr>
              <a:lnSpc>
                <a:spcPct val="170000"/>
              </a:lnSpc>
              <a:defRPr/>
            </a:pPr>
            <a:r>
              <a:rPr lang="en-US" sz="3800" b="1" dirty="0" smtClean="0"/>
              <a:t>Bacteria </a:t>
            </a:r>
            <a:r>
              <a:rPr lang="en-US" sz="3800" b="1" dirty="0" smtClean="0"/>
              <a:t>are </a:t>
            </a:r>
            <a:r>
              <a:rPr lang="en-US" sz="3800" b="1" dirty="0"/>
              <a:t>classified </a:t>
            </a:r>
            <a:r>
              <a:rPr lang="en-US" sz="3800" b="1" dirty="0" smtClean="0"/>
              <a:t>into:</a:t>
            </a:r>
          </a:p>
          <a:p>
            <a:pPr marL="609600" indent="-609600" eaLnBrk="1" hangingPunct="1">
              <a:lnSpc>
                <a:spcPct val="170000"/>
              </a:lnSpc>
              <a:buFont typeface="Wingdings" pitchFamily="2" charset="2"/>
              <a:buAutoNum type="alphaLcParenR"/>
              <a:defRPr/>
            </a:pPr>
            <a:r>
              <a:rPr lang="en-US" sz="3800" b="1" dirty="0" err="1" smtClean="0"/>
              <a:t>Autotrophs</a:t>
            </a:r>
            <a:r>
              <a:rPr lang="en-US" sz="3800" b="1" dirty="0" smtClean="0"/>
              <a:t> </a:t>
            </a:r>
          </a:p>
          <a:p>
            <a:pPr marL="609600" indent="-609600" eaLnBrk="1" hangingPunct="1">
              <a:lnSpc>
                <a:spcPct val="170000"/>
              </a:lnSpc>
              <a:buFont typeface="Wingdings" pitchFamily="2" charset="2"/>
              <a:buAutoNum type="alphaLcParenR"/>
              <a:defRPr/>
            </a:pPr>
            <a:r>
              <a:rPr lang="en-US" sz="3800" b="1" dirty="0" err="1" smtClean="0"/>
              <a:t>Heterotrophs</a:t>
            </a:r>
            <a:endParaRPr lang="en-US" sz="3800" b="1" dirty="0" smtClean="0"/>
          </a:p>
          <a:p>
            <a:pPr marL="609600" indent="-609600" eaLnBrk="1" hangingPunct="1">
              <a:lnSpc>
                <a:spcPct val="170000"/>
              </a:lnSpc>
              <a:buFont typeface="Wingdings" pitchFamily="2" charset="2"/>
              <a:buAutoNum type="alphaLcParenR"/>
              <a:defRPr/>
            </a:pPr>
            <a:r>
              <a:rPr lang="en-US" sz="3800" b="1" dirty="0" err="1" smtClean="0"/>
              <a:t>Phototrophs</a:t>
            </a:r>
            <a:endParaRPr lang="en-US" sz="3800" b="1" dirty="0" smtClean="0"/>
          </a:p>
          <a:p>
            <a:pPr marL="609600" indent="-609600" eaLnBrk="1" hangingPunct="1">
              <a:lnSpc>
                <a:spcPct val="170000"/>
              </a:lnSpc>
              <a:buFont typeface="Wingdings" pitchFamily="2" charset="2"/>
              <a:buAutoNum type="alphaLcParenR"/>
              <a:defRPr/>
            </a:pPr>
            <a:r>
              <a:rPr lang="en-US" sz="3800" b="1" dirty="0" err="1" smtClean="0"/>
              <a:t>chemotroph</a:t>
            </a:r>
            <a:r>
              <a:rPr lang="en-US" sz="3800" dirty="0" err="1" smtClean="0"/>
              <a:t>s</a:t>
            </a:r>
            <a:r>
              <a:rPr lang="en-US" sz="3800" dirty="0" smtClean="0"/>
              <a:t> </a:t>
            </a:r>
            <a:endParaRPr lang="en-US" sz="3800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800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5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413375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a)Water</a:t>
            </a:r>
            <a:r>
              <a:rPr lang="en-US" dirty="0" smtClean="0"/>
              <a:t>:   Source of oxygen &amp; hydrogen.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en-US" dirty="0" smtClean="0"/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b="1" dirty="0" smtClean="0"/>
              <a:t>b)Carbon &amp; nitrogen</a:t>
            </a:r>
            <a:r>
              <a:rPr lang="en-US" dirty="0" smtClean="0"/>
              <a:t>:  Carbon source is carbohydrate that  provide energy.</a:t>
            </a:r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en-US" dirty="0" smtClean="0"/>
              <a:t>Nitrogen is component of protein &amp; nucleic acid &amp; its source is ammonium salt.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2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u="sng" dirty="0">
                <a:latin typeface="Comic Sans MS" pitchFamily="66" charset="0"/>
              </a:rPr>
              <a:t>Growth</a:t>
            </a:r>
            <a:br>
              <a:rPr lang="en-US" u="sng" dirty="0"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u="sng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800" b="1" dirty="0">
                <a:latin typeface="Comic Sans MS" pitchFamily="66" charset="0"/>
              </a:rPr>
              <a:t>It is an increase in all the cell components, which ends in multiplication of cell leading to an increase in population.</a:t>
            </a: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en-US" sz="2800" b="1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800" b="1" dirty="0">
                <a:latin typeface="Comic Sans MS" pitchFamily="66" charset="0"/>
              </a:rPr>
              <a:t>It involves an increase in the size and number of individual cells.</a:t>
            </a: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endParaRPr lang="en-US" sz="2800" b="1" dirty="0">
              <a:latin typeface="Comic Sans MS" pitchFamily="66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800" b="1" dirty="0">
                <a:latin typeface="Comic Sans MS" pitchFamily="66" charset="0"/>
              </a:rPr>
              <a:t>Bacteria divide by binary fission.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1067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533400"/>
            <a:ext cx="8540750" cy="63246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>
                <a:latin typeface="Comic Sans MS" pitchFamily="66" charset="0"/>
              </a:rPr>
              <a:t>c)</a:t>
            </a:r>
            <a:r>
              <a:rPr lang="en-US" sz="2800" b="1" dirty="0" err="1">
                <a:latin typeface="Comic Sans MS" pitchFamily="66" charset="0"/>
              </a:rPr>
              <a:t>Sulphur</a:t>
            </a:r>
            <a:r>
              <a:rPr lang="en-US" sz="2800" b="1" dirty="0">
                <a:latin typeface="Comic Sans MS" pitchFamily="66" charset="0"/>
              </a:rPr>
              <a:t> &amp; phosphorus</a:t>
            </a:r>
            <a:r>
              <a:rPr lang="en-US" sz="2800" dirty="0">
                <a:latin typeface="Comic Sans MS" pitchFamily="66" charset="0"/>
              </a:rPr>
              <a:t>: </a:t>
            </a:r>
            <a:r>
              <a:rPr lang="en-US" sz="2800" dirty="0" err="1">
                <a:latin typeface="Comic Sans MS" pitchFamily="66" charset="0"/>
              </a:rPr>
              <a:t>Sulphur</a:t>
            </a:r>
            <a:r>
              <a:rPr lang="en-US" sz="2800" dirty="0">
                <a:latin typeface="Comic Sans MS" pitchFamily="66" charset="0"/>
              </a:rPr>
              <a:t> forms part of 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Comic Sans MS" pitchFamily="66" charset="0"/>
              </a:rPr>
              <a:t>structure of </a:t>
            </a:r>
            <a:r>
              <a:rPr lang="en-US" sz="2800" dirty="0" err="1">
                <a:latin typeface="Comic Sans MS" pitchFamily="66" charset="0"/>
              </a:rPr>
              <a:t>coenzymes.Phosphorus</a:t>
            </a:r>
            <a:r>
              <a:rPr lang="en-US" sz="2800" dirty="0">
                <a:latin typeface="Comic Sans MS" pitchFamily="66" charset="0"/>
              </a:rPr>
              <a:t> is required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Comic Sans MS" pitchFamily="66" charset="0"/>
              </a:rPr>
              <a:t>for nucleic </a:t>
            </a:r>
            <a:r>
              <a:rPr lang="en-US" sz="2800" dirty="0" err="1">
                <a:latin typeface="Comic Sans MS" pitchFamily="66" charset="0"/>
              </a:rPr>
              <a:t>acid,ATP,NAD,Flavin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>
                <a:latin typeface="Comic Sans MS" pitchFamily="66" charset="0"/>
              </a:rPr>
              <a:t>d)Growth factors</a:t>
            </a:r>
            <a:r>
              <a:rPr lang="en-US" sz="2800" dirty="0">
                <a:latin typeface="Comic Sans MS" pitchFamily="66" charset="0"/>
              </a:rPr>
              <a:t>: Are bacterial vitamins </a:t>
            </a:r>
            <a:r>
              <a:rPr lang="en-US" sz="2800" dirty="0" smtClean="0">
                <a:latin typeface="Comic Sans MS" pitchFamily="66" charset="0"/>
              </a:rPr>
              <a:t>required in </a:t>
            </a:r>
            <a:r>
              <a:rPr lang="en-US" sz="2800" dirty="0">
                <a:latin typeface="Comic Sans MS" pitchFamily="66" charset="0"/>
              </a:rPr>
              <a:t>small </a:t>
            </a:r>
            <a:r>
              <a:rPr lang="en-US" sz="2800" dirty="0" err="1" smtClean="0">
                <a:latin typeface="Comic Sans MS" pitchFamily="66" charset="0"/>
              </a:rPr>
              <a:t>quantities.They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are</a:t>
            </a:r>
          </a:p>
          <a:p>
            <a:pPr marL="609600" indent="-609600" algn="just" eaLnBrk="1" hangingPunct="1">
              <a:lnSpc>
                <a:spcPct val="15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Essential</a:t>
            </a:r>
            <a:r>
              <a:rPr lang="en-US" sz="2800" dirty="0">
                <a:latin typeface="Comic Sans MS" pitchFamily="66" charset="0"/>
              </a:rPr>
              <a:t> </a:t>
            </a:r>
          </a:p>
          <a:p>
            <a:pPr marL="609600" indent="-609600" algn="just" eaLnBrk="1" hangingPunct="1">
              <a:lnSpc>
                <a:spcPct val="150000"/>
              </a:lnSpc>
              <a:buClr>
                <a:schemeClr val="tx2"/>
              </a:buClr>
              <a:buFontTx/>
              <a:buAutoNum type="arabicPeriod"/>
              <a:defRPr/>
            </a:pPr>
            <a:r>
              <a:rPr lang="en-US" sz="2800" dirty="0">
                <a:solidFill>
                  <a:schemeClr val="tx2"/>
                </a:solidFill>
                <a:latin typeface="Comic Sans MS" pitchFamily="66" charset="0"/>
              </a:rPr>
              <a:t>Accessory</a:t>
            </a:r>
            <a:r>
              <a:rPr lang="en-US" sz="2800" dirty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902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mic Sans MS" pitchFamily="66" charset="0"/>
              </a:rPr>
              <a:t>Bacterial metabolism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219200"/>
            <a:ext cx="8991600" cy="5638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Comic Sans MS" pitchFamily="66" charset="0"/>
              </a:rPr>
              <a:t>Bacterial metabolism is the process of absorption of food </a:t>
            </a:r>
            <a:r>
              <a:rPr lang="en-US" dirty="0" err="1" smtClean="0">
                <a:latin typeface="Comic Sans MS" pitchFamily="66" charset="0"/>
              </a:rPr>
              <a:t>material,their</a:t>
            </a:r>
            <a:r>
              <a:rPr lang="en-US" dirty="0" smtClean="0">
                <a:latin typeface="Comic Sans MS" pitchFamily="66" charset="0"/>
              </a:rPr>
              <a:t> breakdown &amp; utilization within bacterial cells &amp; elimination of metabolic end products.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Comic Sans MS" pitchFamily="66" charset="0"/>
              </a:rPr>
              <a:t>Aerobic bacteria obtain energy by Respiration.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Comic Sans MS" pitchFamily="66" charset="0"/>
              </a:rPr>
              <a:t>Anaerobic bacteria obtain energy by Fermentation.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 smtClean="0">
                <a:latin typeface="Comic Sans MS" pitchFamily="66" charset="0"/>
              </a:rPr>
              <a:t>Facultative anaerobes can utilize both pathways.</a:t>
            </a:r>
            <a:endParaRPr lang="en-US" dirty="0">
              <a:latin typeface="Comic Sans MS" pitchFamily="66" charset="0"/>
            </a:endParaRPr>
          </a:p>
          <a:p>
            <a:pPr eaLnBrk="1" hangingPunct="1">
              <a:defRPr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0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1" name="Picture 2" descr="C:\Users\l\Desktop\my  documents\My Pictures\bacterial-growth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88392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9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latin typeface="Comic Sans MS" pitchFamily="66" charset="0"/>
              </a:rPr>
              <a:t>Generation time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600200"/>
            <a:ext cx="8077200" cy="4800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800" dirty="0">
                <a:latin typeface="Comic Sans MS" pitchFamily="66" charset="0"/>
              </a:rPr>
              <a:t>The time required for a bacterium to give rise to 2 daughter cells under optimum conditions</a:t>
            </a:r>
          </a:p>
          <a:p>
            <a:pPr algn="just" eaLnBrk="1" hangingPunct="1">
              <a:lnSpc>
                <a:spcPct val="90000"/>
              </a:lnSpc>
              <a:buClr>
                <a:schemeClr val="tx2"/>
              </a:buClr>
              <a:defRPr/>
            </a:pPr>
            <a:r>
              <a:rPr lang="en-US" sz="2800" dirty="0">
                <a:latin typeface="Comic Sans MS" pitchFamily="66" charset="0"/>
              </a:rPr>
              <a:t>Also called </a:t>
            </a:r>
            <a:r>
              <a:rPr lang="en-US" sz="2800" u="sng" dirty="0">
                <a:latin typeface="Comic Sans MS" pitchFamily="66" charset="0"/>
              </a:rPr>
              <a:t>population doubling time.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Comic Sans MS" pitchFamily="66" charset="0"/>
              </a:rPr>
              <a:t>Generation time may vary from 20min to 20 days. For </a:t>
            </a:r>
            <a:r>
              <a:rPr lang="en-US" sz="2800" dirty="0" err="1">
                <a:latin typeface="Comic Sans MS" pitchFamily="66" charset="0"/>
              </a:rPr>
              <a:t>eg</a:t>
            </a:r>
            <a:endParaRPr lang="en-US" sz="28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u="sng" dirty="0">
                <a:latin typeface="Comic Sans MS" pitchFamily="66" charset="0"/>
              </a:rPr>
              <a:t>Species of bacteria          Generation  time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Comic Sans MS" pitchFamily="66" charset="0"/>
              </a:rPr>
              <a:t>    E.coli                                     20 min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M.tuberculosis</a:t>
            </a:r>
            <a:r>
              <a:rPr lang="en-US" sz="2800" dirty="0">
                <a:latin typeface="Comic Sans MS" pitchFamily="66" charset="0"/>
              </a:rPr>
              <a:t>                          20 hrs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M.Leprae</a:t>
            </a:r>
            <a:r>
              <a:rPr lang="en-US" sz="2800" dirty="0">
                <a:latin typeface="Comic Sans MS" pitchFamily="66" charset="0"/>
              </a:rPr>
              <a:t>                                  </a:t>
            </a:r>
            <a:r>
              <a:rPr lang="en-US" sz="2800" dirty="0" smtClean="0">
                <a:latin typeface="Comic Sans MS" pitchFamily="66" charset="0"/>
              </a:rPr>
              <a:t>20 </a:t>
            </a:r>
            <a:r>
              <a:rPr lang="en-US" sz="2800" dirty="0">
                <a:latin typeface="Comic Sans MS" pitchFamily="66" charset="0"/>
              </a:rPr>
              <a:t>days</a:t>
            </a:r>
          </a:p>
        </p:txBody>
      </p:sp>
    </p:spTree>
    <p:extLst>
      <p:ext uri="{BB962C8B-B14F-4D97-AF65-F5344CB8AC3E}">
        <p14:creationId xmlns:p14="http://schemas.microsoft.com/office/powerpoint/2010/main" val="216870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>
                <a:latin typeface="Comic Sans MS" pitchFamily="66" charset="0"/>
              </a:rPr>
              <a:t>Growth form in Laboratory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09600" y="1295400"/>
            <a:ext cx="8077200" cy="4953000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tx2"/>
              </a:buClr>
              <a:defRPr/>
            </a:pP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Colony</a:t>
            </a:r>
            <a:r>
              <a:rPr lang="en-US" sz="2800">
                <a:latin typeface="Comic Sans MS" pitchFamily="66" charset="0"/>
              </a:rPr>
              <a:t> – formed by bacteria growing on solid media. (20-30 cell divisions)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>
                <a:latin typeface="Comic Sans MS" pitchFamily="66" charset="0"/>
              </a:rPr>
              <a:t>   Each bacterial colony represents a clone of cells derived from a single parent cell.</a:t>
            </a:r>
          </a:p>
          <a:p>
            <a:pPr algn="just" eaLnBrk="1" hangingPunct="1">
              <a:buClr>
                <a:schemeClr val="tx2"/>
              </a:buClr>
              <a:defRPr/>
            </a:pPr>
            <a:endParaRPr lang="en-US" sz="2800">
              <a:latin typeface="Comic Sans MS" pitchFamily="66" charset="0"/>
            </a:endParaRPr>
          </a:p>
          <a:p>
            <a:pPr algn="just" eaLnBrk="1" hangingPunct="1">
              <a:buClr>
                <a:schemeClr val="tx2"/>
              </a:buClr>
              <a:defRPr/>
            </a:pP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Turbidity</a:t>
            </a:r>
            <a:r>
              <a:rPr lang="en-US" sz="2800">
                <a:solidFill>
                  <a:srgbClr val="2EE8B3"/>
                </a:solidFill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</a:rPr>
              <a:t>– liquid media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2800">
                <a:latin typeface="Comic Sans MS" pitchFamily="66" charset="0"/>
              </a:rPr>
              <a:t>                   - 10</a:t>
            </a:r>
            <a:r>
              <a:rPr lang="en-US" sz="2800" baseline="30000">
                <a:latin typeface="Comic Sans MS" pitchFamily="66" charset="0"/>
              </a:rPr>
              <a:t>7</a:t>
            </a:r>
            <a:r>
              <a:rPr lang="en-US" sz="2800">
                <a:latin typeface="Comic Sans MS" pitchFamily="66" charset="0"/>
              </a:rPr>
              <a:t>-10</a:t>
            </a:r>
            <a:r>
              <a:rPr lang="en-US" sz="2800" baseline="30000">
                <a:latin typeface="Comic Sans MS" pitchFamily="66" charset="0"/>
              </a:rPr>
              <a:t>9</a:t>
            </a:r>
            <a:r>
              <a:rPr lang="en-US" sz="2800">
                <a:latin typeface="Comic Sans MS" pitchFamily="66" charset="0"/>
              </a:rPr>
              <a:t> cells/ml</a:t>
            </a:r>
          </a:p>
          <a:p>
            <a:pPr algn="just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2800">
              <a:latin typeface="Comic Sans MS" pitchFamily="66" charset="0"/>
            </a:endParaRPr>
          </a:p>
          <a:p>
            <a:pPr algn="just" eaLnBrk="1" hangingPunct="1">
              <a:buClr>
                <a:schemeClr val="tx2"/>
              </a:buClr>
              <a:defRPr/>
            </a:pP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Biofilm formation </a:t>
            </a:r>
            <a:r>
              <a:rPr lang="en-US" sz="2800">
                <a:latin typeface="Comic Sans MS" pitchFamily="66" charset="0"/>
              </a:rPr>
              <a:t>–</a:t>
            </a:r>
            <a:r>
              <a:rPr lang="en-US" sz="280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2800">
                <a:latin typeface="Comic Sans MS" pitchFamily="66" charset="0"/>
              </a:rPr>
              <a:t>thin spread over an inert surface.</a:t>
            </a:r>
          </a:p>
        </p:txBody>
      </p:sp>
    </p:spTree>
    <p:extLst>
      <p:ext uri="{BB962C8B-B14F-4D97-AF65-F5344CB8AC3E}">
        <p14:creationId xmlns:p14="http://schemas.microsoft.com/office/powerpoint/2010/main" val="280494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1735864"/>
              </p:ext>
            </p:extLst>
          </p:nvPr>
        </p:nvGraphicFramePr>
        <p:xfrm>
          <a:off x="457200" y="2214563"/>
          <a:ext cx="4038600" cy="270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4342857" imgH="2914286" progId="">
                  <p:embed/>
                </p:oleObj>
              </mc:Choice>
              <mc:Fallback>
                <p:oleObj name="Photo Editor Photo" r:id="rId3" imgW="4342857" imgH="29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14563"/>
                        <a:ext cx="4038600" cy="270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7" descr="Nutrient Broth -turbid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6900" y="1447800"/>
            <a:ext cx="3467100" cy="3862388"/>
          </a:xfrm>
        </p:spPr>
      </p:pic>
      <p:sp>
        <p:nvSpPr>
          <p:cNvPr id="3" name="TextBox 2"/>
          <p:cNvSpPr txBox="1"/>
          <p:nvPr/>
        </p:nvSpPr>
        <p:spPr>
          <a:xfrm>
            <a:off x="228600" y="579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Growth in form of colonies on solid culture media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5791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Growth in liquid culture media indicated by turbidity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52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latin typeface="Comic Sans MS" pitchFamily="66" charset="0"/>
              </a:rPr>
              <a:t>Bacterial counts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b="1" u="sng" dirty="0">
                <a:latin typeface="Comic Sans MS" pitchFamily="66" charset="0"/>
              </a:rPr>
              <a:t>A)Total cell count</a:t>
            </a:r>
            <a:r>
              <a:rPr lang="en-US" u="sng" dirty="0">
                <a:latin typeface="Comic Sans MS" pitchFamily="66" charset="0"/>
              </a:rPr>
              <a:t>: </a:t>
            </a:r>
            <a:r>
              <a:rPr lang="en-US" b="1" dirty="0">
                <a:latin typeface="Comic Sans MS" pitchFamily="66" charset="0"/>
              </a:rPr>
              <a:t>Total number of cells in the sample – living + dead</a:t>
            </a:r>
          </a:p>
          <a:p>
            <a:pPr marL="64008" indent="0" algn="just">
              <a:buClr>
                <a:schemeClr val="tx2"/>
              </a:buClr>
              <a:buNone/>
              <a:defRPr/>
            </a:pPr>
            <a:endParaRPr lang="en-US" b="1" dirty="0" smtClean="0">
              <a:latin typeface="Comic Sans MS" pitchFamily="66" charset="0"/>
            </a:endParaRPr>
          </a:p>
          <a:p>
            <a:pPr marL="0" indent="0" algn="just">
              <a:buClr>
                <a:schemeClr val="tx2"/>
              </a:buClr>
              <a:buNone/>
              <a:defRPr/>
            </a:pPr>
            <a:r>
              <a:rPr lang="en-US" b="1" u="sng" dirty="0" smtClean="0">
                <a:latin typeface="Comic Sans MS" pitchFamily="66" charset="0"/>
              </a:rPr>
              <a:t>B)Viable </a:t>
            </a:r>
            <a:r>
              <a:rPr lang="en-US" b="1" u="sng" dirty="0" err="1" smtClean="0">
                <a:latin typeface="Comic Sans MS" pitchFamily="66" charset="0"/>
              </a:rPr>
              <a:t>count</a:t>
            </a:r>
            <a:r>
              <a:rPr lang="en-US" b="1" dirty="0" err="1" smtClean="0">
                <a:latin typeface="Comic Sans MS" pitchFamily="66" charset="0"/>
              </a:rPr>
              <a:t>:</a:t>
            </a:r>
            <a:r>
              <a:rPr lang="en-US" b="1" dirty="0" err="1">
                <a:latin typeface="Comic Sans MS" pitchFamily="66" charset="0"/>
              </a:rPr>
              <a:t>Denotes</a:t>
            </a:r>
            <a:r>
              <a:rPr lang="en-US" b="1" dirty="0">
                <a:latin typeface="Comic Sans MS" pitchFamily="66" charset="0"/>
              </a:rPr>
              <a:t> the number of living cells</a:t>
            </a:r>
            <a:r>
              <a:rPr lang="en-US" b="1" dirty="0" smtClean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78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>
                <a:latin typeface="Comic Sans MS" pitchFamily="66" charset="0"/>
              </a:rPr>
              <a:t>Bacterial Growth Curve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 smtClean="0"/>
              <a:t> </a:t>
            </a:r>
            <a:r>
              <a:rPr lang="en-US" b="1" dirty="0"/>
              <a:t>When a suitable liquid medium inoculated by bacterium is </a:t>
            </a:r>
            <a:r>
              <a:rPr lang="en-US" b="1" dirty="0" err="1"/>
              <a:t>incubated,bacteria</a:t>
            </a:r>
            <a:r>
              <a:rPr lang="en-US" b="1" dirty="0"/>
              <a:t> multiply &amp; grow in </a:t>
            </a:r>
            <a:r>
              <a:rPr lang="en-US" b="1" dirty="0" err="1"/>
              <a:t>number.When</a:t>
            </a:r>
            <a:r>
              <a:rPr lang="en-US" b="1" dirty="0"/>
              <a:t> bacterial count of such culture is determined periodically &amp; </a:t>
            </a:r>
            <a:r>
              <a:rPr lang="en-US" b="1" dirty="0" err="1"/>
              <a:t>plotted,the</a:t>
            </a:r>
            <a:r>
              <a:rPr lang="en-US" b="1" dirty="0"/>
              <a:t> curve obtained is k/n as Growth curve which has following phases:</a:t>
            </a:r>
          </a:p>
          <a:p>
            <a:pPr algn="just" eaLnBrk="1" hangingPunct="1">
              <a:buClr>
                <a:schemeClr val="tx2"/>
              </a:buClr>
              <a:defRPr/>
            </a:pPr>
            <a:endParaRPr lang="en-US" dirty="0" smtClean="0">
              <a:latin typeface="Comic Sans MS" pitchFamily="66" charset="0"/>
            </a:endParaRPr>
          </a:p>
          <a:p>
            <a:pPr marL="0" indent="0" algn="just" eaLnBrk="1" hangingPunct="1">
              <a:buClr>
                <a:schemeClr val="tx2"/>
              </a:buClr>
              <a:buNone/>
              <a:defRPr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0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GROWTH CURVE</a:t>
            </a:r>
            <a:endParaRPr lang="en-US" dirty="0"/>
          </a:p>
        </p:txBody>
      </p:sp>
      <p:pic>
        <p:nvPicPr>
          <p:cNvPr id="16387" name="Picture 5" descr="bacterial%20growth%20curv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71" y="2266233"/>
            <a:ext cx="6327058" cy="3805084"/>
          </a:xfrm>
        </p:spPr>
      </p:pic>
    </p:spTree>
    <p:extLst>
      <p:ext uri="{BB962C8B-B14F-4D97-AF65-F5344CB8AC3E}">
        <p14:creationId xmlns:p14="http://schemas.microsoft.com/office/powerpoint/2010/main" val="3783016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</TotalTime>
  <Words>716</Words>
  <Application>Microsoft Office PowerPoint</Application>
  <PresentationFormat>On-screen Show (4:3)</PresentationFormat>
  <Paragraphs>123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Verve</vt:lpstr>
      <vt:lpstr>Photo Editor Photo</vt:lpstr>
      <vt:lpstr>Growth &amp; Physiology of Bacteria</vt:lpstr>
      <vt:lpstr>Growth </vt:lpstr>
      <vt:lpstr>PowerPoint Presentation</vt:lpstr>
      <vt:lpstr>Generation time</vt:lpstr>
      <vt:lpstr>Growth form in Laboratory</vt:lpstr>
      <vt:lpstr>PowerPoint Presentation</vt:lpstr>
      <vt:lpstr>Bacterial counts</vt:lpstr>
      <vt:lpstr>Bacterial Growth Curve</vt:lpstr>
      <vt:lpstr>GROWTH CURVE</vt:lpstr>
      <vt:lpstr>Morphological &amp; physiological alterations in bacteria during phases of growth </vt:lpstr>
      <vt:lpstr>Factors Affecting Bacterial Growth</vt:lpstr>
      <vt:lpstr> Physical factors   </vt:lpstr>
      <vt:lpstr>2)Atmosphere</vt:lpstr>
      <vt:lpstr>PowerPoint Presentation</vt:lpstr>
      <vt:lpstr>3)pH Concentration</vt:lpstr>
      <vt:lpstr>4)Moisture &amp; Drying</vt:lpstr>
      <vt:lpstr>5)Light</vt:lpstr>
      <vt:lpstr> Nutritional Requirement</vt:lpstr>
      <vt:lpstr>PowerPoint Presentation</vt:lpstr>
      <vt:lpstr>PowerPoint Presentation</vt:lpstr>
      <vt:lpstr>Bacterial metabolism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&amp; Physiology of Bacteria</dc:title>
  <dc:creator>nitika</dc:creator>
  <cp:lastModifiedBy>nitika</cp:lastModifiedBy>
  <cp:revision>2</cp:revision>
  <dcterms:created xsi:type="dcterms:W3CDTF">2017-01-19T06:09:47Z</dcterms:created>
  <dcterms:modified xsi:type="dcterms:W3CDTF">2017-01-19T06:22:30Z</dcterms:modified>
</cp:coreProperties>
</file>