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80" r:id="rId4"/>
    <p:sldId id="258" r:id="rId5"/>
    <p:sldId id="276" r:id="rId6"/>
    <p:sldId id="277" r:id="rId7"/>
    <p:sldId id="278" r:id="rId8"/>
    <p:sldId id="281" r:id="rId9"/>
    <p:sldId id="279" r:id="rId10"/>
    <p:sldId id="262" r:id="rId11"/>
    <p:sldId id="263" r:id="rId12"/>
    <p:sldId id="282" r:id="rId13"/>
    <p:sldId id="264" r:id="rId14"/>
    <p:sldId id="265" r:id="rId15"/>
    <p:sldId id="28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1DF3-D84C-4DCB-A2DA-46102E6D85AE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02C7-07DD-457C-B341-146A39C1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AC5270-C6CE-4EE7-AEAE-AAA5D8B60D6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8E70-8CE3-4A5A-BE5E-061A97552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B43D38-7769-4903-A021-C98BD3D5BF87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CCE14B-5011-4891-8C4B-1B2A94606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Media &amp; culture </a:t>
            </a:r>
            <a:r>
              <a:rPr lang="en-US" dirty="0" err="1" smtClean="0"/>
              <a:t>tecniques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Selective media</a:t>
            </a:r>
          </a:p>
          <a:p>
            <a:pPr>
              <a:buNone/>
            </a:pPr>
            <a:r>
              <a:rPr lang="en-US" dirty="0" smtClean="0"/>
              <a:t> Solid media that contains substances which support growth of desired bacteria while inhibit growth of other</a:t>
            </a:r>
          </a:p>
          <a:p>
            <a:pPr>
              <a:buNone/>
            </a:pPr>
            <a:r>
              <a:rPr lang="en-US" dirty="0" smtClean="0"/>
              <a:t>     unwanted bacteria. </a:t>
            </a:r>
          </a:p>
          <a:p>
            <a:pPr>
              <a:buNone/>
            </a:pPr>
            <a:r>
              <a:rPr lang="en-US" i="1" dirty="0" err="1" smtClean="0"/>
              <a:t>Eg:TCBS</a:t>
            </a:r>
            <a:r>
              <a:rPr lang="en-US" i="1" dirty="0" smtClean="0"/>
              <a:t> media selective for </a:t>
            </a:r>
            <a:r>
              <a:rPr lang="en-US" i="1" dirty="0" err="1" smtClean="0"/>
              <a:t>Vibrio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962400" y="4114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Differential media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media distinguish one bacteria from another by difference in growth characteristics.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MacConkey</a:t>
            </a:r>
            <a:r>
              <a:rPr lang="en-US" dirty="0" smtClean="0"/>
              <a:t> agar differentiates b/w lactose </a:t>
            </a:r>
            <a:r>
              <a:rPr lang="en-US" dirty="0" err="1" smtClean="0"/>
              <a:t>fermenters</a:t>
            </a:r>
            <a:r>
              <a:rPr lang="en-US" dirty="0" smtClean="0"/>
              <a:t> &amp; non lactose </a:t>
            </a:r>
            <a:r>
              <a:rPr lang="en-US" dirty="0" err="1" smtClean="0"/>
              <a:t>fermenter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l\Desktop\my  documents\My Pictures\culture-media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391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Transport media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 used to maintain viability of certain delicate organisms in specimens during transport to </a:t>
            </a:r>
            <a:r>
              <a:rPr lang="en-US" dirty="0" err="1" smtClean="0"/>
              <a:t>laboratory.Eg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Alkaline peptone water for </a:t>
            </a:r>
            <a:r>
              <a:rPr lang="en-US" i="1" dirty="0" err="1" smtClean="0"/>
              <a:t>Vibrio</a:t>
            </a:r>
            <a:endParaRPr lang="en-US" i="1" dirty="0" smtClean="0"/>
          </a:p>
          <a:p>
            <a:r>
              <a:rPr lang="en-US" i="1" dirty="0" smtClean="0"/>
              <a:t>Stuart’s Transport media for Gonococci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Culture techniques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Aerobic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Streak culture</a:t>
            </a:r>
          </a:p>
          <a:p>
            <a:r>
              <a:rPr lang="en-US" dirty="0" smtClean="0"/>
              <a:t>Lawn culture</a:t>
            </a:r>
          </a:p>
          <a:p>
            <a:r>
              <a:rPr lang="en-US" dirty="0" smtClean="0"/>
              <a:t>Pour plate culture</a:t>
            </a:r>
          </a:p>
          <a:p>
            <a:r>
              <a:rPr lang="en-US" dirty="0" smtClean="0"/>
              <a:t>Stroke culture</a:t>
            </a:r>
          </a:p>
          <a:p>
            <a:r>
              <a:rPr lang="en-US" dirty="0" smtClean="0"/>
              <a:t>Stab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Methods of culture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/>
              <a:t>1)Streak culture(Surface plating)</a:t>
            </a:r>
          </a:p>
          <a:p>
            <a:pPr eaLnBrk="1" hangingPunct="1">
              <a:defRPr/>
            </a:pPr>
            <a:r>
              <a:rPr lang="en-US">
                <a:effectLst/>
              </a:rPr>
              <a:t>Method routinely employed for obtaining discrete colonies of bacteria.</a:t>
            </a: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Done using platinum or nichrome wire loop with 2-4 mm diameter.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/>
              </a:rPr>
              <a:t> </a:t>
            </a:r>
          </a:p>
          <a:p>
            <a:pPr eaLnBrk="1" hangingPunct="1">
              <a:defRPr/>
            </a:pPr>
            <a:endParaRPr 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Procedure</a:t>
            </a:r>
            <a:r>
              <a:rPr lang="en-US" sz="2400" b="1" dirty="0"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1)Loop is sterilized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2)</a:t>
            </a:r>
            <a:r>
              <a:rPr lang="en-US" sz="2400" dirty="0" err="1">
                <a:effectLst/>
              </a:rPr>
              <a:t>Loopful</a:t>
            </a:r>
            <a:r>
              <a:rPr lang="en-US" sz="2400" dirty="0">
                <a:effectLst/>
              </a:rPr>
              <a:t> of  </a:t>
            </a:r>
            <a:r>
              <a:rPr lang="en-US" sz="2400" dirty="0" err="1">
                <a:effectLst/>
              </a:rPr>
              <a:t>inoculum</a:t>
            </a:r>
            <a:r>
              <a:rPr lang="en-US" sz="2400" dirty="0">
                <a:effectLst/>
              </a:rPr>
              <a:t> is placed near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peripheral area on plate &amp; smeared to form a </a:t>
            </a:r>
            <a:r>
              <a:rPr lang="en-US" sz="2400" b="1" dirty="0">
                <a:effectLst/>
              </a:rPr>
              <a:t>well</a:t>
            </a:r>
            <a:r>
              <a:rPr lang="en-US" sz="24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3)Loop is </a:t>
            </a:r>
            <a:r>
              <a:rPr lang="en-US" sz="2400" dirty="0" err="1">
                <a:effectLst/>
              </a:rPr>
              <a:t>resterilized</a:t>
            </a:r>
            <a:r>
              <a:rPr lang="en-US" sz="2400" dirty="0">
                <a:effectLst/>
              </a:rPr>
              <a:t> &amp; parallel streaks are drawn from well spreading the </a:t>
            </a:r>
            <a:r>
              <a:rPr lang="en-US" sz="2400" dirty="0" err="1">
                <a:effectLst/>
              </a:rPr>
              <a:t>inoculum</a:t>
            </a:r>
            <a:r>
              <a:rPr lang="en-US" sz="2400" dirty="0">
                <a:effectLst/>
              </a:rPr>
              <a:t> thinly over plate in different segments of plate  .Plate is  then incubated.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34820" name="Picture 5" descr="http://upload.wikimedia.org/wikipedia/commons/5/55/Streak_pl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85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2)Lawn culture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Provides  uniform surface growth of bacteria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Used for antibiotic sensitivity testing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Used for bacteriophage typing.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Used when large amount of bacterial growth is required for preparing vaccines,antigens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Procedure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Prepared by flooding surface of solid culture </a:t>
            </a:r>
            <a:r>
              <a:rPr lang="en-US" dirty="0" smtClean="0"/>
              <a:t>plate </a:t>
            </a:r>
            <a:r>
              <a:rPr lang="en-US" dirty="0"/>
              <a:t>with suspension of bacteria &amp; incubating </a:t>
            </a:r>
            <a:r>
              <a:rPr lang="en-US" dirty="0" smtClean="0"/>
              <a:t>the </a:t>
            </a:r>
            <a:r>
              <a:rPr lang="en-US" dirty="0"/>
              <a:t>plate.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Alternately the solid culture plate may be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inoculated by </a:t>
            </a:r>
            <a:r>
              <a:rPr lang="en-US" dirty="0" smtClean="0"/>
              <a:t>sterile </a:t>
            </a:r>
            <a:r>
              <a:rPr lang="en-US" dirty="0"/>
              <a:t>swab soaked in </a:t>
            </a:r>
            <a:r>
              <a:rPr lang="en-US" dirty="0" smtClean="0"/>
              <a:t>bacterial suspension.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constituents of culture media are:</a:t>
            </a:r>
          </a:p>
          <a:p>
            <a:pPr>
              <a:buNone/>
            </a:pPr>
            <a:r>
              <a:rPr lang="en-US" b="1" u="sng" dirty="0" smtClean="0"/>
              <a:t>a)Agar:</a:t>
            </a:r>
          </a:p>
          <a:p>
            <a:r>
              <a:rPr lang="en-US" dirty="0" smtClean="0"/>
              <a:t>Obtained from seaweeds.</a:t>
            </a:r>
          </a:p>
          <a:p>
            <a:r>
              <a:rPr lang="en-US" dirty="0" smtClean="0"/>
              <a:t>Long chain polysaccharide.</a:t>
            </a:r>
          </a:p>
          <a:p>
            <a:r>
              <a:rPr lang="en-US" dirty="0" smtClean="0"/>
              <a:t>No nutritive value.</a:t>
            </a:r>
          </a:p>
          <a:p>
            <a:r>
              <a:rPr lang="en-US" dirty="0" smtClean="0"/>
              <a:t>Melts at 98 C &amp; sets at 42 C.</a:t>
            </a:r>
          </a:p>
          <a:p>
            <a:pPr>
              <a:buNone/>
            </a:pPr>
            <a:r>
              <a:rPr lang="en-US" b="1" u="sng" dirty="0" smtClean="0"/>
              <a:t>b)Peptone:</a:t>
            </a:r>
          </a:p>
          <a:p>
            <a:r>
              <a:rPr lang="en-US" dirty="0" smtClean="0"/>
              <a:t>Complex mixture  of partially digested proteins.</a:t>
            </a:r>
          </a:p>
          <a:p>
            <a:r>
              <a:rPr lang="en-US" dirty="0" smtClean="0"/>
              <a:t>Important source of nutrition for bacteria.</a:t>
            </a:r>
          </a:p>
          <a:p>
            <a:pPr>
              <a:buNone/>
            </a:pPr>
            <a:r>
              <a:rPr lang="en-US" b="1" u="sng" dirty="0" smtClean="0"/>
              <a:t>c)Other </a:t>
            </a:r>
            <a:r>
              <a:rPr lang="en-US" b="1" u="sng" dirty="0" err="1" smtClean="0"/>
              <a:t>ingredients</a:t>
            </a:r>
            <a:r>
              <a:rPr lang="en-US" dirty="0" err="1" smtClean="0"/>
              <a:t>:Water,sodium,chloride</a:t>
            </a:r>
            <a:r>
              <a:rPr lang="en-US" dirty="0" smtClean="0"/>
              <a:t>, electrolytes.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3)Pour plate culture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Used to determine viable counts in liquids viz: water,urine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/>
              <a:t>Procedure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1)Prepare sample dilutions.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2)Place aliquot of diluted sample in empty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sterile plate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3)Pour in 15 ml of melted agar,swirl to mix well.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7470775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/>
              <a:t>4)Let agar solidify &amp; incubate the plate.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52550" y="2286000"/>
          <a:ext cx="6594475" cy="4343400"/>
        </p:xfrm>
        <a:graphic>
          <a:graphicData uri="http://schemas.openxmlformats.org/presentationml/2006/ole">
            <p:oleObj spid="_x0000_s1026" name="Photo Editor Photo" r:id="rId3" imgW="7621064" imgH="5020376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4)Stroke culture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Done in tubes containing agar slopes.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Used for providing pure growth of bacteria for slide agglutination &amp; other tests.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5)Stab culture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842375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Used for maintaining stock cultures.</a:t>
            </a:r>
          </a:p>
          <a:p>
            <a:pPr eaLnBrk="1" hangingPunct="1">
              <a:defRPr/>
            </a:pPr>
            <a:r>
              <a:rPr lang="en-US" dirty="0"/>
              <a:t>Used for demonstration of gelatin liquefaction of bacteria.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Procedure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Carried out by stabbing the medium in tubes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with long straight wire &amp; incubate.</a:t>
            </a:r>
            <a:r>
              <a:rPr lang="en-US" b="1" dirty="0"/>
              <a:t> </a:t>
            </a:r>
          </a:p>
          <a:p>
            <a:pPr eaLnBrk="1" hangingPunct="1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6)Liquid culture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8423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Done in liquid medium contained in tubes, flasks  or bottles.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Used for blood culture, sterility tests where concentration of bacteria is small.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/>
              <a:t>Procedure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effectLst/>
              </a:rPr>
              <a:t>Medium is inoculated by touching with charged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effectLst/>
              </a:rPr>
              <a:t>loop or by adding inoculum with pipette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effectLst/>
              </a:rPr>
              <a:t>syringe &amp; incubating.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culture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Based on consistency</a:t>
            </a:r>
          </a:p>
          <a:p>
            <a:pPr>
              <a:buNone/>
            </a:pPr>
            <a:r>
              <a:rPr lang="en-US" dirty="0" smtClean="0"/>
              <a:t>a)Solid media</a:t>
            </a:r>
          </a:p>
          <a:p>
            <a:pPr>
              <a:buNone/>
            </a:pPr>
            <a:r>
              <a:rPr lang="en-US" dirty="0" smtClean="0"/>
              <a:t>b)Semi solid </a:t>
            </a:r>
          </a:p>
          <a:p>
            <a:pPr>
              <a:buNone/>
            </a:pPr>
            <a:r>
              <a:rPr lang="en-US" dirty="0" smtClean="0"/>
              <a:t>c)Liquid media</a:t>
            </a:r>
          </a:p>
          <a:p>
            <a:r>
              <a:rPr lang="en-US" b="1" dirty="0" smtClean="0"/>
              <a:t>Based on Functional use</a:t>
            </a:r>
          </a:p>
          <a:p>
            <a:pPr>
              <a:buNone/>
            </a:pPr>
            <a:r>
              <a:rPr lang="en-US" dirty="0" smtClean="0"/>
              <a:t>a)Simple media</a:t>
            </a:r>
          </a:p>
          <a:p>
            <a:pPr>
              <a:buNone/>
            </a:pPr>
            <a:r>
              <a:rPr lang="en-US" dirty="0" smtClean="0"/>
              <a:t>b)Complex media</a:t>
            </a:r>
          </a:p>
          <a:p>
            <a:pPr>
              <a:buNone/>
            </a:pPr>
            <a:r>
              <a:rPr lang="en-US" dirty="0" smtClean="0"/>
              <a:t>c)Special media-Enriched media, Enrichment media, Selective media</a:t>
            </a:r>
          </a:p>
          <a:p>
            <a:pPr>
              <a:buNone/>
            </a:pPr>
            <a:r>
              <a:rPr lang="en-US" dirty="0" smtClean="0"/>
              <a:t>Indicator </a:t>
            </a:r>
            <a:r>
              <a:rPr lang="en-US" dirty="0" err="1" smtClean="0"/>
              <a:t>media,Transport</a:t>
            </a:r>
            <a:r>
              <a:rPr lang="en-US" dirty="0" smtClean="0"/>
              <a:t> media.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Culture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324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Solid culture media</a:t>
            </a:r>
            <a:r>
              <a:rPr lang="en-US" dirty="0" smtClean="0"/>
              <a:t>: Provide isolated </a:t>
            </a:r>
            <a:r>
              <a:rPr lang="en-US" dirty="0" err="1" smtClean="0"/>
              <a:t>colonies.Eg</a:t>
            </a:r>
            <a:r>
              <a:rPr lang="en-US" dirty="0" smtClean="0"/>
              <a:t> Blood agar.2% agar is used</a:t>
            </a:r>
          </a:p>
          <a:p>
            <a:r>
              <a:rPr lang="en-US" b="1" u="sng" dirty="0" smtClean="0"/>
              <a:t>Semi solid culture media: </a:t>
            </a:r>
            <a:r>
              <a:rPr lang="en-US" dirty="0" smtClean="0"/>
              <a:t>Prepared by reducing </a:t>
            </a:r>
            <a:r>
              <a:rPr lang="en-US" dirty="0" err="1" smtClean="0"/>
              <a:t>conc</a:t>
            </a:r>
            <a:r>
              <a:rPr lang="en-US" dirty="0" smtClean="0"/>
              <a:t> of agar to 0.5%.Used for testing motility of bacteria.</a:t>
            </a:r>
          </a:p>
          <a:p>
            <a:r>
              <a:rPr lang="en-US" b="1" u="sng" dirty="0" smtClean="0"/>
              <a:t>Liquid culture media </a:t>
            </a:r>
            <a:r>
              <a:rPr lang="en-US" dirty="0" smtClean="0"/>
              <a:t>:Sensitive for isolation of small number of </a:t>
            </a:r>
            <a:r>
              <a:rPr lang="en-US" dirty="0" err="1" smtClean="0"/>
              <a:t>microbes.No</a:t>
            </a:r>
            <a:r>
              <a:rPr lang="en-US" dirty="0" smtClean="0"/>
              <a:t> agar present.</a:t>
            </a:r>
            <a:endParaRPr lang="en-US" dirty="0"/>
          </a:p>
        </p:txBody>
      </p:sp>
      <p:pic>
        <p:nvPicPr>
          <p:cNvPr id="4" name="Picture 3" descr="C:\Users\l\Desktop\my  documents\My Pictures\nutrient br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200400"/>
            <a:ext cx="2438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l\Desktop\my  documents\My Pictures\culture-media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l\Desktop\my  documents\My Pictures\culture-media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199" cy="589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l\Desktop\my  documents\My Pictures\culture-media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5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l\Desktop\my  documents\My Pictures\culture-media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3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l\Desktop\my  documents\My Pictures\culture-media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</TotalTime>
  <Words>543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Foundry</vt:lpstr>
      <vt:lpstr>Photo Editor Photo</vt:lpstr>
      <vt:lpstr>Culture Media &amp; culture tecniques</vt:lpstr>
      <vt:lpstr>Culture media</vt:lpstr>
      <vt:lpstr>Types of culture Media</vt:lpstr>
      <vt:lpstr>Types of Culture Media</vt:lpstr>
      <vt:lpstr>Slide 5</vt:lpstr>
      <vt:lpstr>Slide 6</vt:lpstr>
      <vt:lpstr>Slide 7</vt:lpstr>
      <vt:lpstr>Slide 8</vt:lpstr>
      <vt:lpstr>Slide 9</vt:lpstr>
      <vt:lpstr>Slide 10</vt:lpstr>
      <vt:lpstr>Differential media</vt:lpstr>
      <vt:lpstr>Slide 12</vt:lpstr>
      <vt:lpstr>Transport media</vt:lpstr>
      <vt:lpstr>Culture techniques</vt:lpstr>
      <vt:lpstr>Methods of Aerobic culture</vt:lpstr>
      <vt:lpstr>Methods of culture</vt:lpstr>
      <vt:lpstr>Slide 17</vt:lpstr>
      <vt:lpstr>2)Lawn culture</vt:lpstr>
      <vt:lpstr> </vt:lpstr>
      <vt:lpstr>3)Pour plate culture</vt:lpstr>
      <vt:lpstr>Slide 21</vt:lpstr>
      <vt:lpstr>4)Stroke culture</vt:lpstr>
      <vt:lpstr>5)Stab culture</vt:lpstr>
      <vt:lpstr>6)Liquid culture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Media &amp; culture tecniques</dc:title>
  <dc:creator>l</dc:creator>
  <cp:lastModifiedBy>l</cp:lastModifiedBy>
  <cp:revision>6</cp:revision>
  <dcterms:created xsi:type="dcterms:W3CDTF">2014-05-21T06:43:04Z</dcterms:created>
  <dcterms:modified xsi:type="dcterms:W3CDTF">2017-04-13T06:26:23Z</dcterms:modified>
</cp:coreProperties>
</file>