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7097CB-710F-4F78-8912-60FC0D6D56AA}" type="datetimeFigureOut">
              <a:rPr lang="en-US" smtClean="0"/>
              <a:t>1/28/2017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1170FEF-DF00-432C-9C8E-B42ED864B9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097CB-710F-4F78-8912-60FC0D6D56AA}" type="datetimeFigureOut">
              <a:rPr lang="en-US" smtClean="0"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170FEF-DF00-432C-9C8E-B42ED864B9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27097CB-710F-4F78-8912-60FC0D6D56AA}" type="datetimeFigureOut">
              <a:rPr lang="en-US" smtClean="0"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1170FEF-DF00-432C-9C8E-B42ED864B9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595C-9A17-475A-8F94-582BEFB3B71F}" type="datetimeFigureOut">
              <a:rPr lang="en-US"/>
              <a:pPr>
                <a:defRPr/>
              </a:pPr>
              <a:t>1/28/2017</a:t>
            </a:fld>
            <a:endParaRPr lang="en-US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AD000-0A68-45EA-907D-A7AED2B2B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4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097CB-710F-4F78-8912-60FC0D6D56AA}" type="datetimeFigureOut">
              <a:rPr lang="en-US" smtClean="0"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170FEF-DF00-432C-9C8E-B42ED864B9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7097CB-710F-4F78-8912-60FC0D6D56AA}" type="datetimeFigureOut">
              <a:rPr lang="en-US" smtClean="0"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1170FEF-DF00-432C-9C8E-B42ED864B9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097CB-710F-4F78-8912-60FC0D6D56AA}" type="datetimeFigureOut">
              <a:rPr lang="en-US" smtClean="0"/>
              <a:t>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170FEF-DF00-432C-9C8E-B42ED864B9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097CB-710F-4F78-8912-60FC0D6D56AA}" type="datetimeFigureOut">
              <a:rPr lang="en-US" smtClean="0"/>
              <a:t>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170FEF-DF00-432C-9C8E-B42ED864B9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097CB-710F-4F78-8912-60FC0D6D56AA}" type="datetimeFigureOut">
              <a:rPr lang="en-US" smtClean="0"/>
              <a:t>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170FEF-DF00-432C-9C8E-B42ED864B9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7097CB-710F-4F78-8912-60FC0D6D56AA}" type="datetimeFigureOut">
              <a:rPr lang="en-US" smtClean="0"/>
              <a:t>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170FEF-DF00-432C-9C8E-B42ED864B9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097CB-710F-4F78-8912-60FC0D6D56AA}" type="datetimeFigureOut">
              <a:rPr lang="en-US" smtClean="0"/>
              <a:t>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170FEF-DF00-432C-9C8E-B42ED864B9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097CB-710F-4F78-8912-60FC0D6D56AA}" type="datetimeFigureOut">
              <a:rPr lang="en-US" smtClean="0"/>
              <a:t>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170FEF-DF00-432C-9C8E-B42ED864B90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27097CB-710F-4F78-8912-60FC0D6D56AA}" type="datetimeFigureOut">
              <a:rPr lang="en-US" smtClean="0"/>
              <a:t>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1170FEF-DF00-432C-9C8E-B42ED864B9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/>
                </a:solidFill>
              </a:rPr>
              <a:t> Specimen Collection</a:t>
            </a:r>
            <a:r>
              <a:rPr lang="en-US" dirty="0" smtClean="0">
                <a:solidFill>
                  <a:schemeClr val="accent2"/>
                </a:solidFill>
              </a:rPr>
              <a:t>,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Processing  </a:t>
            </a:r>
            <a:r>
              <a:rPr lang="en-US" dirty="0" smtClean="0">
                <a:solidFill>
                  <a:schemeClr val="accent2"/>
                </a:solidFill>
              </a:rPr>
              <a:t>&amp; Identification of Bacteria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BDS 2</a:t>
            </a:r>
            <a:r>
              <a:rPr lang="en-US" baseline="30000" dirty="0" smtClean="0"/>
              <a:t>ND</a:t>
            </a:r>
            <a:r>
              <a:rPr lang="en-US" dirty="0" smtClean="0"/>
              <a:t> YR</a:t>
            </a:r>
          </a:p>
          <a:p>
            <a:r>
              <a:rPr lang="en-US" dirty="0" smtClean="0"/>
              <a:t>DATE:30/1/17</a:t>
            </a:r>
          </a:p>
          <a:p>
            <a:r>
              <a:rPr lang="en-US" dirty="0" err="1" smtClean="0"/>
              <a:t>Dr.Nitika</a:t>
            </a:r>
            <a:r>
              <a:rPr lang="en-US" dirty="0" smtClean="0"/>
              <a:t> </a:t>
            </a:r>
            <a:r>
              <a:rPr lang="en-US" dirty="0" err="1" smtClean="0"/>
              <a:t>Anand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10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b="1" u="sng" smtClean="0">
                <a:solidFill>
                  <a:srgbClr val="7030A0"/>
                </a:solidFill>
                <a:latin typeface="Comic Sans MS" pitchFamily="66" charset="0"/>
              </a:rPr>
              <a:t>2)Ziehl –Neelsen stain</a:t>
            </a:r>
            <a:r>
              <a:rPr lang="en-US" smtClean="0">
                <a:latin typeface="Comic Sans MS" pitchFamily="66" charset="0"/>
              </a:rPr>
              <a:t>: Divides bacteria into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Comic Sans MS" pitchFamily="66" charset="0"/>
              </a:rPr>
              <a:t>Acid fast &amp; non Acid fast.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u="sng" smtClean="0">
                <a:solidFill>
                  <a:srgbClr val="7030A0"/>
                </a:solidFill>
                <a:latin typeface="Comic Sans MS" pitchFamily="66" charset="0"/>
              </a:rPr>
              <a:t>3)Albert’s stain</a:t>
            </a:r>
            <a:r>
              <a:rPr lang="en-US" smtClean="0">
                <a:latin typeface="Comic Sans MS" pitchFamily="66" charset="0"/>
              </a:rPr>
              <a:t>: For identification of </a:t>
            </a:r>
            <a:r>
              <a:rPr lang="en-US" i="1" smtClean="0">
                <a:latin typeface="Comic Sans MS" pitchFamily="66" charset="0"/>
              </a:rPr>
              <a:t>Corynebacterium diphtheriae </a:t>
            </a:r>
            <a:r>
              <a:rPr lang="en-US" smtClean="0">
                <a:latin typeface="Comic Sans MS" pitchFamily="66" charset="0"/>
              </a:rPr>
              <a:t>that produce metachromatic granules.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u="sng" smtClean="0">
                <a:solidFill>
                  <a:srgbClr val="7030A0"/>
                </a:solidFill>
                <a:latin typeface="Comic Sans MS" pitchFamily="66" charset="0"/>
              </a:rPr>
              <a:t>4)Silver Impregnation technique</a:t>
            </a:r>
            <a:r>
              <a:rPr lang="en-US" smtClean="0">
                <a:latin typeface="Comic Sans MS" pitchFamily="66" charset="0"/>
              </a:rPr>
              <a:t>: For staining thin bacteria eg spirochaetes.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u="sng" smtClean="0">
                <a:solidFill>
                  <a:srgbClr val="7030A0"/>
                </a:solidFill>
                <a:latin typeface="Comic Sans MS" pitchFamily="66" charset="0"/>
              </a:rPr>
              <a:t>5)Negative staining</a:t>
            </a:r>
            <a:r>
              <a:rPr lang="en-US" smtClean="0">
                <a:latin typeface="Comic Sans MS" pitchFamily="66" charset="0"/>
              </a:rPr>
              <a:t>: For demonstration of bacterial capsule.</a:t>
            </a:r>
          </a:p>
          <a:p>
            <a:pPr eaLnBrk="1" hangingPunct="1">
              <a:buFont typeface="Wingdings" pitchFamily="2" charset="2"/>
              <a:buNone/>
            </a:pPr>
            <a:endParaRPr lang="en-US" i="1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67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1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6387" name="Picture 4" descr="ALBERT ATAINI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905000"/>
            <a:ext cx="3581400" cy="3200400"/>
          </a:xfrm>
          <a:noFill/>
        </p:spPr>
      </p:pic>
      <p:pic>
        <p:nvPicPr>
          <p:cNvPr id="16388" name="Picture 7" descr="NEGATIVE STAIN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lum brigh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76200"/>
            <a:ext cx="3657600" cy="2730500"/>
          </a:xfrm>
          <a:noFill/>
        </p:spPr>
      </p:pic>
      <p:pic>
        <p:nvPicPr>
          <p:cNvPr id="16389" name="Picture 10" descr="ZN STAININ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0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5800" y="3429000"/>
            <a:ext cx="3886200" cy="2895600"/>
          </a:xfrm>
          <a:solidFill>
            <a:srgbClr val="99CCFF"/>
          </a:solidFill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33400" y="5334000"/>
            <a:ext cx="2971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Albert staining</a:t>
            </a:r>
          </a:p>
        </p:txBody>
      </p:sp>
      <p:sp>
        <p:nvSpPr>
          <p:cNvPr id="16391" name="TextBox 6"/>
          <p:cNvSpPr txBox="1">
            <a:spLocks noChangeArrowheads="1"/>
          </p:cNvSpPr>
          <p:nvPr/>
        </p:nvSpPr>
        <p:spPr bwMode="auto">
          <a:xfrm>
            <a:off x="5257800" y="28956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Negative staining</a:t>
            </a:r>
          </a:p>
        </p:txBody>
      </p:sp>
      <p:sp>
        <p:nvSpPr>
          <p:cNvPr id="16392" name="TextBox 7"/>
          <p:cNvSpPr txBox="1">
            <a:spLocks noChangeArrowheads="1"/>
          </p:cNvSpPr>
          <p:nvPr/>
        </p:nvSpPr>
        <p:spPr bwMode="auto">
          <a:xfrm>
            <a:off x="4724400" y="6400800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Acid fast staining</a:t>
            </a:r>
          </a:p>
        </p:txBody>
      </p:sp>
    </p:spTree>
    <p:extLst>
      <p:ext uri="{BB962C8B-B14F-4D97-AF65-F5344CB8AC3E}">
        <p14:creationId xmlns:p14="http://schemas.microsoft.com/office/powerpoint/2010/main" val="375866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510588" cy="1325563"/>
          </a:xfrm>
        </p:spPr>
        <p:txBody>
          <a:bodyPr/>
          <a:lstStyle/>
          <a:p>
            <a:pPr eaLnBrk="1" hangingPunct="1"/>
            <a:r>
              <a:rPr lang="en-US" sz="4000" dirty="0" smtClean="0"/>
              <a:t>Motility Test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540750" cy="4422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 T</a:t>
            </a:r>
            <a:r>
              <a:rPr lang="en-US" smtClean="0">
                <a:latin typeface="Comic Sans MS" pitchFamily="66" charset="0"/>
              </a:rPr>
              <a:t>o demonstrate motility in bacteria. Various methods are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Comic Sans MS" pitchFamily="66" charset="0"/>
              </a:rPr>
              <a:t>a)Hanging drop motility test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Comic Sans MS" pitchFamily="66" charset="0"/>
              </a:rPr>
              <a:t>b)Flagellar staining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Comic Sans MS" pitchFamily="66" charset="0"/>
              </a:rPr>
              <a:t>c)Demonstration of motility in semisolid medium(Mannitol motility agar medium)</a:t>
            </a:r>
          </a:p>
        </p:txBody>
      </p:sp>
    </p:spTree>
    <p:extLst>
      <p:ext uri="{BB962C8B-B14F-4D97-AF65-F5344CB8AC3E}">
        <p14:creationId xmlns:p14="http://schemas.microsoft.com/office/powerpoint/2010/main" val="319068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Cultural charactertistics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295400"/>
            <a:ext cx="8540750" cy="556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Comic Sans MS" pitchFamily="66" charset="0"/>
              </a:rPr>
              <a:t>1)shape: </a:t>
            </a:r>
            <a:r>
              <a:rPr lang="en-US" smtClean="0">
                <a:latin typeface="Comic Sans MS" pitchFamily="66" charset="0"/>
              </a:rPr>
              <a:t>circular,irregular,rhizoid.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mic Sans MS" pitchFamily="66" charset="0"/>
              </a:rPr>
              <a:t>2)</a:t>
            </a:r>
            <a:r>
              <a:rPr lang="en-US" b="1" smtClean="0">
                <a:latin typeface="Comic Sans MS" pitchFamily="66" charset="0"/>
              </a:rPr>
              <a:t>Size in millimeters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Comic Sans MS" pitchFamily="66" charset="0"/>
              </a:rPr>
              <a:t>3)Elevation:</a:t>
            </a:r>
            <a:r>
              <a:rPr lang="en-US" smtClean="0">
                <a:latin typeface="Comic Sans MS" pitchFamily="66" charset="0"/>
              </a:rPr>
              <a:t> elavated,convex,flat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mic Sans MS" pitchFamily="66" charset="0"/>
              </a:rPr>
              <a:t>4)</a:t>
            </a:r>
            <a:r>
              <a:rPr lang="en-US" b="1" smtClean="0">
                <a:latin typeface="Comic Sans MS" pitchFamily="66" charset="0"/>
              </a:rPr>
              <a:t>Texture:</a:t>
            </a:r>
            <a:r>
              <a:rPr lang="en-US" smtClean="0">
                <a:latin typeface="Comic Sans MS" pitchFamily="66" charset="0"/>
              </a:rPr>
              <a:t>smooth,wavy,rough,granular.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mic Sans MS" pitchFamily="66" charset="0"/>
              </a:rPr>
              <a:t>5)</a:t>
            </a:r>
            <a:r>
              <a:rPr lang="en-US" b="1" smtClean="0">
                <a:latin typeface="Comic Sans MS" pitchFamily="66" charset="0"/>
              </a:rPr>
              <a:t>Margins:</a:t>
            </a:r>
            <a:r>
              <a:rPr lang="en-US" smtClean="0">
                <a:latin typeface="Comic Sans MS" pitchFamily="66" charset="0"/>
              </a:rPr>
              <a:t>entire,undulate,crenated,curled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mic Sans MS" pitchFamily="66" charset="0"/>
              </a:rPr>
              <a:t>6)Pigment production,Hemolysis.</a:t>
            </a:r>
            <a:endParaRPr lang="en-US" b="1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Comic Sans MS" pitchFamily="66" charset="0"/>
              </a:rPr>
              <a:t>7)</a:t>
            </a:r>
            <a:r>
              <a:rPr lang="en-US" smtClean="0">
                <a:latin typeface="Comic Sans MS" pitchFamily="66" charset="0"/>
              </a:rPr>
              <a:t>transluscent,transparent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mic Sans MS" pitchFamily="66" charset="0"/>
              </a:rPr>
              <a:t>8)</a:t>
            </a:r>
            <a:r>
              <a:rPr lang="en-US" b="1" smtClean="0">
                <a:latin typeface="Comic Sans MS" pitchFamily="66" charset="0"/>
              </a:rPr>
              <a:t>Emulsifiability:</a:t>
            </a:r>
            <a:r>
              <a:rPr lang="en-US" smtClean="0">
                <a:latin typeface="Comic Sans MS" pitchFamily="66" charset="0"/>
              </a:rPr>
              <a:t>easily emulsifiable or not.</a:t>
            </a:r>
            <a:endParaRPr lang="en-US" b="1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mic Sans MS" pitchFamily="66" charset="0"/>
              </a:rPr>
              <a:t>In liquid medium: degree of growth, turbidity,presence of deposit are noted</a:t>
            </a: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03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484" name="Picture 5" descr="MicroBio_img_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28650"/>
            <a:ext cx="7619999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814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Biochemical Properties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295400"/>
            <a:ext cx="8540750" cy="55626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dirty="0" smtClean="0">
              <a:latin typeface="Comic Sans MS" pitchFamily="66" charset="0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Comic Sans MS" pitchFamily="66" charset="0"/>
              </a:rPr>
              <a:t>Following </a:t>
            </a:r>
            <a:r>
              <a:rPr lang="en-US" dirty="0" err="1" smtClean="0">
                <a:latin typeface="Comic Sans MS" pitchFamily="66" charset="0"/>
              </a:rPr>
              <a:t>cultures,biochemical</a:t>
            </a:r>
            <a:r>
              <a:rPr lang="en-US" dirty="0" smtClean="0">
                <a:latin typeface="Comic Sans MS" pitchFamily="66" charset="0"/>
              </a:rPr>
              <a:t> tests are done to identify bacteria based on their ability to use substrates &amp; ferment </a:t>
            </a:r>
            <a:r>
              <a:rPr lang="en-US" dirty="0" err="1" smtClean="0">
                <a:latin typeface="Comic Sans MS" pitchFamily="66" charset="0"/>
              </a:rPr>
              <a:t>sugars.Common</a:t>
            </a:r>
            <a:r>
              <a:rPr lang="en-US" dirty="0" smtClean="0">
                <a:latin typeface="Comic Sans MS" pitchFamily="66" charset="0"/>
              </a:rPr>
              <a:t> tests are</a:t>
            </a:r>
          </a:p>
          <a:p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Sugar fermentation test</a:t>
            </a:r>
          </a:p>
          <a:p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Indole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 production, Methyl red test</a:t>
            </a:r>
          </a:p>
          <a:p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Urease test</a:t>
            </a:r>
          </a:p>
          <a:p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Citrate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utilisation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 test</a:t>
            </a:r>
          </a:p>
          <a:p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Catalase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test,Coagulase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 test</a:t>
            </a:r>
          </a:p>
          <a:p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Oxidase test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43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510588" cy="1325563"/>
          </a:xfrm>
        </p:spPr>
        <p:txBody>
          <a:bodyPr/>
          <a:lstStyle/>
          <a:p>
            <a:pPr eaLnBrk="1" hangingPunct="1"/>
            <a:r>
              <a:rPr lang="en-US" smtClean="0"/>
              <a:t>Typing of Bacteria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540750" cy="442277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70000"/>
              </a:lnSpc>
              <a:buFont typeface="Wingdings" pitchFamily="2" charset="2"/>
              <a:buNone/>
            </a:pPr>
            <a:r>
              <a:rPr lang="en-US" dirty="0" smtClean="0">
                <a:latin typeface="+mj-lt"/>
              </a:rPr>
              <a:t>The process of differentiating strains based on their phenotypic and genotypic differences is known as '</a:t>
            </a:r>
            <a:r>
              <a:rPr lang="en-US" dirty="0" err="1" smtClean="0">
                <a:latin typeface="+mj-lt"/>
              </a:rPr>
              <a:t>typing‘.</a:t>
            </a:r>
            <a:r>
              <a:rPr lang="en-US" dirty="0" err="1" smtClean="0">
                <a:latin typeface="Calibri" pitchFamily="34" charset="0"/>
              </a:rPr>
              <a:t>It</a:t>
            </a:r>
            <a:r>
              <a:rPr lang="en-US" dirty="0" smtClean="0">
                <a:latin typeface="Calibri" pitchFamily="34" charset="0"/>
              </a:rPr>
              <a:t> is following types:</a:t>
            </a:r>
          </a:p>
          <a:p>
            <a:pPr eaLnBrk="1" hangingPunct="1">
              <a:lnSpc>
                <a:spcPct val="170000"/>
              </a:lnSpc>
            </a:pPr>
            <a:r>
              <a:rPr lang="en-US" b="1" u="sng" dirty="0" smtClean="0">
                <a:latin typeface="Calibri" pitchFamily="34" charset="0"/>
              </a:rPr>
              <a:t>Phage typing</a:t>
            </a:r>
            <a:r>
              <a:rPr lang="en-US" dirty="0" smtClean="0">
                <a:latin typeface="Calibri" pitchFamily="34" charset="0"/>
              </a:rPr>
              <a:t>: Detects difference in susceptibility to phages.</a:t>
            </a:r>
          </a:p>
          <a:p>
            <a:pPr eaLnBrk="1" hangingPunct="1">
              <a:lnSpc>
                <a:spcPct val="170000"/>
              </a:lnSpc>
            </a:pPr>
            <a:r>
              <a:rPr lang="en-US" b="1" u="sng" dirty="0" err="1" smtClean="0">
                <a:latin typeface="Calibri" pitchFamily="34" charset="0"/>
              </a:rPr>
              <a:t>Biotyping</a:t>
            </a:r>
            <a:r>
              <a:rPr lang="en-US" dirty="0" smtClean="0">
                <a:latin typeface="Calibri" pitchFamily="34" charset="0"/>
              </a:rPr>
              <a:t>: Detects difference in biochemical properties.</a:t>
            </a:r>
          </a:p>
          <a:p>
            <a:pPr eaLnBrk="1" hangingPunct="1">
              <a:lnSpc>
                <a:spcPct val="170000"/>
              </a:lnSpc>
            </a:pPr>
            <a:r>
              <a:rPr lang="en-US" b="1" u="sng" dirty="0" smtClean="0">
                <a:latin typeface="Calibri" pitchFamily="34" charset="0"/>
              </a:rPr>
              <a:t>Serotyping: </a:t>
            </a:r>
            <a:r>
              <a:rPr lang="en-US" dirty="0" smtClean="0">
                <a:latin typeface="Calibri" pitchFamily="34" charset="0"/>
              </a:rPr>
              <a:t>Detects difference in surface antigens.</a:t>
            </a:r>
          </a:p>
          <a:p>
            <a:pPr eaLnBrk="1" hangingPunct="1">
              <a:lnSpc>
                <a:spcPct val="170000"/>
              </a:lnSpc>
            </a:pPr>
            <a:r>
              <a:rPr lang="en-US" b="1" u="sng" dirty="0" err="1" smtClean="0">
                <a:latin typeface="Calibri" pitchFamily="34" charset="0"/>
              </a:rPr>
              <a:t>Bacteriocin</a:t>
            </a:r>
            <a:r>
              <a:rPr lang="en-US" b="1" u="sng" dirty="0" smtClean="0">
                <a:latin typeface="Calibri" pitchFamily="34" charset="0"/>
              </a:rPr>
              <a:t> typing</a:t>
            </a:r>
            <a:r>
              <a:rPr lang="en-US" dirty="0" smtClean="0">
                <a:latin typeface="Calibri" pitchFamily="34" charset="0"/>
              </a:rPr>
              <a:t>: Detects susceptibility to </a:t>
            </a:r>
            <a:r>
              <a:rPr lang="en-US" dirty="0" err="1" smtClean="0">
                <a:latin typeface="Calibri" pitchFamily="34" charset="0"/>
              </a:rPr>
              <a:t>antibacterials</a:t>
            </a:r>
            <a:r>
              <a:rPr lang="en-US" dirty="0" smtClean="0">
                <a:latin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</a:rPr>
              <a:t>bacteriocins</a:t>
            </a:r>
            <a:r>
              <a:rPr lang="en-US" dirty="0" smtClean="0">
                <a:latin typeface="Calibri" pitchFamily="34" charset="0"/>
              </a:rPr>
              <a:t>) produced by strains</a:t>
            </a:r>
            <a:r>
              <a:rPr lang="en-US" dirty="0" smtClean="0"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135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510588" cy="1325563"/>
          </a:xfrm>
        </p:spPr>
        <p:txBody>
          <a:bodyPr/>
          <a:lstStyle/>
          <a:p>
            <a:pPr eaLnBrk="1" hangingPunct="1"/>
            <a:r>
              <a:rPr lang="en-US" smtClean="0"/>
              <a:t>IMMUNOLOGICAL TESTS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540750" cy="442277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>
                <a:latin typeface="Comic Sans MS" pitchFamily="66" charset="0"/>
              </a:rPr>
              <a:t>Involve detection of either Antigen or Antibody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smtClean="0">
              <a:latin typeface="Comic Sans MS" pitchFamily="66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smtClean="0">
                <a:latin typeface="Comic Sans MS" pitchFamily="66" charset="0"/>
              </a:rPr>
              <a:t>Detection </a:t>
            </a:r>
            <a:r>
              <a:rPr lang="en-US" sz="2800" dirty="0" smtClean="0">
                <a:latin typeface="Comic Sans MS" pitchFamily="66" charset="0"/>
              </a:rPr>
              <a:t>of Antigen involves use of specific </a:t>
            </a:r>
            <a:r>
              <a:rPr lang="en-US" sz="2800" dirty="0" err="1" smtClean="0">
                <a:latin typeface="Comic Sans MS" pitchFamily="66" charset="0"/>
              </a:rPr>
              <a:t>Antibody.Eg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Ezyme</a:t>
            </a:r>
            <a:r>
              <a:rPr lang="en-US" sz="2800" dirty="0" smtClean="0">
                <a:latin typeface="Comic Sans MS" pitchFamily="66" charset="0"/>
              </a:rPr>
              <a:t> immunoassays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>
              <a:latin typeface="Comic Sans MS" pitchFamily="66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>
                <a:latin typeface="Comic Sans MS" pitchFamily="66" charset="0"/>
              </a:rPr>
              <a:t>Antibody detection is done  when microbial antigen is not present in routine specimens or if not easily detectable. </a:t>
            </a:r>
            <a:r>
              <a:rPr lang="en-US" sz="2800" dirty="0" err="1" smtClean="0">
                <a:latin typeface="Comic Sans MS" pitchFamily="66" charset="0"/>
              </a:rPr>
              <a:t>Eg</a:t>
            </a:r>
            <a:r>
              <a:rPr lang="en-US" sz="2800" dirty="0" smtClean="0">
                <a:latin typeface="Comic Sans MS" pitchFamily="66" charset="0"/>
              </a:rPr>
              <a:t> Flocculation test.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2800" dirty="0" smtClean="0">
                <a:latin typeface="Comic Sans MS" pitchFamily="66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2800" dirty="0" smtClean="0">
              <a:latin typeface="Comic Sans MS" pitchFamily="66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2800" dirty="0" smtClean="0"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85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510588" cy="1325563"/>
          </a:xfrm>
        </p:spPr>
        <p:txBody>
          <a:bodyPr/>
          <a:lstStyle/>
          <a:p>
            <a:pPr eaLnBrk="1" hangingPunct="1"/>
            <a:r>
              <a:rPr lang="en-US" smtClean="0"/>
              <a:t>Molecular Methods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540750" cy="4422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Comic Sans MS" pitchFamily="66" charset="0"/>
              </a:rPr>
              <a:t>Molecular methods are modern methods of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Comic Sans MS" pitchFamily="66" charset="0"/>
              </a:rPr>
              <a:t>diagnosis which are </a:t>
            </a:r>
            <a:r>
              <a:rPr lang="en-US" dirty="0" err="1" smtClean="0">
                <a:latin typeface="Comic Sans MS" pitchFamily="66" charset="0"/>
              </a:rPr>
              <a:t>rapid,highly</a:t>
            </a:r>
            <a:r>
              <a:rPr lang="en-US" dirty="0" smtClean="0">
                <a:latin typeface="Comic Sans MS" pitchFamily="66" charset="0"/>
              </a:rPr>
              <a:t> specific and sensitive.eg </a:t>
            </a:r>
          </a:p>
          <a:p>
            <a:pPr eaLnBrk="1" hangingPunct="1"/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Polymerase  chain reaction(PCR)</a:t>
            </a:r>
          </a:p>
          <a:p>
            <a:pPr eaLnBrk="1" hangingPunct="1"/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DNA probing</a:t>
            </a:r>
          </a:p>
          <a:p>
            <a:pPr marL="0" indent="0" eaLnBrk="1" hangingPunct="1">
              <a:buNone/>
            </a:pPr>
            <a:endParaRPr lang="en-US" dirty="0" smtClean="0">
              <a:latin typeface="Comic Sans MS" pitchFamily="66" charset="0"/>
            </a:endParaRP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183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Specimen collection &amp; Processing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Specimen collection depends on type of clinical illness.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u="sng" dirty="0" smtClean="0">
                <a:latin typeface="Comic Sans MS" pitchFamily="66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u="sng" dirty="0" smtClean="0">
                <a:latin typeface="Comic Sans MS" pitchFamily="66" charset="0"/>
              </a:rPr>
              <a:t> Instructions for specimen collection: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Ideally collect specimen before start of antimicrobial therapy.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Follow strict aseptic technique during collection.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335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smtClean="0">
                <a:latin typeface="Comic Sans MS" pitchFamily="66" charset="0"/>
              </a:rPr>
              <a:t>Collect specimen in sterile,easy to open ,leak proof container.</a:t>
            </a:r>
          </a:p>
          <a:p>
            <a:pPr eaLnBrk="1" hangingPunct="1"/>
            <a:r>
              <a:rPr lang="en-US" sz="2800" smtClean="0">
                <a:latin typeface="Comic Sans MS" pitchFamily="66" charset="0"/>
              </a:rPr>
              <a:t>Label specimens properly.</a:t>
            </a:r>
          </a:p>
          <a:p>
            <a:pPr eaLnBrk="1" hangingPunct="1"/>
            <a:r>
              <a:rPr lang="en-US" sz="2800" smtClean="0">
                <a:latin typeface="Comic Sans MS" pitchFamily="66" charset="0"/>
              </a:rPr>
              <a:t>Collect specimens in adequate quantities.</a:t>
            </a:r>
          </a:p>
          <a:p>
            <a:pPr eaLnBrk="1" hangingPunct="1"/>
            <a:r>
              <a:rPr lang="en-US" sz="2800" smtClean="0">
                <a:latin typeface="Comic Sans MS" pitchFamily="66" charset="0"/>
              </a:rPr>
              <a:t>Process specimen immediately .If delay is inevitable,refrigerate the sample.</a:t>
            </a:r>
          </a:p>
          <a:p>
            <a:pPr eaLnBrk="1" hangingPunct="1"/>
            <a:r>
              <a:rPr lang="en-US" sz="2800" smtClean="0">
                <a:latin typeface="Comic Sans MS" pitchFamily="66" charset="0"/>
              </a:rPr>
              <a:t>Transport specimen in suitable transport media.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Comic Sans MS" pitchFamily="66" charset="0"/>
              </a:rPr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202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Rot="1" noChangeArrowheads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Identification of bacteria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8229600" cy="548640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endParaRPr lang="en-US" smtClean="0">
              <a:latin typeface="Comic Sans MS" pitchFamily="66" charset="0"/>
            </a:endParaRPr>
          </a:p>
          <a:p>
            <a:pPr eaLnBrk="1" hangingPunct="1"/>
            <a:r>
              <a:rPr lang="en-US" smtClean="0">
                <a:latin typeface="Comic Sans MS" pitchFamily="66" charset="0"/>
              </a:rPr>
              <a:t>Once a bacterium has been obtained in pure culture,it can be identified by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  <a:latin typeface="Comic Sans MS" pitchFamily="66" charset="0"/>
              </a:rPr>
              <a:t>-STAINING METHODS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  <a:latin typeface="Comic Sans MS" pitchFamily="66" charset="0"/>
              </a:rPr>
              <a:t>-MOTILITY TEST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  <a:latin typeface="Comic Sans MS" pitchFamily="66" charset="0"/>
              </a:rPr>
              <a:t>-CULTURAL CHARACTERISTICS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  <a:latin typeface="Comic Sans MS" pitchFamily="66" charset="0"/>
              </a:rPr>
              <a:t>-BIOCHEMICAL PROPERTIES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  <a:latin typeface="Comic Sans MS" pitchFamily="66" charset="0"/>
              </a:rPr>
              <a:t>-TYPING OF BACTERIA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  <a:latin typeface="Comic Sans MS" pitchFamily="66" charset="0"/>
              </a:rPr>
              <a:t>-SEROLOGICAL TESTS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  <a:latin typeface="Comic Sans MS" pitchFamily="66" charset="0"/>
              </a:rPr>
              <a:t>-MOLECULAR METHODS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5001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510588" cy="1325563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itchFamily="66" charset="0"/>
              </a:rPr>
              <a:t>STAINING  METHODS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54075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u="sng" smtClean="0">
                <a:solidFill>
                  <a:srgbClr val="7030A0"/>
                </a:solidFill>
                <a:latin typeface="Comic Sans MS" pitchFamily="66" charset="0"/>
              </a:rPr>
              <a:t>1)Gram’s</a:t>
            </a:r>
            <a:r>
              <a:rPr lang="en-US" u="sng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u="sng" smtClean="0">
                <a:solidFill>
                  <a:srgbClr val="7030A0"/>
                </a:solidFill>
                <a:latin typeface="Comic Sans MS" pitchFamily="66" charset="0"/>
              </a:rPr>
              <a:t>stain</a:t>
            </a:r>
            <a:r>
              <a:rPr lang="en-US" smtClean="0">
                <a:latin typeface="Comic Sans MS" pitchFamily="66" charset="0"/>
              </a:rPr>
              <a:t>:  Size,shape &amp; arrangement of bacteria can be determined.It divides bacteria into: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mic Sans MS" pitchFamily="66" charset="0"/>
              </a:rPr>
              <a:t>Gram positive      &amp;         Gram negative </a:t>
            </a:r>
          </a:p>
          <a:p>
            <a:pPr eaLnBrk="1" hangingPunct="1">
              <a:lnSpc>
                <a:spcPct val="90000"/>
              </a:lnSpc>
            </a:pPr>
            <a:endParaRPr lang="en-US" u="sng" smtClean="0">
              <a:latin typeface="Comic Sans MS" pitchFamily="66" charset="0"/>
            </a:endParaRPr>
          </a:p>
        </p:txBody>
      </p:sp>
      <p:pic>
        <p:nvPicPr>
          <p:cNvPr id="10244" name="Picture 5" descr="Simple%20st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3581400"/>
            <a:ext cx="34575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 descr="Gram%20st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3657600"/>
            <a:ext cx="36290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140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latin typeface="Comic Sans MS" pitchFamily="66" charset="0"/>
              </a:rPr>
              <a:t>Procedure of Gram staining</a:t>
            </a:r>
            <a:br>
              <a:rPr lang="en-US" u="sng" dirty="0" smtClean="0">
                <a:latin typeface="Comic Sans MS" pitchFamily="66" charset="0"/>
              </a:rPr>
            </a:br>
            <a:endParaRPr lang="en-US" dirty="0" smtClean="0"/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Bacterial smear is first stained with </a:t>
            </a:r>
            <a:r>
              <a:rPr lang="en-US" dirty="0" err="1" smtClean="0">
                <a:latin typeface="Comic Sans MS" pitchFamily="66" charset="0"/>
              </a:rPr>
              <a:t>para-rosanaline</a:t>
            </a:r>
            <a:r>
              <a:rPr lang="en-US" dirty="0" smtClean="0">
                <a:latin typeface="Comic Sans MS" pitchFamily="66" charset="0"/>
              </a:rPr>
              <a:t> dye like </a:t>
            </a:r>
            <a:r>
              <a:rPr lang="en-US" i="1" dirty="0" smtClean="0">
                <a:latin typeface="Comic Sans MS" pitchFamily="66" charset="0"/>
              </a:rPr>
              <a:t>crystal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i="1" dirty="0" smtClean="0">
                <a:latin typeface="Comic Sans MS" pitchFamily="66" charset="0"/>
              </a:rPr>
              <a:t>violet,</a:t>
            </a:r>
            <a:r>
              <a:rPr lang="en-US" dirty="0" smtClean="0">
                <a:latin typeface="Comic Sans MS" pitchFamily="66" charset="0"/>
              </a:rPr>
              <a:t> it is then treated with </a:t>
            </a:r>
            <a:r>
              <a:rPr lang="en-US" i="1" dirty="0" smtClean="0">
                <a:latin typeface="Comic Sans MS" pitchFamily="66" charset="0"/>
              </a:rPr>
              <a:t>iodine</a:t>
            </a:r>
            <a:r>
              <a:rPr lang="en-US" dirty="0" smtClean="0">
                <a:latin typeface="Comic Sans MS" pitchFamily="66" charset="0"/>
              </a:rPr>
              <a:t> solution that act as </a:t>
            </a:r>
            <a:r>
              <a:rPr lang="en-US" dirty="0" err="1" smtClean="0">
                <a:latin typeface="Comic Sans MS" pitchFamily="66" charset="0"/>
              </a:rPr>
              <a:t>Mordant.Next</a:t>
            </a:r>
            <a:r>
              <a:rPr lang="en-US" dirty="0" smtClean="0">
                <a:latin typeface="Comic Sans MS" pitchFamily="66" charset="0"/>
              </a:rPr>
              <a:t> it is washed with </a:t>
            </a:r>
            <a:r>
              <a:rPr lang="en-US" dirty="0" err="1" smtClean="0">
                <a:latin typeface="Comic Sans MS" pitchFamily="66" charset="0"/>
              </a:rPr>
              <a:t>decolorizer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eg</a:t>
            </a:r>
            <a:r>
              <a:rPr lang="en-US" dirty="0" smtClean="0">
                <a:latin typeface="Comic Sans MS" pitchFamily="66" charset="0"/>
              </a:rPr>
              <a:t>. </a:t>
            </a:r>
            <a:r>
              <a:rPr lang="en-US" i="1" dirty="0" smtClean="0">
                <a:latin typeface="Comic Sans MS" pitchFamily="66" charset="0"/>
              </a:rPr>
              <a:t>alcohol</a:t>
            </a:r>
            <a:r>
              <a:rPr lang="en-US" dirty="0" smtClean="0">
                <a:latin typeface="Comic Sans MS" pitchFamily="66" charset="0"/>
              </a:rPr>
              <a:t> or </a:t>
            </a:r>
            <a:r>
              <a:rPr lang="en-US" i="1" dirty="0" smtClean="0">
                <a:latin typeface="Comic Sans MS" pitchFamily="66" charset="0"/>
              </a:rPr>
              <a:t>acetone</a:t>
            </a:r>
            <a:r>
              <a:rPr lang="en-US" dirty="0" smtClean="0">
                <a:latin typeface="Comic Sans MS" pitchFamily="66" charset="0"/>
              </a:rPr>
              <a:t> &amp; finally stained with dye of contrasting </a:t>
            </a:r>
            <a:r>
              <a:rPr lang="en-US" dirty="0" err="1" smtClean="0">
                <a:latin typeface="Comic Sans MS" pitchFamily="66" charset="0"/>
              </a:rPr>
              <a:t>colour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eg</a:t>
            </a:r>
            <a:r>
              <a:rPr lang="en-US" dirty="0" smtClean="0">
                <a:latin typeface="Comic Sans MS" pitchFamily="66" charset="0"/>
              </a:rPr>
              <a:t>. </a:t>
            </a:r>
            <a:r>
              <a:rPr lang="en-US" i="1" dirty="0" err="1" smtClean="0">
                <a:latin typeface="Comic Sans MS" pitchFamily="66" charset="0"/>
              </a:rPr>
              <a:t>safranine</a:t>
            </a:r>
            <a:r>
              <a:rPr lang="en-US" dirty="0" smtClean="0"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776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latin typeface="Comic Sans MS" pitchFamily="66" charset="0"/>
              </a:rPr>
              <a:t>Principle</a:t>
            </a:r>
            <a:r>
              <a:rPr lang="en-US" u="sng" dirty="0">
                <a:latin typeface="Comic Sans MS" pitchFamily="66" charset="0"/>
              </a:rPr>
              <a:t> </a:t>
            </a:r>
            <a:r>
              <a:rPr lang="en-US" u="sng" dirty="0" smtClean="0">
                <a:latin typeface="Comic Sans MS" pitchFamily="66" charset="0"/>
              </a:rPr>
              <a:t>of Gram staining</a:t>
            </a:r>
            <a:endParaRPr lang="en-US" u="sng" dirty="0" smtClean="0"/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Comic Sans MS" pitchFamily="66" charset="0"/>
              </a:rPr>
              <a:t>Both gram positive &amp; negative bacteria take up violet </a:t>
            </a:r>
            <a:r>
              <a:rPr lang="en-US" dirty="0" err="1" smtClean="0">
                <a:latin typeface="Comic Sans MS" pitchFamily="66" charset="0"/>
              </a:rPr>
              <a:t>colour</a:t>
            </a:r>
            <a:r>
              <a:rPr lang="en-US" dirty="0" smtClean="0">
                <a:latin typeface="Comic Sans MS" pitchFamily="66" charset="0"/>
              </a:rPr>
              <a:t> with crystal </a:t>
            </a:r>
            <a:r>
              <a:rPr lang="en-US" dirty="0" err="1" smtClean="0">
                <a:latin typeface="Comic Sans MS" pitchFamily="66" charset="0"/>
              </a:rPr>
              <a:t>voilet.After</a:t>
            </a:r>
            <a:r>
              <a:rPr lang="en-US" dirty="0" smtClean="0">
                <a:latin typeface="Comic Sans MS" pitchFamily="66" charset="0"/>
              </a:rPr>
              <a:t> treatment with </a:t>
            </a:r>
            <a:r>
              <a:rPr lang="en-US" dirty="0" err="1" smtClean="0">
                <a:latin typeface="Comic Sans MS" pitchFamily="66" charset="0"/>
              </a:rPr>
              <a:t>decolorizer,gram</a:t>
            </a:r>
            <a:r>
              <a:rPr lang="en-US" dirty="0" smtClean="0">
                <a:latin typeface="Comic Sans MS" pitchFamily="66" charset="0"/>
              </a:rPr>
              <a:t> positive bacteria retain this dye &amp; violet </a:t>
            </a:r>
            <a:r>
              <a:rPr lang="en-US" dirty="0" err="1" smtClean="0">
                <a:latin typeface="Comic Sans MS" pitchFamily="66" charset="0"/>
              </a:rPr>
              <a:t>colour</a:t>
            </a:r>
            <a:r>
              <a:rPr lang="en-US" dirty="0" smtClean="0">
                <a:latin typeface="Comic Sans MS" pitchFamily="66" charset="0"/>
              </a:rPr>
              <a:t> while gram negative loose the dye and then take up counter stain &amp; appear pink in </a:t>
            </a:r>
            <a:r>
              <a:rPr lang="en-US" dirty="0" err="1" smtClean="0">
                <a:latin typeface="Comic Sans MS" pitchFamily="66" charset="0"/>
              </a:rPr>
              <a:t>colour.The</a:t>
            </a:r>
            <a:r>
              <a:rPr lang="en-US" dirty="0" smtClean="0">
                <a:latin typeface="Comic Sans MS" pitchFamily="66" charset="0"/>
              </a:rPr>
              <a:t> mechanism behind gram reaction may be attributed to following:</a:t>
            </a:r>
          </a:p>
        </p:txBody>
      </p:sp>
    </p:spTree>
    <p:extLst>
      <p:ext uri="{BB962C8B-B14F-4D97-AF65-F5344CB8AC3E}">
        <p14:creationId xmlns:p14="http://schemas.microsoft.com/office/powerpoint/2010/main" val="87822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="1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="1" u="sng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</a:rPr>
              <a:t>a)Protoplasmic pH theory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="1" u="sng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Comic Sans MS" pitchFamily="66" charset="0"/>
              </a:rPr>
              <a:t>Gram positive bacteria have a more acidic protoplasm thus retaining basic primary dye more strongly than gram negative bacteria.</a:t>
            </a:r>
          </a:p>
        </p:txBody>
      </p:sp>
    </p:spTree>
    <p:extLst>
      <p:ext uri="{BB962C8B-B14F-4D97-AF65-F5344CB8AC3E}">
        <p14:creationId xmlns:p14="http://schemas.microsoft.com/office/powerpoint/2010/main" val="328092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u="sng" dirty="0">
                <a:solidFill>
                  <a:srgbClr val="FF0000"/>
                </a:solidFill>
                <a:latin typeface="Comic Sans MS" pitchFamily="66" charset="0"/>
              </a:rPr>
              <a:t>b)Cell wall </a:t>
            </a:r>
            <a:r>
              <a:rPr lang="en-US" sz="2400" b="1" u="sng" dirty="0" err="1" smtClean="0">
                <a:solidFill>
                  <a:srgbClr val="FF0000"/>
                </a:solidFill>
                <a:latin typeface="Comic Sans MS" pitchFamily="66" charset="0"/>
              </a:rPr>
              <a:t>permaebility</a:t>
            </a:r>
            <a:r>
              <a:rPr lang="en-US" sz="2400" b="1" u="sng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Comic Sans MS" pitchFamily="66" charset="0"/>
              </a:rPr>
              <a:t>theory </a:t>
            </a:r>
          </a:p>
          <a:p>
            <a:r>
              <a:rPr lang="en-US" sz="2400" dirty="0" smtClean="0">
                <a:latin typeface="Comic Sans MS" pitchFamily="66" charset="0"/>
              </a:rPr>
              <a:t>Crystal </a:t>
            </a:r>
            <a:r>
              <a:rPr lang="en-US" sz="2400" dirty="0" err="1">
                <a:latin typeface="Comic Sans MS" pitchFamily="66" charset="0"/>
              </a:rPr>
              <a:t>voilet</a:t>
            </a:r>
            <a:r>
              <a:rPr lang="en-US" sz="2400" dirty="0">
                <a:latin typeface="Comic Sans MS" pitchFamily="66" charset="0"/>
              </a:rPr>
              <a:t>  &amp; iodine forms insoluble dye iodine complex(CV-I) in both gram positive &amp; negative bacteria .During </a:t>
            </a:r>
            <a:r>
              <a:rPr lang="en-US" sz="2400" dirty="0" err="1">
                <a:latin typeface="Comic Sans MS" pitchFamily="66" charset="0"/>
              </a:rPr>
              <a:t>decolorization</a:t>
            </a:r>
            <a:r>
              <a:rPr lang="en-US" sz="2400" dirty="0">
                <a:latin typeface="Comic Sans MS" pitchFamily="66" charset="0"/>
              </a:rPr>
              <a:t>  </a:t>
            </a:r>
            <a:r>
              <a:rPr lang="en-US" sz="2400" dirty="0" err="1">
                <a:latin typeface="Comic Sans MS" pitchFamily="66" charset="0"/>
              </a:rPr>
              <a:t>CVIcomplex</a:t>
            </a:r>
            <a:r>
              <a:rPr lang="en-US" sz="2400" dirty="0">
                <a:latin typeface="Comic Sans MS" pitchFamily="66" charset="0"/>
              </a:rPr>
              <a:t> is retained in gram positive bacteria owing to thick peptidoglycan layer while in gram negative bacteria the </a:t>
            </a:r>
            <a:r>
              <a:rPr lang="en-US" sz="2400" dirty="0" err="1">
                <a:latin typeface="Comic Sans MS" pitchFamily="66" charset="0"/>
              </a:rPr>
              <a:t>decolourizer</a:t>
            </a:r>
            <a:r>
              <a:rPr lang="en-US" sz="2400" dirty="0">
                <a:latin typeface="Comic Sans MS" pitchFamily="66" charset="0"/>
              </a:rPr>
              <a:t> (alcohol) </a:t>
            </a:r>
            <a:r>
              <a:rPr lang="en-US" sz="2400" dirty="0" err="1">
                <a:latin typeface="Comic Sans MS" pitchFamily="66" charset="0"/>
              </a:rPr>
              <a:t>solubilze</a:t>
            </a:r>
            <a:r>
              <a:rPr lang="en-US" sz="2400" dirty="0">
                <a:latin typeface="Comic Sans MS" pitchFamily="66" charset="0"/>
              </a:rPr>
              <a:t> lipid </a:t>
            </a:r>
            <a:r>
              <a:rPr lang="en-US" sz="2400" dirty="0" err="1">
                <a:latin typeface="Comic Sans MS" pitchFamily="66" charset="0"/>
              </a:rPr>
              <a:t>outermemb</a:t>
            </a:r>
            <a:r>
              <a:rPr lang="en-US" sz="2400" dirty="0">
                <a:latin typeface="Comic Sans MS" pitchFamily="66" charset="0"/>
              </a:rPr>
              <a:t> in gram negative bacteria thus producing pores in its cell wall through which CVI complex is washed away.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77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</TotalTime>
  <Words>632</Words>
  <Application>Microsoft Office PowerPoint</Application>
  <PresentationFormat>On-screen Show (4:3)</PresentationFormat>
  <Paragraphs>95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 Specimen Collection, Processing  &amp; Identification of Bacteria</vt:lpstr>
      <vt:lpstr>Specimen collection &amp; Processing</vt:lpstr>
      <vt:lpstr>PowerPoint Presentation</vt:lpstr>
      <vt:lpstr>Identification of bacteria</vt:lpstr>
      <vt:lpstr>STAINING  METHODS</vt:lpstr>
      <vt:lpstr>Procedure of Gram staining </vt:lpstr>
      <vt:lpstr>Principle of Gram staining</vt:lpstr>
      <vt:lpstr>PowerPoint Presentation</vt:lpstr>
      <vt:lpstr>PowerPoint Presentation</vt:lpstr>
      <vt:lpstr>PowerPoint Presentation</vt:lpstr>
      <vt:lpstr>PowerPoint Presentation</vt:lpstr>
      <vt:lpstr>Motility Test </vt:lpstr>
      <vt:lpstr>Cultural charactertistics</vt:lpstr>
      <vt:lpstr>PowerPoint Presentation</vt:lpstr>
      <vt:lpstr>Biochemical Properties</vt:lpstr>
      <vt:lpstr>Typing of Bacteria</vt:lpstr>
      <vt:lpstr>IMMUNOLOGICAL TESTS</vt:lpstr>
      <vt:lpstr>Molecular Methods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Specimen Collection,Processing  &amp; Identification of Bacteria</dc:title>
  <dc:creator>nitika</dc:creator>
  <cp:lastModifiedBy>nitika</cp:lastModifiedBy>
  <cp:revision>4</cp:revision>
  <dcterms:created xsi:type="dcterms:W3CDTF">2017-01-28T03:31:43Z</dcterms:created>
  <dcterms:modified xsi:type="dcterms:W3CDTF">2017-01-28T09:47:33Z</dcterms:modified>
</cp:coreProperties>
</file>