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9" r:id="rId4"/>
    <p:sldId id="262" r:id="rId5"/>
    <p:sldId id="263" r:id="rId6"/>
    <p:sldId id="274" r:id="rId7"/>
    <p:sldId id="264" r:id="rId8"/>
    <p:sldId id="279" r:id="rId9"/>
    <p:sldId id="276" r:id="rId10"/>
    <p:sldId id="265" r:id="rId11"/>
    <p:sldId id="266" r:id="rId12"/>
    <p:sldId id="277" r:id="rId13"/>
    <p:sldId id="267" r:id="rId14"/>
    <p:sldId id="268" r:id="rId15"/>
    <p:sldId id="269" r:id="rId16"/>
    <p:sldId id="278" r:id="rId17"/>
    <p:sldId id="270" r:id="rId18"/>
    <p:sldId id="271" r:id="rId19"/>
    <p:sldId id="272" r:id="rId20"/>
    <p:sldId id="273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458" autoAdjust="0"/>
  </p:normalViewPr>
  <p:slideViewPr>
    <p:cSldViewPr>
      <p:cViewPr varScale="1">
        <p:scale>
          <a:sx n="72" d="100"/>
          <a:sy n="72" d="100"/>
        </p:scale>
        <p:origin x="-13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DB2111-9229-49C0-9983-C9F8885A75E3}" type="datetimeFigureOut">
              <a:rPr lang="en-IN" smtClean="0"/>
              <a:t>06-01-2015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F9AF2B-F7E2-4AEA-9175-B06F6ACAFEE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90876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C7300-5758-4F12-A115-8D3957A58F83}" type="datetime1">
              <a:rPr lang="en-US" smtClean="0"/>
              <a:t>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036B5-7580-4658-A0DB-2A20148B35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571E6-1EAE-43A9-B853-715127F882A2}" type="datetime1">
              <a:rPr lang="en-US" smtClean="0"/>
              <a:t>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036B5-7580-4658-A0DB-2A20148B35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DBCD7-D875-4ED4-B4DC-8D81477CE845}" type="datetime1">
              <a:rPr lang="en-US" smtClean="0"/>
              <a:t>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036B5-7580-4658-A0DB-2A20148B35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80575-1ED0-42F1-833B-03EE74480E49}" type="datetime1">
              <a:rPr lang="en-US" smtClean="0"/>
              <a:t>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036B5-7580-4658-A0DB-2A20148B35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FB217-2192-49C0-8CA9-8AF54EA38ABB}" type="datetime1">
              <a:rPr lang="en-US" smtClean="0"/>
              <a:t>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036B5-7580-4658-A0DB-2A20148B35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91BAE-59D1-4B6C-828B-5F925604D285}" type="datetime1">
              <a:rPr lang="en-US" smtClean="0"/>
              <a:t>1/6/2015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036B5-7580-4658-A0DB-2A20148B35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F6649-0ECF-4996-991C-14099878192C}" type="datetime1">
              <a:rPr lang="en-US" smtClean="0"/>
              <a:t>1/6/2015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036B5-7580-4658-A0DB-2A20148B35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18E80-F062-48AE-8535-D95490EDE337}" type="datetime1">
              <a:rPr lang="en-US" smtClean="0"/>
              <a:t>1/6/2015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036B5-7580-4658-A0DB-2A20148B35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C4221-11F8-47F4-AECD-618255971994}" type="datetime1">
              <a:rPr lang="en-US" smtClean="0"/>
              <a:t>1/6/2015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036B5-7580-4658-A0DB-2A20148B35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FE826-2AE4-4EFA-9011-FD0216703E76}" type="datetime1">
              <a:rPr lang="en-US" smtClean="0"/>
              <a:t>1/6/2015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036B5-7580-4658-A0DB-2A20148B35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37419-5CB5-45ED-B901-E129567D2120}" type="datetime1">
              <a:rPr lang="en-US" smtClean="0"/>
              <a:t>1/6/2015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036B5-7580-4658-A0DB-2A20148B35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7BADF-3538-4951-AFF1-21C7E89CBDA5}" type="datetime1">
              <a:rPr lang="en-US" smtClean="0"/>
              <a:t>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036B5-7580-4658-A0DB-2A20148B350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Bacterial  genetics and PCR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036B5-7580-4658-A0DB-2A20148B350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3.	</a:t>
            </a:r>
            <a:r>
              <a:rPr lang="en-US" b="1" dirty="0" err="1" smtClean="0"/>
              <a:t>Lysogenic</a:t>
            </a:r>
            <a:r>
              <a:rPr lang="en-US" b="1" dirty="0" smtClean="0"/>
              <a:t> conversion:</a:t>
            </a:r>
            <a:r>
              <a:rPr lang="en-US" dirty="0" smtClean="0"/>
              <a:t> Phage DNA itself becomes the new genetic element and confers additional characteristics to the bacterial cell like </a:t>
            </a:r>
            <a:r>
              <a:rPr lang="en-US" dirty="0" err="1" smtClean="0"/>
              <a:t>toxigenecity</a:t>
            </a:r>
            <a:r>
              <a:rPr lang="en-US" dirty="0" smtClean="0"/>
              <a:t>, drug resistance </a:t>
            </a:r>
            <a:r>
              <a:rPr lang="en-US" dirty="0" err="1" smtClean="0"/>
              <a:t>eg</a:t>
            </a:r>
            <a:r>
              <a:rPr lang="en-US" dirty="0" smtClean="0"/>
              <a:t>. </a:t>
            </a:r>
            <a:r>
              <a:rPr lang="el-GR" dirty="0" smtClean="0"/>
              <a:t>β</a:t>
            </a:r>
            <a:r>
              <a:rPr lang="en-US" dirty="0" smtClean="0"/>
              <a:t> phage of diphtheria bacillus confers </a:t>
            </a:r>
            <a:r>
              <a:rPr lang="en-US" dirty="0" err="1" smtClean="0"/>
              <a:t>toxigenecity</a:t>
            </a:r>
            <a:r>
              <a:rPr lang="en-US" dirty="0" smtClean="0"/>
              <a:t> – PHAGE CONVERSION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036B5-7580-4658-A0DB-2A20148B3503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81000"/>
            <a:ext cx="8686800" cy="57451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rabicPeriod" startAt="4"/>
            </a:pPr>
            <a:r>
              <a:rPr lang="en-US" dirty="0" smtClean="0"/>
              <a:t>conjugation: Process by which a donor bacterium makes physical contact with a recipient and transfer genetic elements into it.</a:t>
            </a:r>
          </a:p>
          <a:p>
            <a:pPr marL="514350" indent="-514350">
              <a:buNone/>
            </a:pPr>
            <a:r>
              <a:rPr lang="en-US" dirty="0" smtClean="0"/>
              <a:t>R plasmid or R factor:</a:t>
            </a:r>
          </a:p>
          <a:p>
            <a:pPr marL="514350" indent="-514350">
              <a:buNone/>
            </a:pPr>
            <a:r>
              <a:rPr lang="en-US" dirty="0" smtClean="0"/>
              <a:t>- Resistance Transfer </a:t>
            </a:r>
            <a:r>
              <a:rPr lang="en-US" dirty="0" err="1" smtClean="0"/>
              <a:t>factor+Resistant</a:t>
            </a:r>
            <a:r>
              <a:rPr lang="en-US" dirty="0" smtClean="0"/>
              <a:t> determinants</a:t>
            </a:r>
          </a:p>
          <a:p>
            <a:pPr marL="514350" indent="-514350">
              <a:buFontTx/>
              <a:buChar char="-"/>
            </a:pPr>
            <a:r>
              <a:rPr lang="en-US" dirty="0" smtClean="0"/>
              <a:t>(</a:t>
            </a:r>
            <a:r>
              <a:rPr lang="en-US" dirty="0" smtClean="0">
                <a:solidFill>
                  <a:srgbClr val="FF0000"/>
                </a:solidFill>
              </a:rPr>
              <a:t>RTF</a:t>
            </a:r>
            <a:r>
              <a:rPr lang="en-US" dirty="0" smtClean="0"/>
              <a:t> for conjugal transfer) + (</a:t>
            </a:r>
            <a:r>
              <a:rPr lang="en-US" dirty="0" smtClean="0">
                <a:solidFill>
                  <a:srgbClr val="FF0000"/>
                </a:solidFill>
              </a:rPr>
              <a:t>r</a:t>
            </a:r>
            <a:r>
              <a:rPr lang="en-US" dirty="0" smtClean="0"/>
              <a:t> for drug resistance)</a:t>
            </a:r>
          </a:p>
          <a:p>
            <a:pPr marL="514350" indent="-514350">
              <a:buFontTx/>
              <a:buChar char="-"/>
            </a:pPr>
            <a:r>
              <a:rPr lang="en-US" dirty="0" smtClean="0"/>
              <a:t>If RTF + r present together: self transmissible </a:t>
            </a:r>
          </a:p>
          <a:p>
            <a:pPr marL="514350" indent="-514350">
              <a:buFontTx/>
              <a:buChar char="-"/>
            </a:pPr>
            <a:r>
              <a:rPr lang="en-US" dirty="0" smtClean="0"/>
              <a:t>If only r present: non self transmissible plasmid then resistance transferred by </a:t>
            </a:r>
            <a:r>
              <a:rPr lang="en-US" dirty="0" err="1" smtClean="0"/>
              <a:t>bacteriophages</a:t>
            </a:r>
            <a:endParaRPr lang="en-US" dirty="0" smtClean="0"/>
          </a:p>
          <a:p>
            <a:pPr marL="514350" indent="-514350">
              <a:buFontTx/>
              <a:buChar char="-"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036B5-7580-4658-A0DB-2A20148B3503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CONJUGATION</a:t>
            </a:r>
            <a:endParaRPr lang="en-US" dirty="0"/>
          </a:p>
        </p:txBody>
      </p:sp>
      <p:pic>
        <p:nvPicPr>
          <p:cNvPr id="5122" name="Picture 2" descr="G:\conjugation.jpe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79736" y="928976"/>
            <a:ext cx="4649464" cy="5395624"/>
          </a:xfrm>
          <a:prstGeom prst="rect">
            <a:avLst/>
          </a:prstGeom>
          <a:noFill/>
        </p:spPr>
      </p:pic>
      <p:pic>
        <p:nvPicPr>
          <p:cNvPr id="5123" name="Picture 3" descr="G:\conjugation -2.jpe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334000" y="1752600"/>
            <a:ext cx="3454789" cy="3581400"/>
          </a:xfrm>
          <a:prstGeom prst="rect">
            <a:avLst/>
          </a:prstGeom>
          <a:noFill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036B5-7580-4658-A0DB-2A20148B3503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Antibiotic resistance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Mutational: antibiotic resistance develops due to decreased permeability, or development of alternative pathways, or development of inactivating enzymes. Usually single drug resistance develops – Low level resistance.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Plasmid mediated: Transferable and multi drug resistance develops – High level resistance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036B5-7580-4658-A0DB-2A20148B3503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Polymerase chain reaction (PCR)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5105399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en-US" dirty="0" smtClean="0"/>
              <a:t>Principle: </a:t>
            </a:r>
          </a:p>
          <a:p>
            <a:pPr algn="just"/>
            <a:r>
              <a:rPr lang="en-US" dirty="0" smtClean="0"/>
              <a:t>Primer mediated temperature dependant technique</a:t>
            </a:r>
          </a:p>
          <a:p>
            <a:pPr algn="just"/>
            <a:r>
              <a:rPr lang="en-US" dirty="0" smtClean="0"/>
              <a:t>Enzymatic amplification of a specific target sequence of DNA to such an extent that it can be detected.</a:t>
            </a:r>
          </a:p>
          <a:p>
            <a:pPr algn="just">
              <a:buNone/>
            </a:pPr>
            <a:r>
              <a:rPr lang="en-US" dirty="0" smtClean="0"/>
              <a:t>Ingredients needed: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Specific target  DNA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Short strands of DNA called primers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Heat resistant polymerase (</a:t>
            </a:r>
            <a:r>
              <a:rPr lang="en-US" dirty="0" err="1" smtClean="0"/>
              <a:t>Taq</a:t>
            </a:r>
            <a:r>
              <a:rPr lang="en-US" dirty="0" smtClean="0"/>
              <a:t> polymerase)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Nucleotides for making DNA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036B5-7580-4658-A0DB-2A20148B3503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Steps of PCR (cycles)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686800" cy="5105399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 err="1" smtClean="0"/>
              <a:t>Denaturation</a:t>
            </a:r>
            <a:r>
              <a:rPr lang="en-US" sz="2800" dirty="0" smtClean="0"/>
              <a:t>: heat at 95</a:t>
            </a:r>
            <a:r>
              <a:rPr lang="en-US" sz="2800" baseline="30000" dirty="0" smtClean="0"/>
              <a:t>o</a:t>
            </a:r>
            <a:r>
              <a:rPr lang="en-US" sz="2800" dirty="0" smtClean="0"/>
              <a:t>C – bonds that hold the two strands of DNA together are broken.</a:t>
            </a:r>
          </a:p>
          <a:p>
            <a:pPr marL="514350" indent="-514350">
              <a:buFont typeface="+mj-lt"/>
              <a:buAutoNum type="arabicPeriod"/>
            </a:pP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Annealing (</a:t>
            </a:r>
            <a:r>
              <a:rPr lang="en-US" sz="2800" dirty="0" err="1" smtClean="0"/>
              <a:t>hybridise</a:t>
            </a:r>
            <a:r>
              <a:rPr lang="en-US" sz="2800" dirty="0" smtClean="0"/>
              <a:t>)of primers: temperature is reduced to 50-60</a:t>
            </a:r>
            <a:r>
              <a:rPr lang="en-US" sz="2800" baseline="30000" dirty="0" smtClean="0"/>
              <a:t>o</a:t>
            </a:r>
            <a:r>
              <a:rPr lang="en-US" sz="2800" dirty="0" smtClean="0"/>
              <a:t>C – primers attach to both 3’ end of target strip.</a:t>
            </a:r>
          </a:p>
          <a:p>
            <a:pPr marL="514350" indent="-514350">
              <a:buNone/>
            </a:pPr>
            <a:endParaRPr lang="en-US" sz="2800" dirty="0" smtClean="0"/>
          </a:p>
          <a:p>
            <a:pPr marL="514350" indent="-514350">
              <a:buNone/>
            </a:pPr>
            <a:r>
              <a:rPr lang="en-US" sz="2800" dirty="0" smtClean="0"/>
              <a:t>3.	Primer extension: at 72</a:t>
            </a:r>
            <a:r>
              <a:rPr lang="en-US" sz="2800" baseline="30000" dirty="0" smtClean="0"/>
              <a:t>o</a:t>
            </a:r>
            <a:r>
              <a:rPr lang="en-US" sz="2800" dirty="0" smtClean="0"/>
              <a:t>C Polymerase enzyme triggers the formation and extension of new strand of DNA.</a:t>
            </a:r>
          </a:p>
          <a:p>
            <a:pPr marL="514350" indent="-514350"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After 30 such cycles 1 copy of DNA forms 1million copies that can be easily detected by gel electrophoresis.</a:t>
            </a:r>
          </a:p>
        </p:txBody>
      </p:sp>
      <p:sp>
        <p:nvSpPr>
          <p:cNvPr id="5" name="Down Arrow 4"/>
          <p:cNvSpPr/>
          <p:nvPr/>
        </p:nvSpPr>
        <p:spPr>
          <a:xfrm>
            <a:off x="4267200" y="1981200"/>
            <a:ext cx="1524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 flipH="1">
            <a:off x="4343400" y="3962400"/>
            <a:ext cx="762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Elbow Connector 13"/>
          <p:cNvCxnSpPr/>
          <p:nvPr/>
        </p:nvCxnSpPr>
        <p:spPr>
          <a:xfrm rot="5400000" flipH="1" flipV="1">
            <a:off x="7048500" y="2857500"/>
            <a:ext cx="3200400" cy="3810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036B5-7580-4658-A0DB-2A20148B3503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G:\PCR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152400"/>
            <a:ext cx="6096000" cy="6400575"/>
          </a:xfrm>
          <a:prstGeom prst="rect">
            <a:avLst/>
          </a:prstGeom>
          <a:noFill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036B5-7580-4658-A0DB-2A20148B3503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Applications – diagnosis of infections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Virus: HIV, Hepatitis V., Herpes V., Rota V., and several others. (RNA viruses detected by reverse transcriptase PCR like for HIV)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Bacteria: Mycobacterium tuberculosis, </a:t>
            </a:r>
            <a:r>
              <a:rPr lang="en-US" dirty="0" err="1" smtClean="0"/>
              <a:t>Mycoplasma</a:t>
            </a:r>
            <a:r>
              <a:rPr lang="en-US" dirty="0" smtClean="0"/>
              <a:t>, Helicobacter, Streptococcus etc.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Fungi: Candida, Cryptococcus, </a:t>
            </a:r>
            <a:r>
              <a:rPr lang="en-US" dirty="0" err="1" smtClean="0"/>
              <a:t>Pneumocystis</a:t>
            </a:r>
            <a:r>
              <a:rPr lang="en-US" dirty="0" smtClean="0"/>
              <a:t> </a:t>
            </a:r>
            <a:r>
              <a:rPr lang="en-US" dirty="0" err="1" smtClean="0"/>
              <a:t>carinii</a:t>
            </a:r>
            <a:r>
              <a:rPr lang="en-US" dirty="0" smtClean="0"/>
              <a:t>, etc.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Protozoa: </a:t>
            </a:r>
            <a:r>
              <a:rPr lang="en-US" dirty="0" err="1" smtClean="0"/>
              <a:t>Toxoplasma</a:t>
            </a:r>
            <a:r>
              <a:rPr lang="en-US" dirty="0" smtClean="0"/>
              <a:t>, Plasmodium,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036B5-7580-4658-A0DB-2A20148B3503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DNA probes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Def: they are single strand of DNA of 20-25 nucleotides conjugated with easily detectable markers like radio active isotopes, or enzymes.</a:t>
            </a:r>
          </a:p>
          <a:p>
            <a:pPr>
              <a:buNone/>
            </a:pPr>
            <a:r>
              <a:rPr lang="en-US" dirty="0" smtClean="0"/>
              <a:t>Use: to identify complementary DNA strand in sample that may in solution or fixed to solid support.</a:t>
            </a:r>
          </a:p>
          <a:p>
            <a:pPr>
              <a:buNone/>
            </a:pPr>
            <a:r>
              <a:rPr lang="en-US" dirty="0" smtClean="0"/>
              <a:t>Use: </a:t>
            </a:r>
          </a:p>
          <a:p>
            <a:pPr>
              <a:buNone/>
            </a:pPr>
            <a:r>
              <a:rPr lang="en-US" dirty="0" smtClean="0"/>
              <a:t>Bacteria: </a:t>
            </a:r>
            <a:r>
              <a:rPr lang="en-US" dirty="0" err="1" smtClean="0"/>
              <a:t>M.tuberculosis</a:t>
            </a:r>
            <a:r>
              <a:rPr lang="en-US" dirty="0" smtClean="0"/>
              <a:t>, </a:t>
            </a:r>
            <a:r>
              <a:rPr lang="en-US" dirty="0" err="1" smtClean="0"/>
              <a:t>Mycoplasma</a:t>
            </a:r>
            <a:r>
              <a:rPr lang="en-US" dirty="0" smtClean="0"/>
              <a:t>, </a:t>
            </a:r>
            <a:r>
              <a:rPr lang="en-US" dirty="0" err="1" smtClean="0"/>
              <a:t>Legionella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Virus: HIV, Herpes, Hepatitis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036B5-7580-4658-A0DB-2A20148B3503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Genetic engineering or Recombinant DNA technology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Method:</a:t>
            </a:r>
          </a:p>
          <a:p>
            <a:pPr>
              <a:buNone/>
            </a:pPr>
            <a:r>
              <a:rPr lang="en-US" dirty="0" smtClean="0"/>
              <a:t>Isolate gene coding for desired </a:t>
            </a:r>
            <a:r>
              <a:rPr lang="en-US" smtClean="0"/>
              <a:t>protein --&gt;</a:t>
            </a:r>
            <a:r>
              <a:rPr lang="en-US" dirty="0" smtClean="0"/>
              <a:t>introduce it into suitable microorganism in which it is functional---------&gt; obtain the required protein.</a:t>
            </a:r>
          </a:p>
          <a:p>
            <a:pPr>
              <a:buNone/>
            </a:pPr>
            <a:r>
              <a:rPr lang="en-US" dirty="0" smtClean="0"/>
              <a:t>Use: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Hormone production: Insulin, Growth hormone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Vaccine production: Hepatitis B, HIV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Interferon production, Factor VIII, </a:t>
            </a:r>
            <a:r>
              <a:rPr lang="en-US" dirty="0" err="1" smtClean="0"/>
              <a:t>Erythropoetin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036B5-7580-4658-A0DB-2A20148B3503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Gene: it is a segment of DNA that specifies a particular polypeptide chain.</a:t>
            </a:r>
          </a:p>
          <a:p>
            <a:r>
              <a:rPr lang="en-US" dirty="0" err="1" smtClean="0"/>
              <a:t>Extrachromosomal</a:t>
            </a:r>
            <a:r>
              <a:rPr lang="en-US" dirty="0" smtClean="0"/>
              <a:t> genetic elements: only in  bacteria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Plasmids: small, circular autonomously replicating &amp; can confer additional properties like drug resistance, </a:t>
            </a:r>
            <a:r>
              <a:rPr lang="en-US" dirty="0" err="1" smtClean="0"/>
              <a:t>toxigenecity</a:t>
            </a:r>
            <a:r>
              <a:rPr lang="en-US" dirty="0" smtClean="0"/>
              <a:t>, </a:t>
            </a:r>
            <a:r>
              <a:rPr lang="en-US" dirty="0" err="1" smtClean="0"/>
              <a:t>bacteriocin</a:t>
            </a:r>
            <a:r>
              <a:rPr lang="en-US" dirty="0" smtClean="0"/>
              <a:t> production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Episomes</a:t>
            </a:r>
            <a:r>
              <a:rPr lang="en-US" dirty="0" smtClean="0"/>
              <a:t>: plasmid DNA integrated in host cell genome.</a:t>
            </a:r>
          </a:p>
          <a:p>
            <a:pPr marL="514350" indent="-514350">
              <a:buAutoNum type="arabicPeriod" startAt="3"/>
            </a:pPr>
            <a:r>
              <a:rPr lang="en-US" dirty="0"/>
              <a:t>F’ plasmid: plasmids that code for production of sex </a:t>
            </a:r>
            <a:r>
              <a:rPr lang="en-US" dirty="0" err="1"/>
              <a:t>pilus</a:t>
            </a:r>
            <a:r>
              <a:rPr lang="en-US" dirty="0"/>
              <a:t>. </a:t>
            </a:r>
          </a:p>
          <a:p>
            <a:pPr marL="514350" indent="-514350">
              <a:buNone/>
            </a:pPr>
            <a:r>
              <a:rPr lang="en-US" dirty="0"/>
              <a:t>Two types: self transmissible or conjugative and non self transmissible or non conjugative. </a:t>
            </a:r>
          </a:p>
          <a:p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036B5-7580-4658-A0DB-2A20148B350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Transposable genetic elements / </a:t>
            </a:r>
            <a:r>
              <a:rPr lang="en-US" dirty="0" err="1" smtClean="0"/>
              <a:t>Transposons</a:t>
            </a:r>
            <a:r>
              <a:rPr lang="en-US" dirty="0" smtClean="0"/>
              <a:t> / Jumping genes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59363"/>
          </a:xfrm>
        </p:spPr>
        <p:txBody>
          <a:bodyPr/>
          <a:lstStyle/>
          <a:p>
            <a:r>
              <a:rPr lang="en-US" dirty="0" smtClean="0"/>
              <a:t>Small (4-25kb) DNA sequences that cannot replicate on its own but can move from one plasmid to another or to DNA or to phage DNA or vise versa.</a:t>
            </a:r>
          </a:p>
          <a:p>
            <a:r>
              <a:rPr lang="en-US" dirty="0" smtClean="0"/>
              <a:t>DNA with gene in the centre and the two ends carrying inverted repeat sequence.</a:t>
            </a:r>
          </a:p>
          <a:p>
            <a:r>
              <a:rPr lang="en-US" dirty="0" smtClean="0"/>
              <a:t>They form single stranded loop and double stranded stem</a:t>
            </a:r>
            <a:endParaRPr lang="en-US" dirty="0"/>
          </a:p>
        </p:txBody>
      </p:sp>
      <p:sp>
        <p:nvSpPr>
          <p:cNvPr id="20" name="Freeform 19"/>
          <p:cNvSpPr/>
          <p:nvPr/>
        </p:nvSpPr>
        <p:spPr>
          <a:xfrm>
            <a:off x="3505200" y="5257800"/>
            <a:ext cx="2054087" cy="1160689"/>
          </a:xfrm>
          <a:custGeom>
            <a:avLst/>
            <a:gdLst>
              <a:gd name="connsiteX0" fmla="*/ 0 w 2054087"/>
              <a:gd name="connsiteY0" fmla="*/ 1126435 h 1160689"/>
              <a:gd name="connsiteX1" fmla="*/ 119269 w 2054087"/>
              <a:gd name="connsiteY1" fmla="*/ 1113183 h 1160689"/>
              <a:gd name="connsiteX2" fmla="*/ 159026 w 2054087"/>
              <a:gd name="connsiteY2" fmla="*/ 1099931 h 1160689"/>
              <a:gd name="connsiteX3" fmla="*/ 649356 w 2054087"/>
              <a:gd name="connsiteY3" fmla="*/ 1113183 h 1160689"/>
              <a:gd name="connsiteX4" fmla="*/ 861391 w 2054087"/>
              <a:gd name="connsiteY4" fmla="*/ 1099931 h 1160689"/>
              <a:gd name="connsiteX5" fmla="*/ 954156 w 2054087"/>
              <a:gd name="connsiteY5" fmla="*/ 1086679 h 1160689"/>
              <a:gd name="connsiteX6" fmla="*/ 967409 w 2054087"/>
              <a:gd name="connsiteY6" fmla="*/ 1046922 h 1160689"/>
              <a:gd name="connsiteX7" fmla="*/ 954156 w 2054087"/>
              <a:gd name="connsiteY7" fmla="*/ 689113 h 1160689"/>
              <a:gd name="connsiteX8" fmla="*/ 861391 w 2054087"/>
              <a:gd name="connsiteY8" fmla="*/ 675861 h 1160689"/>
              <a:gd name="connsiteX9" fmla="*/ 781878 w 2054087"/>
              <a:gd name="connsiteY9" fmla="*/ 649357 h 1160689"/>
              <a:gd name="connsiteX10" fmla="*/ 728869 w 2054087"/>
              <a:gd name="connsiteY10" fmla="*/ 596348 h 1160689"/>
              <a:gd name="connsiteX11" fmla="*/ 689113 w 2054087"/>
              <a:gd name="connsiteY11" fmla="*/ 477079 h 1160689"/>
              <a:gd name="connsiteX12" fmla="*/ 675861 w 2054087"/>
              <a:gd name="connsiteY12" fmla="*/ 437322 h 1160689"/>
              <a:gd name="connsiteX13" fmla="*/ 662609 w 2054087"/>
              <a:gd name="connsiteY13" fmla="*/ 397566 h 1160689"/>
              <a:gd name="connsiteX14" fmla="*/ 649356 w 2054087"/>
              <a:gd name="connsiteY14" fmla="*/ 344557 h 1160689"/>
              <a:gd name="connsiteX15" fmla="*/ 675861 w 2054087"/>
              <a:gd name="connsiteY15" fmla="*/ 185531 h 1160689"/>
              <a:gd name="connsiteX16" fmla="*/ 702365 w 2054087"/>
              <a:gd name="connsiteY16" fmla="*/ 159026 h 1160689"/>
              <a:gd name="connsiteX17" fmla="*/ 715617 w 2054087"/>
              <a:gd name="connsiteY17" fmla="*/ 119270 h 1160689"/>
              <a:gd name="connsiteX18" fmla="*/ 848139 w 2054087"/>
              <a:gd name="connsiteY18" fmla="*/ 39757 h 1160689"/>
              <a:gd name="connsiteX19" fmla="*/ 887895 w 2054087"/>
              <a:gd name="connsiteY19" fmla="*/ 26505 h 1160689"/>
              <a:gd name="connsiteX20" fmla="*/ 927652 w 2054087"/>
              <a:gd name="connsiteY20" fmla="*/ 13252 h 1160689"/>
              <a:gd name="connsiteX21" fmla="*/ 980661 w 2054087"/>
              <a:gd name="connsiteY21" fmla="*/ 0 h 1160689"/>
              <a:gd name="connsiteX22" fmla="*/ 1245704 w 2054087"/>
              <a:gd name="connsiteY22" fmla="*/ 13252 h 1160689"/>
              <a:gd name="connsiteX23" fmla="*/ 1404730 w 2054087"/>
              <a:gd name="connsiteY23" fmla="*/ 39757 h 1160689"/>
              <a:gd name="connsiteX24" fmla="*/ 1417982 w 2054087"/>
              <a:gd name="connsiteY24" fmla="*/ 79513 h 1160689"/>
              <a:gd name="connsiteX25" fmla="*/ 1444487 w 2054087"/>
              <a:gd name="connsiteY25" fmla="*/ 106018 h 1160689"/>
              <a:gd name="connsiteX26" fmla="*/ 1497495 w 2054087"/>
              <a:gd name="connsiteY26" fmla="*/ 172279 h 1160689"/>
              <a:gd name="connsiteX27" fmla="*/ 1524000 w 2054087"/>
              <a:gd name="connsiteY27" fmla="*/ 265044 h 1160689"/>
              <a:gd name="connsiteX28" fmla="*/ 1550504 w 2054087"/>
              <a:gd name="connsiteY28" fmla="*/ 357809 h 1160689"/>
              <a:gd name="connsiteX29" fmla="*/ 1537252 w 2054087"/>
              <a:gd name="connsiteY29" fmla="*/ 596348 h 1160689"/>
              <a:gd name="connsiteX30" fmla="*/ 1497495 w 2054087"/>
              <a:gd name="connsiteY30" fmla="*/ 622852 h 1160689"/>
              <a:gd name="connsiteX31" fmla="*/ 1431235 w 2054087"/>
              <a:gd name="connsiteY31" fmla="*/ 662609 h 1160689"/>
              <a:gd name="connsiteX32" fmla="*/ 1404730 w 2054087"/>
              <a:gd name="connsiteY32" fmla="*/ 689113 h 1160689"/>
              <a:gd name="connsiteX33" fmla="*/ 1325217 w 2054087"/>
              <a:gd name="connsiteY33" fmla="*/ 715618 h 1160689"/>
              <a:gd name="connsiteX34" fmla="*/ 1311965 w 2054087"/>
              <a:gd name="connsiteY34" fmla="*/ 874644 h 1160689"/>
              <a:gd name="connsiteX35" fmla="*/ 1298713 w 2054087"/>
              <a:gd name="connsiteY35" fmla="*/ 1007166 h 1160689"/>
              <a:gd name="connsiteX36" fmla="*/ 1311965 w 2054087"/>
              <a:gd name="connsiteY36" fmla="*/ 1126435 h 1160689"/>
              <a:gd name="connsiteX37" fmla="*/ 1444487 w 2054087"/>
              <a:gd name="connsiteY37" fmla="*/ 1113183 h 1160689"/>
              <a:gd name="connsiteX38" fmla="*/ 1497495 w 2054087"/>
              <a:gd name="connsiteY38" fmla="*/ 1099931 h 1160689"/>
              <a:gd name="connsiteX39" fmla="*/ 1683026 w 2054087"/>
              <a:gd name="connsiteY39" fmla="*/ 1113183 h 1160689"/>
              <a:gd name="connsiteX40" fmla="*/ 1722782 w 2054087"/>
              <a:gd name="connsiteY40" fmla="*/ 1126435 h 1160689"/>
              <a:gd name="connsiteX41" fmla="*/ 1762539 w 2054087"/>
              <a:gd name="connsiteY41" fmla="*/ 1152939 h 1160689"/>
              <a:gd name="connsiteX42" fmla="*/ 2054087 w 2054087"/>
              <a:gd name="connsiteY42" fmla="*/ 1152939 h 11606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2054087" h="1160689">
                <a:moveTo>
                  <a:pt x="0" y="1126435"/>
                </a:moveTo>
                <a:cubicBezTo>
                  <a:pt x="39756" y="1122018"/>
                  <a:pt x="79812" y="1119759"/>
                  <a:pt x="119269" y="1113183"/>
                </a:cubicBezTo>
                <a:cubicBezTo>
                  <a:pt x="133048" y="1110887"/>
                  <a:pt x="145057" y="1099931"/>
                  <a:pt x="159026" y="1099931"/>
                </a:cubicBezTo>
                <a:cubicBezTo>
                  <a:pt x="322529" y="1099931"/>
                  <a:pt x="485913" y="1108766"/>
                  <a:pt x="649356" y="1113183"/>
                </a:cubicBezTo>
                <a:cubicBezTo>
                  <a:pt x="720034" y="1108766"/>
                  <a:pt x="790841" y="1106066"/>
                  <a:pt x="861391" y="1099931"/>
                </a:cubicBezTo>
                <a:cubicBezTo>
                  <a:pt x="892509" y="1097225"/>
                  <a:pt x="926218" y="1100648"/>
                  <a:pt x="954156" y="1086679"/>
                </a:cubicBezTo>
                <a:cubicBezTo>
                  <a:pt x="966650" y="1080432"/>
                  <a:pt x="962991" y="1060174"/>
                  <a:pt x="967409" y="1046922"/>
                </a:cubicBezTo>
                <a:cubicBezTo>
                  <a:pt x="962991" y="927652"/>
                  <a:pt x="986945" y="803872"/>
                  <a:pt x="954156" y="689113"/>
                </a:cubicBezTo>
                <a:cubicBezTo>
                  <a:pt x="945575" y="659079"/>
                  <a:pt x="891827" y="682885"/>
                  <a:pt x="861391" y="675861"/>
                </a:cubicBezTo>
                <a:cubicBezTo>
                  <a:pt x="834168" y="669579"/>
                  <a:pt x="781878" y="649357"/>
                  <a:pt x="781878" y="649357"/>
                </a:cubicBezTo>
                <a:cubicBezTo>
                  <a:pt x="764208" y="631687"/>
                  <a:pt x="736771" y="620054"/>
                  <a:pt x="728869" y="596348"/>
                </a:cubicBezTo>
                <a:lnTo>
                  <a:pt x="689113" y="477079"/>
                </a:lnTo>
                <a:lnTo>
                  <a:pt x="675861" y="437322"/>
                </a:lnTo>
                <a:cubicBezTo>
                  <a:pt x="671444" y="424070"/>
                  <a:pt x="665997" y="411118"/>
                  <a:pt x="662609" y="397566"/>
                </a:cubicBezTo>
                <a:lnTo>
                  <a:pt x="649356" y="344557"/>
                </a:lnTo>
                <a:cubicBezTo>
                  <a:pt x="650665" y="332776"/>
                  <a:pt x="654669" y="220851"/>
                  <a:pt x="675861" y="185531"/>
                </a:cubicBezTo>
                <a:cubicBezTo>
                  <a:pt x="682289" y="174817"/>
                  <a:pt x="693530" y="167861"/>
                  <a:pt x="702365" y="159026"/>
                </a:cubicBezTo>
                <a:cubicBezTo>
                  <a:pt x="706782" y="145774"/>
                  <a:pt x="707498" y="130637"/>
                  <a:pt x="715617" y="119270"/>
                </a:cubicBezTo>
                <a:cubicBezTo>
                  <a:pt x="761095" y="55601"/>
                  <a:pt x="775426" y="63994"/>
                  <a:pt x="848139" y="39757"/>
                </a:cubicBezTo>
                <a:lnTo>
                  <a:pt x="887895" y="26505"/>
                </a:lnTo>
                <a:cubicBezTo>
                  <a:pt x="901147" y="22087"/>
                  <a:pt x="914100" y="16640"/>
                  <a:pt x="927652" y="13252"/>
                </a:cubicBezTo>
                <a:lnTo>
                  <a:pt x="980661" y="0"/>
                </a:lnTo>
                <a:lnTo>
                  <a:pt x="1245704" y="13252"/>
                </a:lnTo>
                <a:cubicBezTo>
                  <a:pt x="1357627" y="20971"/>
                  <a:pt x="1334439" y="16327"/>
                  <a:pt x="1404730" y="39757"/>
                </a:cubicBezTo>
                <a:cubicBezTo>
                  <a:pt x="1409147" y="53009"/>
                  <a:pt x="1410795" y="67535"/>
                  <a:pt x="1417982" y="79513"/>
                </a:cubicBezTo>
                <a:cubicBezTo>
                  <a:pt x="1424410" y="90227"/>
                  <a:pt x="1436682" y="96261"/>
                  <a:pt x="1444487" y="106018"/>
                </a:cubicBezTo>
                <a:cubicBezTo>
                  <a:pt x="1511363" y="189612"/>
                  <a:pt x="1433495" y="108277"/>
                  <a:pt x="1497495" y="172279"/>
                </a:cubicBezTo>
                <a:cubicBezTo>
                  <a:pt x="1529264" y="267580"/>
                  <a:pt x="1490728" y="148590"/>
                  <a:pt x="1524000" y="265044"/>
                </a:cubicBezTo>
                <a:cubicBezTo>
                  <a:pt x="1562023" y="398127"/>
                  <a:pt x="1509076" y="192092"/>
                  <a:pt x="1550504" y="357809"/>
                </a:cubicBezTo>
                <a:cubicBezTo>
                  <a:pt x="1546087" y="437322"/>
                  <a:pt x="1552870" y="518259"/>
                  <a:pt x="1537252" y="596348"/>
                </a:cubicBezTo>
                <a:cubicBezTo>
                  <a:pt x="1534128" y="611966"/>
                  <a:pt x="1509932" y="612902"/>
                  <a:pt x="1497495" y="622852"/>
                </a:cubicBezTo>
                <a:cubicBezTo>
                  <a:pt x="1445519" y="664433"/>
                  <a:pt x="1500279" y="639594"/>
                  <a:pt x="1431235" y="662609"/>
                </a:cubicBezTo>
                <a:cubicBezTo>
                  <a:pt x="1422400" y="671444"/>
                  <a:pt x="1415905" y="683525"/>
                  <a:pt x="1404730" y="689113"/>
                </a:cubicBezTo>
                <a:cubicBezTo>
                  <a:pt x="1379741" y="701607"/>
                  <a:pt x="1325217" y="715618"/>
                  <a:pt x="1325217" y="715618"/>
                </a:cubicBezTo>
                <a:cubicBezTo>
                  <a:pt x="1320800" y="768627"/>
                  <a:pt x="1316781" y="821670"/>
                  <a:pt x="1311965" y="874644"/>
                </a:cubicBezTo>
                <a:cubicBezTo>
                  <a:pt x="1307946" y="918856"/>
                  <a:pt x="1298713" y="962772"/>
                  <a:pt x="1298713" y="1007166"/>
                </a:cubicBezTo>
                <a:cubicBezTo>
                  <a:pt x="1298713" y="1047167"/>
                  <a:pt x="1307548" y="1086679"/>
                  <a:pt x="1311965" y="1126435"/>
                </a:cubicBezTo>
                <a:cubicBezTo>
                  <a:pt x="1356139" y="1122018"/>
                  <a:pt x="1400539" y="1119461"/>
                  <a:pt x="1444487" y="1113183"/>
                </a:cubicBezTo>
                <a:cubicBezTo>
                  <a:pt x="1462517" y="1110607"/>
                  <a:pt x="1479282" y="1099931"/>
                  <a:pt x="1497495" y="1099931"/>
                </a:cubicBezTo>
                <a:cubicBezTo>
                  <a:pt x="1559496" y="1099931"/>
                  <a:pt x="1621182" y="1108766"/>
                  <a:pt x="1683026" y="1113183"/>
                </a:cubicBezTo>
                <a:cubicBezTo>
                  <a:pt x="1696278" y="1117600"/>
                  <a:pt x="1710288" y="1120188"/>
                  <a:pt x="1722782" y="1126435"/>
                </a:cubicBezTo>
                <a:cubicBezTo>
                  <a:pt x="1737028" y="1133558"/>
                  <a:pt x="1746663" y="1151669"/>
                  <a:pt x="1762539" y="1152939"/>
                </a:cubicBezTo>
                <a:cubicBezTo>
                  <a:pt x="1859412" y="1160689"/>
                  <a:pt x="1956904" y="1152939"/>
                  <a:pt x="2054087" y="1152939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>
            <a:stCxn id="20" idx="7"/>
            <a:endCxn id="20" idx="33"/>
          </p:cNvCxnSpPr>
          <p:nvPr/>
        </p:nvCxnSpPr>
        <p:spPr>
          <a:xfrm>
            <a:off x="4459356" y="5946913"/>
            <a:ext cx="371061" cy="265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endCxn id="20" idx="34"/>
          </p:cNvCxnSpPr>
          <p:nvPr/>
        </p:nvCxnSpPr>
        <p:spPr>
          <a:xfrm flipV="1">
            <a:off x="4509052" y="6132444"/>
            <a:ext cx="308113" cy="165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0" idx="5"/>
            <a:endCxn id="20" idx="36"/>
          </p:cNvCxnSpPr>
          <p:nvPr/>
        </p:nvCxnSpPr>
        <p:spPr>
          <a:xfrm>
            <a:off x="4459356" y="6344479"/>
            <a:ext cx="357809" cy="397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105400" y="52578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GENE</a:t>
            </a:r>
            <a:endParaRPr lang="en-US" dirty="0"/>
          </a:p>
        </p:txBody>
      </p:sp>
      <p:cxnSp>
        <p:nvCxnSpPr>
          <p:cNvPr id="29" name="Straight Connector 28"/>
          <p:cNvCxnSpPr>
            <a:stCxn id="20" idx="6"/>
            <a:endCxn id="20" idx="35"/>
          </p:cNvCxnSpPr>
          <p:nvPr/>
        </p:nvCxnSpPr>
        <p:spPr>
          <a:xfrm flipV="1">
            <a:off x="4472609" y="6264966"/>
            <a:ext cx="331304" cy="397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5029200" y="6019800"/>
            <a:ext cx="1981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REPEAT SEQUENCE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036B5-7580-4658-A0DB-2A20148B3503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Genetic variations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AutoNum type="alphaUcPeriod"/>
            </a:pPr>
            <a:r>
              <a:rPr lang="en-US" dirty="0" smtClean="0">
                <a:solidFill>
                  <a:srgbClr val="FF0000"/>
                </a:solidFill>
              </a:rPr>
              <a:t>Phenotype variations</a:t>
            </a:r>
            <a:r>
              <a:rPr lang="en-US" dirty="0" smtClean="0"/>
              <a:t>: characteristics expressed by a cell in a given environment. Ex: </a:t>
            </a:r>
            <a:r>
              <a:rPr lang="el-GR" dirty="0" smtClean="0"/>
              <a:t>β</a:t>
            </a:r>
            <a:r>
              <a:rPr lang="en-US" dirty="0" smtClean="0"/>
              <a:t> </a:t>
            </a:r>
            <a:r>
              <a:rPr lang="en-US" dirty="0" err="1" smtClean="0"/>
              <a:t>galacosidase</a:t>
            </a:r>
            <a:r>
              <a:rPr lang="en-US" dirty="0" smtClean="0"/>
              <a:t> enzyme is only produced by E-coli when grown in a media containing lactose otherwise not – LAC OPERON THEORY.</a:t>
            </a:r>
          </a:p>
          <a:p>
            <a:pPr>
              <a:buNone/>
            </a:pPr>
            <a:r>
              <a:rPr lang="en-US" dirty="0">
                <a:solidFill>
                  <a:srgbClr val="FF0000"/>
                </a:solidFill>
              </a:rPr>
              <a:t>B.  Genotypic variations:</a:t>
            </a:r>
            <a:r>
              <a:rPr lang="en-US" dirty="0"/>
              <a:t> stable, heritable &amp; not influenced by environment.</a:t>
            </a:r>
          </a:p>
          <a:p>
            <a:pPr>
              <a:buNone/>
            </a:pPr>
            <a:r>
              <a:rPr lang="en-US" dirty="0">
                <a:solidFill>
                  <a:srgbClr val="FF0000"/>
                </a:solidFill>
              </a:rPr>
              <a:t>Mutation:</a:t>
            </a:r>
            <a:r>
              <a:rPr lang="en-US" dirty="0"/>
              <a:t> random, undirected, heritable variation caused by alteration in nucleotide sequence.</a:t>
            </a:r>
          </a:p>
          <a:p>
            <a:pPr marL="514350" indent="-514350">
              <a:buAutoNum type="alphaUcPeriod"/>
            </a:pPr>
            <a:endParaRPr lang="en-US" dirty="0" smtClean="0"/>
          </a:p>
          <a:p>
            <a:pPr marL="514350" indent="-514350">
              <a:buAutoNum type="alphaU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036B5-7580-4658-A0DB-2A20148B350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715962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Methods of gene transfer from external source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Transformation:</a:t>
            </a:r>
            <a:r>
              <a:rPr lang="en-US" dirty="0" smtClean="0"/>
              <a:t> Acquisition of  naked DNA by a bacterium from its environment and its incorporation in its genome. Occurs in closely related bacterial strains. </a:t>
            </a:r>
          </a:p>
          <a:p>
            <a:pPr marL="514350" indent="-514350">
              <a:buNone/>
            </a:pPr>
            <a:r>
              <a:rPr lang="en-US" dirty="0" smtClean="0"/>
              <a:t>Griffith’s experiment in 1928: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036B5-7580-4658-A0DB-2A20148B350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None/>
            </a:pPr>
            <a:endParaRPr lang="en-US" dirty="0" smtClean="0"/>
          </a:p>
          <a:p>
            <a:pPr marL="514350" indent="-514350"/>
            <a:r>
              <a:rPr lang="en-US" dirty="0" smtClean="0"/>
              <a:t>Killed capsulated </a:t>
            </a:r>
            <a:r>
              <a:rPr lang="en-US" dirty="0" err="1" smtClean="0"/>
              <a:t>pneumococci</a:t>
            </a:r>
            <a:r>
              <a:rPr lang="en-US" dirty="0" smtClean="0"/>
              <a:t>---------------&gt;mice alive.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/>
            <a:r>
              <a:rPr lang="en-US" dirty="0" smtClean="0"/>
              <a:t>Capsulated live </a:t>
            </a:r>
            <a:r>
              <a:rPr lang="en-US" dirty="0" err="1" smtClean="0"/>
              <a:t>pneumcococci</a:t>
            </a:r>
            <a:r>
              <a:rPr lang="en-US" dirty="0" smtClean="0"/>
              <a:t> ----------------&gt;mice died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/>
            <a:r>
              <a:rPr lang="en-US" dirty="0" smtClean="0"/>
              <a:t>Live non-capsulated </a:t>
            </a:r>
            <a:r>
              <a:rPr lang="en-US" dirty="0" err="1" smtClean="0"/>
              <a:t>pneumococci</a:t>
            </a:r>
            <a:r>
              <a:rPr lang="en-US" dirty="0" smtClean="0"/>
              <a:t> + heat                                         killed capsulated </a:t>
            </a:r>
            <a:r>
              <a:rPr lang="en-US" dirty="0" err="1" smtClean="0"/>
              <a:t>pneumococci</a:t>
            </a:r>
            <a:r>
              <a:rPr lang="en-US" dirty="0" smtClean="0"/>
              <a:t> ----------&gt;mice died</a:t>
            </a:r>
          </a:p>
          <a:p>
            <a:pPr marL="514350" indent="-514350">
              <a:buNone/>
            </a:pPr>
            <a:r>
              <a:rPr lang="en-US" dirty="0" smtClean="0"/>
              <a:t>                                     </a:t>
            </a:r>
          </a:p>
          <a:p>
            <a:pPr marL="514350" indent="-51435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           </a:t>
            </a:r>
            <a:r>
              <a:rPr lang="en-US" dirty="0" smtClean="0">
                <a:solidFill>
                  <a:srgbClr val="FF0000"/>
                </a:solidFill>
              </a:rPr>
              <a:t> Live capsulated </a:t>
            </a:r>
            <a:r>
              <a:rPr lang="en-US" dirty="0" err="1" smtClean="0">
                <a:solidFill>
                  <a:srgbClr val="FF0000"/>
                </a:solidFill>
              </a:rPr>
              <a:t>pneumococci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pPr marL="514350" indent="-514350">
              <a:buNone/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                                                   isolated from blood of mice</a:t>
            </a:r>
            <a:endParaRPr lang="en-US" dirty="0">
              <a:solidFill>
                <a:srgbClr val="FF0000"/>
              </a:solidFill>
            </a:endParaRPr>
          </a:p>
          <a:p>
            <a:pPr marL="514350" indent="-514350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marL="514350" indent="-514350"/>
            <a:r>
              <a:rPr lang="en-US" dirty="0" smtClean="0"/>
              <a:t>Heat killed capsulated </a:t>
            </a:r>
            <a:r>
              <a:rPr lang="en-US" dirty="0" err="1" smtClean="0"/>
              <a:t>pneumococci</a:t>
            </a:r>
            <a:r>
              <a:rPr lang="en-US" dirty="0" smtClean="0"/>
              <a:t> ----------------------------&gt;mice alive                                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  <a:p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rot="5400000">
            <a:off x="6934200" y="3657600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539409" y="609600"/>
            <a:ext cx="11427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Inject in mice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638800" y="1463788"/>
            <a:ext cx="1143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Inject in mice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324600" y="5105400"/>
            <a:ext cx="152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Inject in mice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036B5-7580-4658-A0DB-2A20148B350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:\griffith experiment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762000"/>
            <a:ext cx="6455663" cy="5415825"/>
          </a:xfrm>
          <a:prstGeom prst="rect">
            <a:avLst/>
          </a:prstGeom>
          <a:noFill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036B5-7580-4658-A0DB-2A20148B350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fontScale="92500"/>
          </a:bodyPr>
          <a:lstStyle/>
          <a:p>
            <a:pPr marL="514350" indent="-514350">
              <a:buAutoNum type="arabicPeriod" startAt="2"/>
            </a:pPr>
            <a:r>
              <a:rPr lang="en-US" b="1" dirty="0" smtClean="0"/>
              <a:t>Transduction:</a:t>
            </a:r>
            <a:r>
              <a:rPr lang="en-US" dirty="0" smtClean="0"/>
              <a:t> Transfer of a portion of DNA from one bacterium to another by </a:t>
            </a:r>
            <a:r>
              <a:rPr lang="en-US" dirty="0" smtClean="0"/>
              <a:t>a bacteriophage. 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Two types: (a) </a:t>
            </a:r>
            <a:r>
              <a:rPr lang="en-US" dirty="0" smtClean="0"/>
              <a:t>Generalized transduction: when it involves any segment of DNA at random.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 (b) </a:t>
            </a:r>
            <a:r>
              <a:rPr lang="en-US" dirty="0" smtClean="0"/>
              <a:t>Restricted transduction: When a specific bacteriophage transduces only a particular genetic trait.</a:t>
            </a:r>
          </a:p>
          <a:p>
            <a:pPr marL="514350" indent="-514350">
              <a:buNone/>
            </a:pPr>
            <a:r>
              <a:rPr lang="en-US" dirty="0" smtClean="0"/>
              <a:t>Role: Not only </a:t>
            </a:r>
            <a:r>
              <a:rPr lang="en-US" dirty="0" err="1" smtClean="0"/>
              <a:t>chrosomal</a:t>
            </a:r>
            <a:r>
              <a:rPr lang="en-US" dirty="0" smtClean="0"/>
              <a:t> DNA but </a:t>
            </a:r>
            <a:r>
              <a:rPr lang="en-US" dirty="0" err="1" smtClean="0"/>
              <a:t>episomes</a:t>
            </a:r>
            <a:r>
              <a:rPr lang="en-US" dirty="0" smtClean="0"/>
              <a:t>, plasmids may also be transfused. </a:t>
            </a:r>
            <a:r>
              <a:rPr lang="en-US" dirty="0" err="1" smtClean="0"/>
              <a:t>Eg</a:t>
            </a:r>
            <a:r>
              <a:rPr lang="en-US" dirty="0" smtClean="0"/>
              <a:t>. Penicillin resistance in staphylococci is due to </a:t>
            </a:r>
            <a:r>
              <a:rPr lang="en-US" dirty="0" err="1" smtClean="0"/>
              <a:t>tranafer</a:t>
            </a:r>
            <a:r>
              <a:rPr lang="en-US" dirty="0" smtClean="0"/>
              <a:t> of plasmids from one bacterium to another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036B5-7580-4658-A0DB-2A20148B350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036B5-7580-4658-A0DB-2A20148B3503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7" name="Picture 2" descr="G:\bacteriophage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447800"/>
            <a:ext cx="2664598" cy="4724400"/>
          </a:xfrm>
          <a:prstGeom prst="rect">
            <a:avLst/>
          </a:prstGeom>
          <a:noFill/>
        </p:spPr>
      </p:pic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Bacteriophages are viruses that </a:t>
            </a:r>
            <a:r>
              <a:rPr lang="en-IN" dirty="0" smtClean="0"/>
              <a:t>parasitize bacteria </a:t>
            </a:r>
            <a:r>
              <a:rPr lang="en-IN" dirty="0"/>
              <a:t>and multiply in it. </a:t>
            </a:r>
            <a:endParaRPr lang="en-IN" dirty="0" smtClean="0"/>
          </a:p>
          <a:p>
            <a:r>
              <a:rPr lang="en-IN" dirty="0" smtClean="0"/>
              <a:t>It has two types of cycle.</a:t>
            </a:r>
          </a:p>
          <a:p>
            <a:r>
              <a:rPr lang="en-IN" dirty="0" smtClean="0"/>
              <a:t>(i) Virulent or Lytic cycle and </a:t>
            </a:r>
            <a:r>
              <a:rPr lang="en-IN" smtClean="0"/>
              <a:t>(ii) Temperate </a:t>
            </a:r>
            <a:r>
              <a:rPr lang="en-IN" dirty="0" smtClean="0"/>
              <a:t>or Lysogenic cycle.  </a:t>
            </a: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098054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G:\bacteriophage life cycl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8913" y="536575"/>
            <a:ext cx="8766175" cy="5784850"/>
          </a:xfrm>
          <a:prstGeom prst="rect">
            <a:avLst/>
          </a:prstGeom>
          <a:noFill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036B5-7580-4658-A0DB-2A20148B3503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</TotalTime>
  <Words>850</Words>
  <Application>Microsoft Office PowerPoint</Application>
  <PresentationFormat>On-screen Show (4:3)</PresentationFormat>
  <Paragraphs>109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Bacterial  genetics and PCR</vt:lpstr>
      <vt:lpstr>PowerPoint Presentation</vt:lpstr>
      <vt:lpstr>Genetic variations</vt:lpstr>
      <vt:lpstr>Methods of gene transfer from external source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CONJUGATION</vt:lpstr>
      <vt:lpstr>Antibiotic resistance</vt:lpstr>
      <vt:lpstr>Polymerase chain reaction (PCR)</vt:lpstr>
      <vt:lpstr>Steps of PCR (cycles)</vt:lpstr>
      <vt:lpstr>PowerPoint Presentation</vt:lpstr>
      <vt:lpstr>Applications – diagnosis of infections </vt:lpstr>
      <vt:lpstr>DNA probes</vt:lpstr>
      <vt:lpstr>Genetic engineering or Recombinant DNA technology</vt:lpstr>
      <vt:lpstr>Transposable genetic elements / Transposons / Jumping genes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Bacterial  genetics and PCR</dc:title>
  <dc:creator>abc</dc:creator>
  <cp:lastModifiedBy>DR DIVYA SAHAY</cp:lastModifiedBy>
  <cp:revision>59</cp:revision>
  <dcterms:created xsi:type="dcterms:W3CDTF">2011-01-17T05:13:42Z</dcterms:created>
  <dcterms:modified xsi:type="dcterms:W3CDTF">2015-01-06T06:31:32Z</dcterms:modified>
</cp:coreProperties>
</file>