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2" r:id="rId7"/>
    <p:sldId id="280" r:id="rId8"/>
    <p:sldId id="267" r:id="rId9"/>
    <p:sldId id="265" r:id="rId10"/>
    <p:sldId id="266" r:id="rId11"/>
    <p:sldId id="268" r:id="rId12"/>
    <p:sldId id="269" r:id="rId13"/>
    <p:sldId id="270" r:id="rId14"/>
    <p:sldId id="285" r:id="rId15"/>
    <p:sldId id="271" r:id="rId16"/>
    <p:sldId id="283" r:id="rId17"/>
    <p:sldId id="272" r:id="rId18"/>
    <p:sldId id="291" r:id="rId19"/>
    <p:sldId id="273" r:id="rId20"/>
    <p:sldId id="287" r:id="rId21"/>
    <p:sldId id="275" r:id="rId22"/>
    <p:sldId id="276" r:id="rId23"/>
    <p:sldId id="28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576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49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5FF6B-08BB-4EBA-A4FF-893F35B708C3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74EB9-1B79-478E-8F39-D8F4E2138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3047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74EB9-1B79-478E-8F39-D8F4E213807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74EB9-1B79-478E-8F39-D8F4E213807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74EB9-1B79-478E-8F39-D8F4E213807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AC73-ECFC-4B7C-91F6-148F89C1A630}" type="datetime1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EE55-09B0-4571-8365-3D7C72D571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B6A1D-1611-47C8-B922-091FA164D17A}" type="datetime1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EE55-09B0-4571-8365-3D7C72D571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753D-A9DF-4A5E-AC27-EF91A446B7DD}" type="datetime1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EE55-09B0-4571-8365-3D7C72D571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984A7-5834-46F5-A2EC-A0BC8360114D}" type="datetime1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EE55-09B0-4571-8365-3D7C72D571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A4A3-3F1A-4511-A539-19B7AE02217F}" type="datetime1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EE55-09B0-4571-8365-3D7C72D571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BBE3-1F13-475C-8B37-ED25133E79A7}" type="datetime1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EE55-09B0-4571-8365-3D7C72D571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831AD-61FA-4FAA-8456-ABE192E7E965}" type="datetime1">
              <a:rPr lang="en-US" smtClean="0"/>
              <a:pPr/>
              <a:t>11/9/2016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EE55-09B0-4571-8365-3D7C72D571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64F13-0DA7-4790-9DBC-13A2B38E0C6A}" type="datetime1">
              <a:rPr lang="en-US" smtClean="0"/>
              <a:pPr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EE55-09B0-4571-8365-3D7C72D571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1AA5-3E74-44B7-8CBE-C65F22BA2F06}" type="datetime1">
              <a:rPr lang="en-US" smtClean="0"/>
              <a:pPr/>
              <a:t>11/9/2016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EE55-09B0-4571-8365-3D7C72D571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A7EA4-7325-4713-8A3C-A0B8CA44874D}" type="datetime1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EE55-09B0-4571-8365-3D7C72D571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B9D3D-3786-4472-8EE7-47CB4DBE7E1E}" type="datetime1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EE55-09B0-4571-8365-3D7C72D571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A65D2-1AFB-4EA6-8ED1-D9CB16BC6EA3}" type="datetime1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7EE55-09B0-4571-8365-3D7C72D571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Antigen-Antibody Reactions-</a:t>
            </a:r>
            <a:r>
              <a:rPr lang="en-US" i="1" dirty="0" smtClean="0"/>
              <a:t> </a:t>
            </a:r>
            <a:r>
              <a:rPr lang="en-US" dirty="0" smtClean="0"/>
              <a:t>I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Non-</a:t>
            </a:r>
            <a:r>
              <a:rPr lang="en-US" dirty="0" err="1" smtClean="0"/>
              <a:t>labelled</a:t>
            </a:r>
            <a:r>
              <a:rPr lang="en-US" smtClean="0"/>
              <a:t> antibody.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agglutination reaction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Slide Agglutination:</a:t>
            </a:r>
          </a:p>
          <a:p>
            <a:pPr marL="514350" indent="-514350">
              <a:buNone/>
            </a:pPr>
            <a:r>
              <a:rPr lang="en-US" dirty="0" smtClean="0"/>
              <a:t>       Suspension of Ag in saline on a slide (unknown)</a:t>
            </a:r>
          </a:p>
          <a:p>
            <a:pPr marL="514350" indent="-514350">
              <a:buNone/>
            </a:pPr>
            <a:r>
              <a:rPr lang="en-US" dirty="0" smtClean="0"/>
              <a:t>                                      +</a:t>
            </a:r>
          </a:p>
          <a:p>
            <a:pPr marL="514350" indent="-514350">
              <a:buNone/>
            </a:pPr>
            <a:r>
              <a:rPr lang="en-US" dirty="0" smtClean="0"/>
              <a:t>                   One drop of antiserum 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CLUMPING </a:t>
            </a:r>
            <a:r>
              <a:rPr lang="en-US" dirty="0" smtClean="0">
                <a:solidFill>
                  <a:srgbClr val="FF0000"/>
                </a:solidFill>
              </a:rPr>
              <a:t>(Positive)</a:t>
            </a:r>
            <a:r>
              <a:rPr lang="en-US" dirty="0" smtClean="0"/>
              <a:t>            No Clumping</a:t>
            </a:r>
            <a:r>
              <a:rPr lang="en-US" dirty="0" smtClean="0">
                <a:solidFill>
                  <a:srgbClr val="FF0000"/>
                </a:solidFill>
              </a:rPr>
              <a:t>(Negative)</a:t>
            </a:r>
          </a:p>
          <a:p>
            <a:pPr marL="514350" indent="-514350">
              <a:buNone/>
            </a:pPr>
            <a:r>
              <a:rPr lang="en-US" dirty="0" smtClean="0"/>
              <a:t>    (within seconds)</a:t>
            </a:r>
          </a:p>
          <a:p>
            <a:pPr marL="514350" indent="-514350">
              <a:buNone/>
            </a:pPr>
            <a:r>
              <a:rPr lang="en-US" dirty="0" err="1" smtClean="0"/>
              <a:t>Eg</a:t>
            </a:r>
            <a:r>
              <a:rPr lang="en-US" dirty="0" smtClean="0"/>
              <a:t>. a. Blood Grouping</a:t>
            </a:r>
          </a:p>
          <a:p>
            <a:pPr marL="514350" indent="-514350">
              <a:buNone/>
            </a:pPr>
            <a:r>
              <a:rPr lang="en-US" dirty="0" smtClean="0"/>
              <a:t>       b. identification of bacterial strains  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 flipV="1">
            <a:off x="2286000" y="3352800"/>
            <a:ext cx="1600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886200" y="3352800"/>
            <a:ext cx="1828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2.	  Tube Agglutination: </a:t>
            </a:r>
          </a:p>
          <a:p>
            <a:r>
              <a:rPr lang="en-US" dirty="0" smtClean="0"/>
              <a:t>Used for quantitative determination of antibody </a:t>
            </a:r>
            <a:r>
              <a:rPr lang="en-US" dirty="0" err="1" smtClean="0"/>
              <a:t>titre</a:t>
            </a:r>
            <a:endParaRPr lang="en-US" dirty="0" smtClean="0"/>
          </a:p>
          <a:p>
            <a:r>
              <a:rPr lang="en-US" dirty="0" smtClean="0"/>
              <a:t>Fixed volume of particulate Ag suspension is added to equal volume of serially diluted serum in test tubes &amp; incubated</a:t>
            </a:r>
          </a:p>
          <a:p>
            <a:r>
              <a:rPr lang="en-US" dirty="0" smtClean="0"/>
              <a:t>Highest dilution of serum that gives positive agglutination is the antibody </a:t>
            </a:r>
            <a:r>
              <a:rPr lang="en-US" dirty="0" err="1" smtClean="0"/>
              <a:t>titre</a:t>
            </a:r>
            <a:endParaRPr lang="en-US" dirty="0" smtClean="0"/>
          </a:p>
          <a:p>
            <a:r>
              <a:rPr lang="en-US" dirty="0" smtClean="0"/>
              <a:t>Uses: a. WIDAL test for Typhoid fever</a:t>
            </a:r>
          </a:p>
          <a:p>
            <a:pPr>
              <a:buNone/>
            </a:pPr>
            <a:r>
              <a:rPr lang="en-US" dirty="0" smtClean="0"/>
              <a:t>              b. </a:t>
            </a:r>
            <a:r>
              <a:rPr lang="en-US" dirty="0" err="1" smtClean="0"/>
              <a:t>Brucella</a:t>
            </a:r>
            <a:r>
              <a:rPr lang="en-US" dirty="0" smtClean="0"/>
              <a:t> Agglutination test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514350" indent="-514350">
              <a:buAutoNum type="arabicPeriod" startAt="3"/>
            </a:pPr>
            <a:r>
              <a:rPr lang="en-US" b="1" dirty="0" err="1" smtClean="0">
                <a:solidFill>
                  <a:srgbClr val="FF0000"/>
                </a:solidFill>
              </a:rPr>
              <a:t>Heterophile</a:t>
            </a:r>
            <a:r>
              <a:rPr lang="en-US" b="1" dirty="0" smtClean="0">
                <a:solidFill>
                  <a:srgbClr val="FF0000"/>
                </a:solidFill>
              </a:rPr>
              <a:t> Agglutination test</a:t>
            </a:r>
            <a:r>
              <a:rPr lang="en-US" dirty="0" smtClean="0"/>
              <a:t>: </a:t>
            </a:r>
            <a:r>
              <a:rPr lang="en-US" dirty="0" err="1" smtClean="0"/>
              <a:t>Heterophile</a:t>
            </a:r>
            <a:r>
              <a:rPr lang="en-US" dirty="0" smtClean="0"/>
              <a:t> antibodies can react with micro-organisms or cells of unrelated species due to common antigenic sharing. </a:t>
            </a:r>
          </a:p>
          <a:p>
            <a:pPr marL="514350" indent="-514350">
              <a:buNone/>
            </a:pPr>
            <a:r>
              <a:rPr lang="en-US" dirty="0" smtClean="0"/>
              <a:t>Ex. </a:t>
            </a:r>
            <a:r>
              <a:rPr lang="en-US" u="sng" dirty="0" smtClean="0"/>
              <a:t>a. Weil Felix Reaction:</a:t>
            </a:r>
            <a:r>
              <a:rPr lang="en-US" dirty="0" smtClean="0"/>
              <a:t> some strains of Proteus are agglutinated by serum of patients of </a:t>
            </a:r>
            <a:r>
              <a:rPr lang="en-US" dirty="0" err="1" smtClean="0"/>
              <a:t>rickettsial</a:t>
            </a:r>
            <a:r>
              <a:rPr lang="en-US" dirty="0" smtClean="0"/>
              <a:t> infection</a:t>
            </a:r>
          </a:p>
          <a:p>
            <a:pPr marL="514350" indent="-514350">
              <a:buNone/>
            </a:pPr>
            <a:r>
              <a:rPr lang="en-US" dirty="0" smtClean="0"/>
              <a:t>     </a:t>
            </a:r>
            <a:r>
              <a:rPr lang="en-US" u="sng" dirty="0" smtClean="0"/>
              <a:t> b. Paul </a:t>
            </a:r>
            <a:r>
              <a:rPr lang="en-US" u="sng" dirty="0" err="1" smtClean="0"/>
              <a:t>Bunnel</a:t>
            </a:r>
            <a:r>
              <a:rPr lang="en-US" u="sng" dirty="0" smtClean="0"/>
              <a:t> test</a:t>
            </a:r>
            <a:r>
              <a:rPr lang="en-US" dirty="0" smtClean="0"/>
              <a:t> – Sheep RBC agglutinated by sera of Infectious mononucleosis (caused by Epstein Barr virus)</a:t>
            </a:r>
          </a:p>
          <a:p>
            <a:pPr marL="514350" indent="-51435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458200" cy="55626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4.	Anti-globulin test (</a:t>
            </a:r>
            <a:r>
              <a:rPr lang="en-US" sz="2400" b="1" dirty="0" err="1" smtClean="0">
                <a:solidFill>
                  <a:srgbClr val="FF0000"/>
                </a:solidFill>
              </a:rPr>
              <a:t>Coomb’s</a:t>
            </a:r>
            <a:r>
              <a:rPr lang="en-US" sz="2400" b="1" dirty="0" smtClean="0">
                <a:solidFill>
                  <a:srgbClr val="FF0000"/>
                </a:solidFill>
              </a:rPr>
              <a:t> test) </a:t>
            </a:r>
            <a:r>
              <a:rPr lang="en-US" sz="2400" dirty="0" smtClean="0"/>
              <a:t>– to detect incomplete anti-</a:t>
            </a:r>
            <a:r>
              <a:rPr lang="en-US" sz="2400" dirty="0" err="1" smtClean="0"/>
              <a:t>Rh</a:t>
            </a:r>
            <a:r>
              <a:rPr lang="en-US" sz="2400" dirty="0" smtClean="0"/>
              <a:t> antibodies.</a:t>
            </a:r>
          </a:p>
          <a:p>
            <a:pPr marL="514350" indent="-514350">
              <a:buNone/>
            </a:pPr>
            <a:r>
              <a:rPr lang="en-US" sz="2400" dirty="0" smtClean="0"/>
              <a:t>When sera containing incomplete anti-</a:t>
            </a:r>
            <a:r>
              <a:rPr lang="en-US" sz="2400" dirty="0" err="1" smtClean="0"/>
              <a:t>Rh</a:t>
            </a:r>
            <a:r>
              <a:rPr lang="en-US" sz="2400" dirty="0" smtClean="0"/>
              <a:t> Abs is mixed with corresponding Rh-positive erythrocytes, the incomplete antibodies coat the erythrocytes, but no agglutination occurs.</a:t>
            </a:r>
          </a:p>
          <a:p>
            <a:pPr marL="514350" indent="-514350">
              <a:buNone/>
            </a:pPr>
            <a:r>
              <a:rPr lang="en-US" sz="2400" dirty="0" smtClean="0"/>
              <a:t>When such coated RBC’s are treated with </a:t>
            </a:r>
            <a:r>
              <a:rPr lang="en-US" sz="2400" dirty="0" err="1" smtClean="0"/>
              <a:t>antiglobulin</a:t>
            </a:r>
            <a:r>
              <a:rPr lang="en-US" sz="2400" dirty="0" smtClean="0"/>
              <a:t> or Coombs serum (rabbit antiserum against human </a:t>
            </a:r>
            <a:r>
              <a:rPr lang="en-US" sz="2400" dirty="0" err="1" smtClean="0"/>
              <a:t>IgG</a:t>
            </a:r>
            <a:r>
              <a:rPr lang="en-US" sz="2400" dirty="0" smtClean="0"/>
              <a:t>), the cells are agglutinated.</a:t>
            </a:r>
          </a:p>
          <a:p>
            <a:pPr marL="514350" indent="-514350">
              <a:buNone/>
            </a:pPr>
            <a:r>
              <a:rPr lang="en-US" sz="2400" i="1" dirty="0" smtClean="0"/>
              <a:t>Two types of </a:t>
            </a:r>
            <a:r>
              <a:rPr lang="en-US" sz="2400" i="1" dirty="0" err="1" smtClean="0"/>
              <a:t>Coomb’s</a:t>
            </a:r>
            <a:r>
              <a:rPr lang="en-US" sz="2400" i="1" dirty="0" smtClean="0"/>
              <a:t> test</a:t>
            </a:r>
            <a:r>
              <a:rPr lang="en-US" sz="2400" dirty="0" smtClean="0"/>
              <a:t>-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400" u="sng" dirty="0" smtClean="0"/>
              <a:t>Direct </a:t>
            </a:r>
            <a:r>
              <a:rPr lang="en-US" sz="2400" u="sng" dirty="0" err="1" smtClean="0"/>
              <a:t>Coomb’s</a:t>
            </a:r>
            <a:r>
              <a:rPr lang="en-US" sz="2400" u="sng" dirty="0" smtClean="0"/>
              <a:t> test</a:t>
            </a:r>
            <a:r>
              <a:rPr lang="en-US" sz="2400" dirty="0" smtClean="0"/>
              <a:t>- sensitization of RBC’s with </a:t>
            </a:r>
            <a:r>
              <a:rPr lang="en-US" sz="2400" dirty="0" err="1" smtClean="0"/>
              <a:t>Rh</a:t>
            </a:r>
            <a:r>
              <a:rPr lang="en-US" sz="2400" dirty="0" smtClean="0"/>
              <a:t> antibodies takes place in vivo (tested in neonatal or cord blood)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400" u="sng" dirty="0" smtClean="0"/>
              <a:t>Indirect </a:t>
            </a:r>
            <a:r>
              <a:rPr lang="en-US" sz="2400" u="sng" dirty="0" err="1" smtClean="0"/>
              <a:t>Coomb’s</a:t>
            </a:r>
            <a:r>
              <a:rPr lang="en-US" sz="2400" u="sng" dirty="0" smtClean="0"/>
              <a:t>  test</a:t>
            </a:r>
            <a:r>
              <a:rPr lang="en-US" sz="2400" dirty="0" smtClean="0"/>
              <a:t> – sensitization of RBC’s done in vitro (tested in maternal blood) used to detect free </a:t>
            </a:r>
            <a:r>
              <a:rPr lang="en-US" sz="2400" dirty="0" err="1" smtClean="0"/>
              <a:t>Rh</a:t>
            </a:r>
            <a:r>
              <a:rPr lang="en-US" sz="2400" dirty="0" smtClean="0"/>
              <a:t> antibodies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:\7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533400"/>
            <a:ext cx="6400800" cy="59137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514350" indent="-514350">
              <a:buAutoNum type="arabicPeriod" startAt="5"/>
            </a:pPr>
            <a:r>
              <a:rPr lang="en-US" b="1" dirty="0" smtClean="0">
                <a:solidFill>
                  <a:srgbClr val="FF0000"/>
                </a:solidFill>
              </a:rPr>
              <a:t>Passive agglutination test: </a:t>
            </a:r>
            <a:r>
              <a:rPr lang="en-US" dirty="0" smtClean="0"/>
              <a:t>Precipitation test can be converted to agglutination test by attaching soluble </a:t>
            </a:r>
            <a:r>
              <a:rPr lang="en-US" dirty="0" err="1" smtClean="0"/>
              <a:t>Ags</a:t>
            </a:r>
            <a:r>
              <a:rPr lang="en-US" dirty="0" smtClean="0"/>
              <a:t> to the surface of carrier particles like – </a:t>
            </a:r>
          </a:p>
          <a:p>
            <a:pPr marL="514350" indent="-514350">
              <a:buNone/>
            </a:pPr>
            <a:r>
              <a:rPr lang="en-US" dirty="0" smtClean="0"/>
              <a:t>           a. latex particles</a:t>
            </a:r>
          </a:p>
          <a:p>
            <a:pPr marL="514350" indent="-514350">
              <a:buNone/>
            </a:pPr>
            <a:r>
              <a:rPr lang="en-US" dirty="0" smtClean="0"/>
              <a:t>           b. RBC</a:t>
            </a:r>
          </a:p>
          <a:p>
            <a:pPr marL="514350" indent="-514350">
              <a:buNone/>
            </a:pPr>
            <a:r>
              <a:rPr lang="en-US" dirty="0" smtClean="0"/>
              <a:t>           c. </a:t>
            </a:r>
            <a:r>
              <a:rPr lang="en-US" dirty="0" err="1" smtClean="0"/>
              <a:t>Bentionite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Uses: Rheumatoid factor</a:t>
            </a:r>
          </a:p>
          <a:p>
            <a:pPr marL="514350" indent="-514350">
              <a:buNone/>
            </a:pPr>
            <a:r>
              <a:rPr lang="en-US" dirty="0" smtClean="0"/>
              <a:t>           C-reactive protein</a:t>
            </a:r>
          </a:p>
          <a:p>
            <a:pPr marL="514350" indent="-514350">
              <a:buNone/>
            </a:pPr>
            <a:r>
              <a:rPr lang="en-US" dirty="0" smtClean="0"/>
              <a:t>           Pregnancy tests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2667000"/>
            <a:ext cx="3352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Abs is adsorbed on these particles and thus detect the </a:t>
            </a:r>
            <a:r>
              <a:rPr lang="en-US" sz="2800" dirty="0" err="1" smtClean="0"/>
              <a:t>Ags</a:t>
            </a:r>
            <a:endParaRPr lang="en-US" sz="2800" dirty="0"/>
          </a:p>
        </p:txBody>
      </p:sp>
      <p:sp>
        <p:nvSpPr>
          <p:cNvPr id="7" name="Right Brace 6"/>
          <p:cNvSpPr/>
          <p:nvPr/>
        </p:nvSpPr>
        <p:spPr>
          <a:xfrm>
            <a:off x="4495800" y="2743200"/>
            <a:ext cx="381000" cy="1295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G:\7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449614"/>
            <a:ext cx="5638800" cy="52293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6. Co-agglutination:</a:t>
            </a:r>
            <a:r>
              <a:rPr lang="en-US" dirty="0" smtClean="0"/>
              <a:t> </a:t>
            </a:r>
            <a:r>
              <a:rPr lang="en-US" dirty="0" err="1" smtClean="0"/>
              <a:t>Fc</a:t>
            </a:r>
            <a:r>
              <a:rPr lang="en-US" dirty="0" smtClean="0"/>
              <a:t> portion of </a:t>
            </a:r>
            <a:r>
              <a:rPr lang="en-US" dirty="0" err="1" smtClean="0"/>
              <a:t>IgG</a:t>
            </a:r>
            <a:r>
              <a:rPr lang="en-US" dirty="0" smtClean="0"/>
              <a:t> </a:t>
            </a:r>
            <a:r>
              <a:rPr lang="en-US" dirty="0" err="1" smtClean="0"/>
              <a:t>molucule</a:t>
            </a:r>
            <a:r>
              <a:rPr lang="en-US" dirty="0" smtClean="0"/>
              <a:t> binds to </a:t>
            </a:r>
            <a:r>
              <a:rPr lang="en-US" dirty="0" err="1" smtClean="0"/>
              <a:t>proteinA</a:t>
            </a:r>
            <a:r>
              <a:rPr lang="en-US" dirty="0" smtClean="0"/>
              <a:t> of </a:t>
            </a:r>
            <a:r>
              <a:rPr lang="en-US" dirty="0" err="1" smtClean="0"/>
              <a:t>Staphyllococcus</a:t>
            </a:r>
            <a:r>
              <a:rPr lang="en-US" dirty="0" smtClean="0"/>
              <a:t> </a:t>
            </a:r>
            <a:r>
              <a:rPr lang="en-US" dirty="0" err="1" smtClean="0"/>
              <a:t>aureus</a:t>
            </a:r>
            <a:r>
              <a:rPr lang="en-US" dirty="0" smtClean="0"/>
              <a:t> (Cowan I strain) whereas the </a:t>
            </a:r>
            <a:r>
              <a:rPr lang="en-US" dirty="0" err="1" smtClean="0"/>
              <a:t>Fab</a:t>
            </a:r>
            <a:r>
              <a:rPr lang="en-US" dirty="0" smtClean="0"/>
              <a:t> terminal remains free. </a:t>
            </a:r>
          </a:p>
          <a:p>
            <a:pPr>
              <a:buNone/>
            </a:pPr>
            <a:r>
              <a:rPr lang="en-US" dirty="0" smtClean="0"/>
              <a:t>When corresponding Ag is mixed with these coated cells, </a:t>
            </a:r>
            <a:r>
              <a:rPr lang="en-US" dirty="0" err="1" smtClean="0"/>
              <a:t>Fab</a:t>
            </a:r>
            <a:r>
              <a:rPr lang="en-US" dirty="0" smtClean="0"/>
              <a:t> terminal binds to antigen resulting in agglutination.</a:t>
            </a:r>
          </a:p>
          <a:p>
            <a:pPr>
              <a:buNone/>
            </a:pPr>
            <a:r>
              <a:rPr lang="en-US" dirty="0" smtClean="0"/>
              <a:t>Uses:</a:t>
            </a:r>
          </a:p>
          <a:p>
            <a:pPr>
              <a:buNone/>
            </a:pPr>
            <a:r>
              <a:rPr lang="en-US" dirty="0" smtClean="0"/>
              <a:t>Detection of bacterial antigens in blood, CSF, urine – </a:t>
            </a:r>
            <a:r>
              <a:rPr lang="en-US" dirty="0" err="1" smtClean="0"/>
              <a:t>Neisseria</a:t>
            </a:r>
            <a:r>
              <a:rPr lang="en-US" dirty="0" smtClean="0"/>
              <a:t>, Streptococcus </a:t>
            </a:r>
            <a:r>
              <a:rPr lang="en-US" dirty="0" err="1" smtClean="0"/>
              <a:t>pyogenes</a:t>
            </a:r>
            <a:r>
              <a:rPr lang="en-US" dirty="0" smtClean="0"/>
              <a:t> &amp; </a:t>
            </a:r>
            <a:r>
              <a:rPr lang="en-US" dirty="0" err="1" smtClean="0"/>
              <a:t>Haemophyllus</a:t>
            </a:r>
            <a:r>
              <a:rPr lang="en-US" dirty="0" smtClean="0"/>
              <a:t> </a:t>
            </a:r>
            <a:r>
              <a:rPr lang="en-US" dirty="0" err="1" smtClean="0"/>
              <a:t>influenzae</a:t>
            </a:r>
            <a:r>
              <a:rPr lang="en-US" dirty="0" smtClean="0"/>
              <a:t> can be done</a:t>
            </a:r>
          </a:p>
          <a:p>
            <a:pPr>
              <a:buNone/>
            </a:pPr>
            <a:r>
              <a:rPr lang="en-US" dirty="0" smtClean="0"/>
              <a:t>                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G:\scan0016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418850"/>
            <a:ext cx="6477000" cy="48886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Complement fixation test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Definition</a:t>
            </a:r>
            <a:r>
              <a:rPr lang="en-US" dirty="0" smtClean="0"/>
              <a:t>: Ag-</a:t>
            </a:r>
            <a:r>
              <a:rPr lang="en-US" dirty="0" err="1" smtClean="0"/>
              <a:t>Ab</a:t>
            </a:r>
            <a:r>
              <a:rPr lang="en-US" dirty="0" smtClean="0"/>
              <a:t> complex has the ability to fix the complement</a:t>
            </a:r>
          </a:p>
          <a:p>
            <a:pPr>
              <a:buNone/>
            </a:pPr>
            <a:r>
              <a:rPr lang="en-US" dirty="0" smtClean="0"/>
              <a:t>This fixation is detected by – sheep RBC coated by </a:t>
            </a:r>
            <a:r>
              <a:rPr lang="en-US" dirty="0" err="1" smtClean="0"/>
              <a:t>amboceptor</a:t>
            </a:r>
            <a:r>
              <a:rPr lang="en-US" dirty="0" smtClean="0"/>
              <a:t> (rabbit </a:t>
            </a:r>
            <a:r>
              <a:rPr lang="en-US" dirty="0" err="1" smtClean="0"/>
              <a:t>Ab</a:t>
            </a:r>
            <a:r>
              <a:rPr lang="en-US" dirty="0" smtClean="0"/>
              <a:t> to sheep RBC)</a:t>
            </a:r>
          </a:p>
          <a:p>
            <a:pPr>
              <a:buNone/>
            </a:pPr>
            <a:r>
              <a:rPr lang="en-US" dirty="0" smtClean="0"/>
              <a:t>If complement is not fixed it will </a:t>
            </a:r>
            <a:r>
              <a:rPr lang="en-US" dirty="0" err="1" smtClean="0"/>
              <a:t>lyse</a:t>
            </a:r>
            <a:r>
              <a:rPr lang="en-US" dirty="0" smtClean="0"/>
              <a:t> these  RBC’s coated with Abs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Definition</a:t>
            </a:r>
            <a:r>
              <a:rPr lang="en-US" dirty="0" smtClean="0"/>
              <a:t>: antigen combines with its specific antibody in an observable manner in presence of electrolytes, suitable temperature &amp; </a:t>
            </a:r>
            <a:r>
              <a:rPr lang="en-US" dirty="0" err="1" smtClean="0"/>
              <a:t>pH.</a:t>
            </a:r>
            <a:endParaRPr lang="en-US" dirty="0" smtClean="0"/>
          </a:p>
          <a:p>
            <a:r>
              <a:rPr lang="en-US" b="1" dirty="0" smtClean="0"/>
              <a:t>Uses: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In Vivo(In the body):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Antibody mediated immunity against infectious diseases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Cause tissue injury in some hypersensitivity reactions and autoimmune diseases</a:t>
            </a:r>
          </a:p>
          <a:p>
            <a:pPr marL="571500" indent="-571500">
              <a:buAutoNum type="arabicPeriod" startAt="2"/>
            </a:pPr>
            <a:r>
              <a:rPr lang="en-US" dirty="0" smtClean="0">
                <a:solidFill>
                  <a:srgbClr val="FF0000"/>
                </a:solidFill>
              </a:rPr>
              <a:t>In Vitro(In the lab):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For diagnosis of infections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Detection &amp; </a:t>
            </a:r>
            <a:r>
              <a:rPr lang="en-US" dirty="0" err="1" smtClean="0"/>
              <a:t>quantitation</a:t>
            </a:r>
            <a:r>
              <a:rPr lang="en-US" dirty="0" smtClean="0"/>
              <a:t> of non infectious agents like enzymes, hormones etc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:\scan001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191000" y="533400"/>
            <a:ext cx="4953000" cy="5562600"/>
          </a:xfrm>
          <a:prstGeom prst="rect">
            <a:avLst/>
          </a:prstGeom>
          <a:noFill/>
        </p:spPr>
      </p:pic>
      <p:pic>
        <p:nvPicPr>
          <p:cNvPr id="6" name="Picture 2" descr="G:\scan000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685800"/>
            <a:ext cx="4208318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D. Neutralization tests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Def: Specific antibodies are able to neutralize the biological effect of toxin, viruses and enzymes.</a:t>
            </a:r>
          </a:p>
          <a:p>
            <a:pPr marL="514350" indent="-514350">
              <a:buFont typeface="+mj-lt"/>
              <a:buAutoNum type="alphaLcPeriod"/>
            </a:pPr>
            <a:r>
              <a:rPr lang="en-US" b="1" dirty="0" smtClean="0"/>
              <a:t>Viral neutralization tests:</a:t>
            </a:r>
          </a:p>
          <a:p>
            <a:pPr>
              <a:buNone/>
            </a:pPr>
            <a:r>
              <a:rPr lang="en-US" dirty="0" smtClean="0"/>
              <a:t>If  Virus ---&gt;is inoculated in tissue ---&gt; Growth &amp;</a:t>
            </a:r>
          </a:p>
          <a:p>
            <a:pPr>
              <a:buNone/>
            </a:pPr>
            <a:r>
              <a:rPr lang="en-US" dirty="0" smtClean="0"/>
              <a:t>                culture/chick embryo        multiplication</a:t>
            </a:r>
          </a:p>
          <a:p>
            <a:pPr>
              <a:buNone/>
            </a:pPr>
            <a:r>
              <a:rPr lang="en-US" dirty="0" smtClean="0"/>
              <a:t>Virus + </a:t>
            </a:r>
            <a:r>
              <a:rPr lang="en-US" dirty="0" err="1" smtClean="0"/>
              <a:t>Neutralising</a:t>
            </a:r>
            <a:r>
              <a:rPr lang="en-US" dirty="0" smtClean="0"/>
              <a:t> Abs -----&gt;No growth in tissue</a:t>
            </a:r>
          </a:p>
          <a:p>
            <a:pPr>
              <a:buNone/>
            </a:pPr>
            <a:r>
              <a:rPr lang="en-US" dirty="0" smtClean="0"/>
              <a:t>                  (if present)           culture/chick embryo</a:t>
            </a:r>
          </a:p>
          <a:p>
            <a:pPr>
              <a:buNone/>
            </a:pPr>
            <a:r>
              <a:rPr lang="en-US" dirty="0" smtClean="0"/>
              <a:t>                                                        </a:t>
            </a:r>
            <a:r>
              <a:rPr lang="en-US" dirty="0" smtClean="0">
                <a:solidFill>
                  <a:srgbClr val="FF0000"/>
                </a:solidFill>
              </a:rPr>
              <a:t> (POSITIVE) </a:t>
            </a:r>
            <a:r>
              <a:rPr lang="en-US" dirty="0" smtClean="0"/>
              <a:t>        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763000" cy="57451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lphaLcPeriod" startAt="2"/>
            </a:pPr>
            <a:r>
              <a:rPr lang="en-US" b="1" dirty="0" smtClean="0"/>
              <a:t>Toxin neutralization tests:</a:t>
            </a:r>
            <a:r>
              <a:rPr lang="en-US" dirty="0" smtClean="0"/>
              <a:t> Bacterial </a:t>
            </a:r>
            <a:r>
              <a:rPr lang="en-US" dirty="0" err="1" smtClean="0"/>
              <a:t>exotoxins</a:t>
            </a:r>
            <a:r>
              <a:rPr lang="en-US" dirty="0" smtClean="0"/>
              <a:t> are highly antigenic &amp; their activity may be completely </a:t>
            </a:r>
            <a:r>
              <a:rPr lang="en-US" dirty="0" err="1" smtClean="0"/>
              <a:t>neutralised</a:t>
            </a:r>
            <a:r>
              <a:rPr lang="en-US" dirty="0" smtClean="0"/>
              <a:t> by appropriate conc. of specific antibody.</a:t>
            </a:r>
          </a:p>
          <a:p>
            <a:pPr marL="514350" indent="-514350">
              <a:buNone/>
            </a:pPr>
            <a:r>
              <a:rPr lang="en-US" dirty="0" smtClean="0"/>
              <a:t>This can be tested in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IN VIVO TESTS: tested in experimental animals.</a:t>
            </a:r>
          </a:p>
          <a:p>
            <a:pPr marL="571500" indent="-571500">
              <a:buNone/>
            </a:pPr>
            <a:r>
              <a:rPr lang="en-US" dirty="0" smtClean="0"/>
              <a:t>-</a:t>
            </a:r>
            <a:r>
              <a:rPr lang="en-US" dirty="0" err="1" smtClean="0"/>
              <a:t>Toxigenecity</a:t>
            </a:r>
            <a:r>
              <a:rPr lang="en-US" dirty="0" smtClean="0"/>
              <a:t> tests of </a:t>
            </a:r>
            <a:r>
              <a:rPr lang="en-US" dirty="0" err="1" smtClean="0"/>
              <a:t>Corynebacterium</a:t>
            </a:r>
            <a:r>
              <a:rPr lang="en-US" dirty="0" smtClean="0"/>
              <a:t> </a:t>
            </a:r>
            <a:r>
              <a:rPr lang="en-US" dirty="0" err="1" smtClean="0"/>
              <a:t>diphtheriae</a:t>
            </a:r>
            <a:r>
              <a:rPr lang="en-US" dirty="0" smtClean="0"/>
              <a:t> </a:t>
            </a:r>
          </a:p>
          <a:p>
            <a:pPr marL="571500" indent="-571500">
              <a:buNone/>
            </a:pPr>
            <a:r>
              <a:rPr lang="en-US" dirty="0" smtClean="0"/>
              <a:t>-Schick test</a:t>
            </a:r>
          </a:p>
          <a:p>
            <a:pPr>
              <a:buNone/>
            </a:pPr>
            <a:r>
              <a:rPr lang="en-US" dirty="0" smtClean="0"/>
              <a:t>ii. IN VITRO TESTS: </a:t>
            </a:r>
          </a:p>
          <a:p>
            <a:pPr>
              <a:buFontTx/>
              <a:buChar char="-"/>
            </a:pPr>
            <a:r>
              <a:rPr lang="en-US" dirty="0" smtClean="0"/>
              <a:t>Anti </a:t>
            </a:r>
            <a:r>
              <a:rPr lang="en-US" dirty="0" err="1" smtClean="0"/>
              <a:t>streptolysin</a:t>
            </a:r>
            <a:r>
              <a:rPr lang="en-US" dirty="0" smtClean="0"/>
              <a:t> O test (ASO test) for Streptococcus </a:t>
            </a:r>
            <a:r>
              <a:rPr lang="en-US" dirty="0" err="1" smtClean="0"/>
              <a:t>pyogenes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Nagler</a:t>
            </a:r>
            <a:r>
              <a:rPr lang="en-US" dirty="0" smtClean="0"/>
              <a:t> reaction for Clostridium </a:t>
            </a:r>
            <a:r>
              <a:rPr lang="en-US" dirty="0" err="1" smtClean="0"/>
              <a:t>perfringens</a:t>
            </a:r>
            <a:r>
              <a:rPr lang="en-US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Opsonisation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114800" cy="5181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Def: A substance such as complement or antibody that can bind to the surface of a cell or particle making it readily </a:t>
            </a:r>
            <a:r>
              <a:rPr lang="en-US" dirty="0" err="1" smtClean="0"/>
              <a:t>phagocytised</a:t>
            </a:r>
            <a:r>
              <a:rPr lang="en-US" dirty="0" smtClean="0"/>
              <a:t> is known as </a:t>
            </a:r>
            <a:r>
              <a:rPr lang="en-US" b="1" i="1" dirty="0" err="1" smtClean="0"/>
              <a:t>opsonisation</a:t>
            </a:r>
            <a:r>
              <a:rPr lang="en-US" b="1" i="1" dirty="0" smtClean="0"/>
              <a:t>.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Immune </a:t>
            </a:r>
            <a:r>
              <a:rPr lang="en-US" b="1" dirty="0" err="1" smtClean="0"/>
              <a:t>opsonisation</a:t>
            </a:r>
            <a:r>
              <a:rPr lang="en-US" b="1" dirty="0" smtClean="0"/>
              <a:t>:</a:t>
            </a:r>
            <a:r>
              <a:rPr lang="en-US" dirty="0" smtClean="0"/>
              <a:t> when </a:t>
            </a:r>
            <a:r>
              <a:rPr lang="en-US" dirty="0" err="1" smtClean="0"/>
              <a:t>opsonisation</a:t>
            </a:r>
            <a:r>
              <a:rPr lang="en-US" dirty="0" smtClean="0"/>
              <a:t> is with immune complex and complement together</a:t>
            </a:r>
          </a:p>
          <a:p>
            <a:pPr>
              <a:buNone/>
            </a:pPr>
            <a:r>
              <a:rPr lang="en-US" b="1" dirty="0" smtClean="0"/>
              <a:t>Non immune </a:t>
            </a:r>
            <a:r>
              <a:rPr lang="en-US" b="1" dirty="0" err="1" smtClean="0"/>
              <a:t>opsonisation</a:t>
            </a:r>
            <a:r>
              <a:rPr lang="en-US" b="1" dirty="0" smtClean="0"/>
              <a:t>:</a:t>
            </a:r>
            <a:r>
              <a:rPr lang="en-US" dirty="0" smtClean="0"/>
              <a:t> when </a:t>
            </a:r>
            <a:r>
              <a:rPr lang="en-US" dirty="0" err="1" smtClean="0"/>
              <a:t>opsonisation</a:t>
            </a:r>
            <a:r>
              <a:rPr lang="en-US" dirty="0" smtClean="0"/>
              <a:t> only due to C3b of complement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2050" name="Picture 2" descr="G:\scan0003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6586" y="1447800"/>
            <a:ext cx="4391614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Characteristics: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Reaction is specific, however cross reactions may occur due to antigenic similarity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Entire molecule of Ag &amp; </a:t>
            </a:r>
            <a:r>
              <a:rPr lang="en-US" dirty="0" err="1" smtClean="0"/>
              <a:t>Ab</a:t>
            </a:r>
            <a:r>
              <a:rPr lang="en-US" dirty="0" smtClean="0"/>
              <a:t> react and not the fragments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Only surface </a:t>
            </a:r>
            <a:r>
              <a:rPr lang="en-US" dirty="0" err="1" smtClean="0"/>
              <a:t>Ags</a:t>
            </a:r>
            <a:r>
              <a:rPr lang="en-US" dirty="0" smtClean="0"/>
              <a:t> participate in the reaction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Reaction is firm but reversible. Firmness depends on </a:t>
            </a:r>
          </a:p>
          <a:p>
            <a:pPr marL="571500" indent="-571500">
              <a:buAutoNum type="romanLcParenBoth"/>
            </a:pPr>
            <a:r>
              <a:rPr lang="en-US" dirty="0" smtClean="0"/>
              <a:t>Affinity: intensity of attraction between Ag &amp; </a:t>
            </a:r>
            <a:r>
              <a:rPr lang="en-US" dirty="0" err="1" smtClean="0"/>
              <a:t>Ab</a:t>
            </a:r>
            <a:endParaRPr lang="en-US" dirty="0"/>
          </a:p>
          <a:p>
            <a:pPr marL="571500" indent="-571500">
              <a:buAutoNum type="romanLcParenBoth"/>
            </a:pPr>
            <a:r>
              <a:rPr lang="en-US" dirty="0" smtClean="0"/>
              <a:t>Avidity: strength of bond</a:t>
            </a:r>
          </a:p>
          <a:p>
            <a:pPr marL="571500" indent="-571500">
              <a:buAutoNum type="arabicPeriod" startAt="5"/>
            </a:pPr>
            <a:r>
              <a:rPr lang="en-US" dirty="0" smtClean="0"/>
              <a:t>No </a:t>
            </a:r>
            <a:r>
              <a:rPr lang="en-US" dirty="0" err="1" smtClean="0"/>
              <a:t>denaturation</a:t>
            </a:r>
            <a:r>
              <a:rPr lang="en-US" dirty="0" smtClean="0"/>
              <a:t> of Ag or </a:t>
            </a:r>
            <a:r>
              <a:rPr lang="en-US" dirty="0" err="1" smtClean="0"/>
              <a:t>Ab</a:t>
            </a:r>
            <a:endParaRPr lang="en-US" dirty="0" smtClean="0"/>
          </a:p>
          <a:p>
            <a:pPr marL="571500" indent="-571500">
              <a:buAutoNum type="arabicPeriod" startAt="5"/>
            </a:pPr>
            <a:r>
              <a:rPr lang="en-US" dirty="0" smtClean="0"/>
              <a:t>Ag &amp;</a:t>
            </a:r>
            <a:r>
              <a:rPr lang="en-US" dirty="0" err="1" smtClean="0"/>
              <a:t>Ab</a:t>
            </a:r>
            <a:r>
              <a:rPr lang="en-US" dirty="0" smtClean="0"/>
              <a:t> can combine in varying proportions. Ag is usually polyvalent, whereas Abs are bivalent except </a:t>
            </a:r>
            <a:r>
              <a:rPr lang="en-US" dirty="0" err="1" smtClean="0"/>
              <a:t>IgM</a:t>
            </a:r>
            <a:r>
              <a:rPr lang="en-US" dirty="0" smtClean="0"/>
              <a:t> which is </a:t>
            </a:r>
            <a:r>
              <a:rPr lang="en-US" dirty="0" err="1" smtClean="0"/>
              <a:t>pentavelent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Antibody </a:t>
            </a:r>
            <a:r>
              <a:rPr lang="en-US" dirty="0" err="1" smtClean="0"/>
              <a:t>titre</a:t>
            </a:r>
            <a:r>
              <a:rPr lang="en-US" dirty="0" smtClean="0"/>
              <a:t>: Highest dilution of serum which gives an observable reaction with the antigen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antigen-antibody reactions</a:t>
            </a:r>
            <a:br>
              <a:rPr lang="en-US" dirty="0" smtClean="0"/>
            </a:br>
            <a:r>
              <a:rPr lang="en-US" dirty="0" smtClean="0"/>
              <a:t>(Non </a:t>
            </a:r>
            <a:r>
              <a:rPr lang="en-US" dirty="0" err="1" smtClean="0"/>
              <a:t>labelled</a:t>
            </a:r>
            <a:r>
              <a:rPr lang="en-US" dirty="0" smtClean="0"/>
              <a:t> antibody tests)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Precipitation Reactions:</a:t>
            </a: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Precipitation:</a:t>
            </a:r>
            <a:r>
              <a:rPr lang="en-US" dirty="0" smtClean="0"/>
              <a:t> When a </a:t>
            </a:r>
            <a:r>
              <a:rPr lang="en-US" b="1" dirty="0" smtClean="0"/>
              <a:t>soluble antigen</a:t>
            </a:r>
            <a:r>
              <a:rPr lang="en-US" dirty="0" smtClean="0"/>
              <a:t> reacts with its antibody in the presence of electrolytes at optimal temperature &amp; pH, if the Ag-</a:t>
            </a:r>
            <a:r>
              <a:rPr lang="en-US" dirty="0" err="1" smtClean="0"/>
              <a:t>Ab</a:t>
            </a:r>
            <a:r>
              <a:rPr lang="en-US" dirty="0" smtClean="0"/>
              <a:t> complex thus formed becomes too large to stay in solution and forms an insoluble precipitate and sediments at the bottom of test tube.</a:t>
            </a:r>
          </a:p>
          <a:p>
            <a:pPr marL="514350" indent="-514350">
              <a:buNone/>
            </a:pPr>
            <a:r>
              <a:rPr lang="en-US" dirty="0" smtClean="0"/>
              <a:t> If the complex fails to settle &amp; remains suspended as floccules the reaction is called </a:t>
            </a:r>
            <a:r>
              <a:rPr lang="en-US" dirty="0" smtClean="0">
                <a:solidFill>
                  <a:srgbClr val="FF0000"/>
                </a:solidFill>
              </a:rPr>
              <a:t>Flocculation.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</a:t>
            </a:r>
            <a:r>
              <a:rPr lang="en-US" smtClean="0"/>
              <a:t>of precipitation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490696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err="1" smtClean="0"/>
              <a:t>Marrak</a:t>
            </a:r>
            <a:r>
              <a:rPr lang="en-US" b="1" dirty="0" smtClean="0"/>
              <a:t> 1934 – LATTICE HYPOTHESIS (</a:t>
            </a:r>
            <a:r>
              <a:rPr lang="en-US" dirty="0" err="1"/>
              <a:t>Prozone</a:t>
            </a:r>
            <a:r>
              <a:rPr lang="en-US" dirty="0"/>
              <a:t> </a:t>
            </a:r>
            <a:r>
              <a:rPr lang="en-US" dirty="0" smtClean="0"/>
              <a:t>phenomenon)</a:t>
            </a:r>
            <a:endParaRPr lang="en-US" b="1" dirty="0" smtClean="0"/>
          </a:p>
          <a:p>
            <a:r>
              <a:rPr lang="en-US" dirty="0" smtClean="0"/>
              <a:t>Antigen-polyvalent, antibody bivalent</a:t>
            </a:r>
          </a:p>
          <a:p>
            <a:r>
              <a:rPr lang="en-US" dirty="0" smtClean="0"/>
              <a:t>When optimal concentration of Ag &amp; </a:t>
            </a:r>
            <a:r>
              <a:rPr lang="en-US" dirty="0" err="1" smtClean="0"/>
              <a:t>Ab</a:t>
            </a:r>
            <a:r>
              <a:rPr lang="en-US" dirty="0" smtClean="0"/>
              <a:t> i.e. zone of Equivalence</a:t>
            </a:r>
          </a:p>
          <a:p>
            <a:r>
              <a:rPr lang="en-US" dirty="0" smtClean="0"/>
              <a:t>Large lattice is formed which settles down as precipitate</a:t>
            </a:r>
          </a:p>
          <a:p>
            <a:r>
              <a:rPr lang="en-US" dirty="0" smtClean="0"/>
              <a:t>Zone of </a:t>
            </a:r>
            <a:r>
              <a:rPr lang="en-US" dirty="0" err="1" smtClean="0"/>
              <a:t>Ab</a:t>
            </a:r>
            <a:r>
              <a:rPr lang="en-US" dirty="0" smtClean="0"/>
              <a:t> excess – </a:t>
            </a:r>
            <a:r>
              <a:rPr lang="en-US" dirty="0" err="1" smtClean="0"/>
              <a:t>valencies</a:t>
            </a:r>
            <a:r>
              <a:rPr lang="en-US" dirty="0" smtClean="0"/>
              <a:t> of antigen are taken up by several antibodies ----&gt; no lattice formation </a:t>
            </a:r>
          </a:p>
          <a:p>
            <a:r>
              <a:rPr lang="en-US" dirty="0" smtClean="0"/>
              <a:t>Zone of Ag excess – </a:t>
            </a:r>
            <a:r>
              <a:rPr lang="en-US" dirty="0" err="1" smtClean="0"/>
              <a:t>valencies</a:t>
            </a:r>
            <a:r>
              <a:rPr lang="en-US" dirty="0" smtClean="0"/>
              <a:t> of </a:t>
            </a:r>
            <a:r>
              <a:rPr lang="en-US" dirty="0" err="1" smtClean="0"/>
              <a:t>Ab</a:t>
            </a:r>
            <a:r>
              <a:rPr lang="en-US" dirty="0" smtClean="0"/>
              <a:t> are fully satisfied -----------</a:t>
            </a:r>
            <a:r>
              <a:rPr lang="en-US" dirty="0" smtClean="0">
                <a:sym typeface="Wingdings" pitchFamily="2" charset="2"/>
              </a:rPr>
              <a:t>&gt; no lattice formation</a:t>
            </a:r>
            <a:endParaRPr lang="en-US" dirty="0" smtClean="0"/>
          </a:p>
          <a:p>
            <a:r>
              <a:rPr lang="en-US" dirty="0" smtClean="0"/>
              <a:t>This Lattice hypothesis is true for</a:t>
            </a:r>
            <a:r>
              <a:rPr lang="en-US" i="1" dirty="0" smtClean="0"/>
              <a:t> Agglutination reactions</a:t>
            </a:r>
            <a:r>
              <a:rPr lang="en-US" dirty="0" smtClean="0"/>
              <a:t> also </a:t>
            </a:r>
          </a:p>
        </p:txBody>
      </p:sp>
      <p:cxnSp>
        <p:nvCxnSpPr>
          <p:cNvPr id="5" name="Elbow Connector 4"/>
          <p:cNvCxnSpPr/>
          <p:nvPr/>
        </p:nvCxnSpPr>
        <p:spPr>
          <a:xfrm rot="16200000" flipH="1">
            <a:off x="3962400" y="2743200"/>
            <a:ext cx="533400" cy="3810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G:\scan0006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49292" y="1828800"/>
            <a:ext cx="7608908" cy="4158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 of precipitation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4906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Can be done for both quantitative &amp; qualitative determination of Ag and </a:t>
            </a:r>
            <a:r>
              <a:rPr lang="en-US" dirty="0" err="1" smtClean="0"/>
              <a:t>Ab</a:t>
            </a:r>
            <a:endParaRPr lang="en-US" dirty="0" smtClean="0"/>
          </a:p>
          <a:p>
            <a:r>
              <a:rPr lang="en-US" dirty="0" smtClean="0"/>
              <a:t>More sensitive for Ag detection than </a:t>
            </a:r>
            <a:r>
              <a:rPr lang="en-US" dirty="0" err="1" smtClean="0"/>
              <a:t>Ab</a:t>
            </a:r>
            <a:r>
              <a:rPr lang="en-US" dirty="0" smtClean="0"/>
              <a:t> detection</a:t>
            </a:r>
          </a:p>
          <a:p>
            <a:r>
              <a:rPr lang="en-US" dirty="0" smtClean="0"/>
              <a:t>Uses: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Lancefield’s grouping of Streptococci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Antibody detection VDRL &amp; RPR for Syphilis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Identification of blood and seminal stains, food adulterants, C-reactive protein (CRP)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To </a:t>
            </a:r>
            <a:r>
              <a:rPr lang="en-US" dirty="0" err="1" smtClean="0"/>
              <a:t>standardise</a:t>
            </a:r>
            <a:r>
              <a:rPr lang="en-US" dirty="0" smtClean="0"/>
              <a:t> toxins and antitoxins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B. Agglutination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Def</a:t>
            </a:r>
            <a:r>
              <a:rPr lang="en-US" dirty="0" smtClean="0"/>
              <a:t>: If a </a:t>
            </a:r>
            <a:r>
              <a:rPr lang="en-US" b="1" dirty="0" smtClean="0"/>
              <a:t>particulate antigen</a:t>
            </a:r>
            <a:r>
              <a:rPr lang="en-US" dirty="0" smtClean="0"/>
              <a:t> combines with its antibody in presence of electrolytes, at optimal temperature and pH, resulting in visible clumping of particles. </a:t>
            </a:r>
          </a:p>
          <a:p>
            <a:r>
              <a:rPr lang="en-US" dirty="0" smtClean="0"/>
              <a:t>Particulate Ag: Ag present over the surface of a cell/RBC/ bacterium/latex beads etc.</a:t>
            </a:r>
          </a:p>
          <a:p>
            <a:r>
              <a:rPr lang="en-US" dirty="0" smtClean="0"/>
              <a:t>More sensitive than precipitation reactions in which soluble Ag is used</a:t>
            </a:r>
          </a:p>
          <a:p>
            <a:r>
              <a:rPr lang="en-US" dirty="0" smtClean="0"/>
              <a:t> Better with </a:t>
            </a:r>
            <a:r>
              <a:rPr lang="en-US" dirty="0" err="1" smtClean="0"/>
              <a:t>IgM</a:t>
            </a:r>
            <a:r>
              <a:rPr lang="en-US" dirty="0" smtClean="0"/>
              <a:t> than </a:t>
            </a:r>
            <a:r>
              <a:rPr lang="en-US" dirty="0" err="1" smtClean="0"/>
              <a:t>IgG</a:t>
            </a:r>
            <a:endParaRPr lang="en-US" dirty="0" smtClean="0"/>
          </a:p>
          <a:p>
            <a:r>
              <a:rPr lang="en-US" b="1" dirty="0" smtClean="0"/>
              <a:t>Principal: same as precipitation reaction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936</Words>
  <Application>Microsoft Office PowerPoint</Application>
  <PresentationFormat>On-screen Show (4:3)</PresentationFormat>
  <Paragraphs>114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Antigen-Antibody Reactions- I </vt:lpstr>
      <vt:lpstr>Slide 2</vt:lpstr>
      <vt:lpstr>Slide 3</vt:lpstr>
      <vt:lpstr>Slide 4</vt:lpstr>
      <vt:lpstr>Types of antigen-antibody reactions (Non labelled antibody tests) </vt:lpstr>
      <vt:lpstr>Mechanism of precipitation</vt:lpstr>
      <vt:lpstr>Slide 7</vt:lpstr>
      <vt:lpstr>Application of precipitation reactions</vt:lpstr>
      <vt:lpstr>B. Agglutination </vt:lpstr>
      <vt:lpstr>Types of agglutination reaction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C. Complement fixation test </vt:lpstr>
      <vt:lpstr>Slide 20</vt:lpstr>
      <vt:lpstr>D. Neutralization tests </vt:lpstr>
      <vt:lpstr>Slide 22</vt:lpstr>
      <vt:lpstr>Opsonisation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Antigen-Antibody Reactions </dc:title>
  <dc:creator>abc</dc:creator>
  <cp:lastModifiedBy>Dr. Divya Sahay</cp:lastModifiedBy>
  <cp:revision>112</cp:revision>
  <dcterms:created xsi:type="dcterms:W3CDTF">2010-10-18T05:55:21Z</dcterms:created>
  <dcterms:modified xsi:type="dcterms:W3CDTF">2016-11-09T05:29:11Z</dcterms:modified>
</cp:coreProperties>
</file>