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58" r:id="rId5"/>
    <p:sldId id="266" r:id="rId6"/>
    <p:sldId id="267" r:id="rId7"/>
    <p:sldId id="276" r:id="rId8"/>
    <p:sldId id="268" r:id="rId9"/>
    <p:sldId id="269" r:id="rId10"/>
    <p:sldId id="270" r:id="rId11"/>
    <p:sldId id="271" r:id="rId12"/>
    <p:sldId id="272" r:id="rId13"/>
    <p:sldId id="273" r:id="rId14"/>
    <p:sldId id="288" r:id="rId15"/>
    <p:sldId id="274" r:id="rId16"/>
    <p:sldId id="275" r:id="rId17"/>
    <p:sldId id="284" r:id="rId18"/>
    <p:sldId id="290" r:id="rId19"/>
    <p:sldId id="291" r:id="rId20"/>
    <p:sldId id="285" r:id="rId21"/>
    <p:sldId id="286" r:id="rId22"/>
    <p:sldId id="260" r:id="rId23"/>
    <p:sldId id="261" r:id="rId24"/>
    <p:sldId id="262" r:id="rId25"/>
    <p:sldId id="263" r:id="rId26"/>
    <p:sldId id="264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01C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93FDC-60AA-45B5-B9AC-1143A486F0FB}" type="datetimeFigureOut">
              <a:rPr lang="en-US" smtClean="0"/>
              <a:pPr/>
              <a:t>3/9/2014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75805-A949-4351-B7C5-9E3DC83B6A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93FDC-60AA-45B5-B9AC-1143A486F0FB}" type="datetimeFigureOut">
              <a:rPr lang="en-US" smtClean="0"/>
              <a:pPr/>
              <a:t>3/9/2014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75805-A949-4351-B7C5-9E3DC83B6A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93FDC-60AA-45B5-B9AC-1143A486F0FB}" type="datetimeFigureOut">
              <a:rPr lang="en-US" smtClean="0"/>
              <a:pPr/>
              <a:t>3/9/2014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75805-A949-4351-B7C5-9E3DC83B6A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93FDC-60AA-45B5-B9AC-1143A486F0FB}" type="datetimeFigureOut">
              <a:rPr lang="en-US" smtClean="0"/>
              <a:pPr/>
              <a:t>3/9/2014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75805-A949-4351-B7C5-9E3DC83B6A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93FDC-60AA-45B5-B9AC-1143A486F0FB}" type="datetimeFigureOut">
              <a:rPr lang="en-US" smtClean="0"/>
              <a:pPr/>
              <a:t>3/9/2014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75805-A949-4351-B7C5-9E3DC83B6A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93FDC-60AA-45B5-B9AC-1143A486F0FB}" type="datetimeFigureOut">
              <a:rPr lang="en-US" smtClean="0"/>
              <a:pPr/>
              <a:t>3/9/2014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75805-A949-4351-B7C5-9E3DC83B6A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93FDC-60AA-45B5-B9AC-1143A486F0FB}" type="datetimeFigureOut">
              <a:rPr lang="en-US" smtClean="0"/>
              <a:pPr/>
              <a:t>3/9/2014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75805-A949-4351-B7C5-9E3DC83B6A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93FDC-60AA-45B5-B9AC-1143A486F0FB}" type="datetimeFigureOut">
              <a:rPr lang="en-US" smtClean="0"/>
              <a:pPr/>
              <a:t>3/9/2014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75805-A949-4351-B7C5-9E3DC83B6A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93FDC-60AA-45B5-B9AC-1143A486F0FB}" type="datetimeFigureOut">
              <a:rPr lang="en-US" smtClean="0"/>
              <a:pPr/>
              <a:t>3/9/2014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75805-A949-4351-B7C5-9E3DC83B6A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93FDC-60AA-45B5-B9AC-1143A486F0FB}" type="datetimeFigureOut">
              <a:rPr lang="en-US" smtClean="0"/>
              <a:pPr/>
              <a:t>3/9/2014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75805-A949-4351-B7C5-9E3DC83B6A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93FDC-60AA-45B5-B9AC-1143A486F0FB}" type="datetimeFigureOut">
              <a:rPr lang="en-US" smtClean="0"/>
              <a:pPr/>
              <a:t>3/9/2014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75805-A949-4351-B7C5-9E3DC83B6A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493FDC-60AA-45B5-B9AC-1143A486F0FB}" type="datetimeFigureOut">
              <a:rPr lang="en-US" smtClean="0"/>
              <a:pPr/>
              <a:t>3/9/2014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275805-A949-4351-B7C5-9E3DC83B6A4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Labelled</a:t>
            </a:r>
            <a:r>
              <a:rPr lang="en-US" dirty="0" smtClean="0"/>
              <a:t> antibody assay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3505200"/>
            <a:ext cx="7543800" cy="2133600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-Antibodies </a:t>
            </a:r>
            <a:r>
              <a:rPr lang="en-US" dirty="0" err="1" smtClean="0">
                <a:solidFill>
                  <a:srgbClr val="FF0000"/>
                </a:solidFill>
              </a:rPr>
              <a:t>labelled</a:t>
            </a:r>
            <a:r>
              <a:rPr lang="en-US" dirty="0" smtClean="0">
                <a:solidFill>
                  <a:srgbClr val="FF0000"/>
                </a:solidFill>
              </a:rPr>
              <a:t> with specific markers are used for detection of antigen and </a:t>
            </a:r>
            <a:r>
              <a:rPr lang="en-US" dirty="0" err="1" smtClean="0">
                <a:solidFill>
                  <a:srgbClr val="FF0000"/>
                </a:solidFill>
              </a:rPr>
              <a:t>haptens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-Immunoassays are highly sensitive and can detect even </a:t>
            </a:r>
            <a:r>
              <a:rPr lang="en-US" dirty="0" err="1" smtClean="0">
                <a:solidFill>
                  <a:srgbClr val="FF0000"/>
                </a:solidFill>
              </a:rPr>
              <a:t>picogram</a:t>
            </a:r>
            <a:r>
              <a:rPr lang="en-US" dirty="0" smtClean="0">
                <a:solidFill>
                  <a:srgbClr val="FF0000"/>
                </a:solidFill>
              </a:rPr>
              <a:t> quantities of antigen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2397125" algn="l"/>
              </a:tabLst>
            </a:pPr>
            <a:r>
              <a:rPr lang="en-US" dirty="0" smtClean="0"/>
              <a:t>Types of ELISA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410199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dirty="0" smtClean="0"/>
              <a:t>A. Indirect ELISA: </a:t>
            </a:r>
          </a:p>
          <a:p>
            <a:pPr>
              <a:buFontTx/>
              <a:buChar char="-"/>
            </a:pPr>
            <a:r>
              <a:rPr lang="en-US" dirty="0" smtClean="0"/>
              <a:t>Wells are first coated with purified Ag or synthetic peptides</a:t>
            </a:r>
          </a:p>
          <a:p>
            <a:pPr>
              <a:buFontTx/>
              <a:buChar char="-"/>
            </a:pPr>
            <a:r>
              <a:rPr lang="en-US" dirty="0" smtClean="0"/>
              <a:t>Add  patient’s serum and incubate</a:t>
            </a:r>
          </a:p>
          <a:p>
            <a:pPr>
              <a:buFontTx/>
              <a:buChar char="-"/>
            </a:pPr>
            <a:r>
              <a:rPr lang="en-US" dirty="0" smtClean="0"/>
              <a:t>Wash the wells</a:t>
            </a:r>
          </a:p>
          <a:p>
            <a:pPr>
              <a:buFontTx/>
              <a:buChar char="-"/>
            </a:pPr>
            <a:r>
              <a:rPr lang="en-US" dirty="0" smtClean="0"/>
              <a:t>Add enzyme </a:t>
            </a:r>
            <a:r>
              <a:rPr lang="en-US" dirty="0" err="1" smtClean="0"/>
              <a:t>labelled</a:t>
            </a:r>
            <a:r>
              <a:rPr lang="en-US" dirty="0" smtClean="0"/>
              <a:t> goat antihuman immunoglobulin</a:t>
            </a:r>
          </a:p>
          <a:p>
            <a:pPr>
              <a:buFontTx/>
              <a:buChar char="-"/>
            </a:pPr>
            <a:r>
              <a:rPr lang="en-US" dirty="0" smtClean="0"/>
              <a:t>Incubate and wash</a:t>
            </a:r>
          </a:p>
          <a:p>
            <a:pPr>
              <a:buFontTx/>
              <a:buChar char="-"/>
            </a:pPr>
            <a:r>
              <a:rPr lang="en-US" dirty="0" smtClean="0"/>
              <a:t>If Ag-</a:t>
            </a:r>
            <a:r>
              <a:rPr lang="en-US" dirty="0" err="1" smtClean="0"/>
              <a:t>Ab</a:t>
            </a:r>
            <a:r>
              <a:rPr lang="en-US" dirty="0" smtClean="0"/>
              <a:t> complex is present, </a:t>
            </a:r>
            <a:r>
              <a:rPr lang="en-US" dirty="0" err="1" smtClean="0"/>
              <a:t>peroxidase</a:t>
            </a:r>
            <a:r>
              <a:rPr lang="en-US" dirty="0" smtClean="0"/>
              <a:t> conjugate shall bind and remain in well, any free fraction is removed by washing</a:t>
            </a:r>
          </a:p>
          <a:p>
            <a:pPr>
              <a:buFontTx/>
              <a:buChar char="-"/>
            </a:pPr>
            <a:r>
              <a:rPr lang="en-US" dirty="0" smtClean="0"/>
              <a:t>Add substrate, if enzyme present ------&gt;substrate broken down ----------&gt; </a:t>
            </a:r>
            <a:r>
              <a:rPr lang="en-US" dirty="0" smtClean="0">
                <a:solidFill>
                  <a:srgbClr val="FF0000"/>
                </a:solidFill>
              </a:rPr>
              <a:t>colored end product</a:t>
            </a:r>
          </a:p>
          <a:p>
            <a:pPr>
              <a:buFontTx/>
              <a:buChar char="-"/>
            </a:pPr>
            <a:r>
              <a:rPr lang="en-US" dirty="0" smtClean="0">
                <a:solidFill>
                  <a:srgbClr val="FF0000"/>
                </a:solidFill>
              </a:rPr>
              <a:t>IF NO ANTIBODY NO COLOUR </a:t>
            </a:r>
            <a:r>
              <a:rPr lang="en-US" dirty="0" smtClean="0"/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B. Competitive ELISA: Unlabelled human </a:t>
            </a:r>
            <a:r>
              <a:rPr lang="en-US" dirty="0" err="1" smtClean="0"/>
              <a:t>Ab</a:t>
            </a:r>
            <a:r>
              <a:rPr lang="en-US" dirty="0" smtClean="0"/>
              <a:t> from patient serum and </a:t>
            </a:r>
            <a:r>
              <a:rPr lang="en-US" dirty="0" err="1" smtClean="0"/>
              <a:t>labelled</a:t>
            </a:r>
            <a:r>
              <a:rPr lang="en-US" dirty="0" smtClean="0"/>
              <a:t> human </a:t>
            </a:r>
            <a:r>
              <a:rPr lang="en-US" dirty="0" err="1" smtClean="0"/>
              <a:t>Ab</a:t>
            </a:r>
            <a:r>
              <a:rPr lang="en-US" dirty="0" smtClean="0"/>
              <a:t> compete for the same antigen binding site.</a:t>
            </a:r>
          </a:p>
          <a:p>
            <a:pPr>
              <a:buNone/>
            </a:pPr>
            <a:r>
              <a:rPr lang="en-US" dirty="0" smtClean="0"/>
              <a:t>If antibody present in serum – </a:t>
            </a:r>
            <a:r>
              <a:rPr lang="en-US" dirty="0" smtClean="0">
                <a:solidFill>
                  <a:srgbClr val="FF0000"/>
                </a:solidFill>
              </a:rPr>
              <a:t>No color or reduced color produce.</a:t>
            </a:r>
            <a:r>
              <a:rPr lang="en-US" dirty="0" smtClean="0"/>
              <a:t>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C. Sandwich ELISA – For detection of antigen.</a:t>
            </a:r>
          </a:p>
          <a:p>
            <a:pPr>
              <a:buNone/>
            </a:pPr>
            <a:r>
              <a:rPr lang="en-US" smtClean="0"/>
              <a:t>Antibody-antigen-antibody </a:t>
            </a:r>
            <a:r>
              <a:rPr lang="en-US" dirty="0" smtClean="0"/>
              <a:t>sandwich produced</a:t>
            </a:r>
          </a:p>
          <a:p>
            <a:pPr>
              <a:buNone/>
            </a:pPr>
            <a:r>
              <a:rPr lang="en-US" dirty="0" smtClean="0"/>
              <a:t>Two types</a:t>
            </a:r>
          </a:p>
          <a:p>
            <a:pPr>
              <a:buFontTx/>
              <a:buChar char="-"/>
            </a:pPr>
            <a:r>
              <a:rPr lang="en-US" dirty="0" smtClean="0"/>
              <a:t> (</a:t>
            </a:r>
            <a:r>
              <a:rPr lang="en-US" dirty="0" err="1" smtClean="0"/>
              <a:t>i</a:t>
            </a:r>
            <a:r>
              <a:rPr lang="en-US" dirty="0" smtClean="0"/>
              <a:t>) Single-antibody or Direct sandwich ELISA: Known (1</a:t>
            </a:r>
            <a:r>
              <a:rPr lang="en-US" baseline="30000" dirty="0" smtClean="0"/>
              <a:t>st</a:t>
            </a:r>
            <a:r>
              <a:rPr lang="en-US" dirty="0" smtClean="0"/>
              <a:t>) </a:t>
            </a:r>
            <a:r>
              <a:rPr lang="en-US" dirty="0" err="1" smtClean="0"/>
              <a:t>Ab</a:t>
            </a:r>
            <a:r>
              <a:rPr lang="en-US" dirty="0" smtClean="0"/>
              <a:t> is attached to solid phase------&gt; add patient’s serum which may contain Ag------&gt; Wash-------&gt; add the (2</a:t>
            </a:r>
            <a:r>
              <a:rPr lang="en-US" baseline="30000" dirty="0" smtClean="0"/>
              <a:t>nd</a:t>
            </a:r>
            <a:r>
              <a:rPr lang="en-US" dirty="0" smtClean="0"/>
              <a:t>) conjugated antibody which will react with Ag held by the </a:t>
            </a:r>
            <a:r>
              <a:rPr lang="en-US" dirty="0" err="1" smtClean="0"/>
              <a:t>Ab</a:t>
            </a:r>
            <a:r>
              <a:rPr lang="en-US" dirty="0" smtClean="0"/>
              <a:t>-------&gt; Add substrate ---&gt; </a:t>
            </a:r>
            <a:r>
              <a:rPr lang="en-US" dirty="0" smtClean="0">
                <a:solidFill>
                  <a:srgbClr val="FF0000"/>
                </a:solidFill>
              </a:rPr>
              <a:t>Color produced</a:t>
            </a:r>
          </a:p>
          <a:p>
            <a:pPr>
              <a:buFontTx/>
              <a:buChar char="-"/>
            </a:pPr>
            <a:r>
              <a:rPr lang="en-US" dirty="0" smtClean="0"/>
              <a:t>(ii) Double-antibody or Indirect sandwich ELISA: here 2</a:t>
            </a:r>
            <a:r>
              <a:rPr lang="en-US" baseline="30000" dirty="0" smtClean="0"/>
              <a:t>nd</a:t>
            </a:r>
            <a:r>
              <a:rPr lang="en-US" dirty="0" smtClean="0"/>
              <a:t> antibody of sandwich must be from a different species than solid phase </a:t>
            </a:r>
            <a:r>
              <a:rPr lang="en-US" dirty="0" err="1" smtClean="0"/>
              <a:t>Ab</a:t>
            </a:r>
            <a:r>
              <a:rPr lang="en-US" dirty="0" smtClean="0"/>
              <a:t> and the 3</a:t>
            </a:r>
            <a:r>
              <a:rPr lang="en-US" baseline="30000" dirty="0" smtClean="0"/>
              <a:t>rd</a:t>
            </a:r>
            <a:r>
              <a:rPr lang="en-US" dirty="0" smtClean="0"/>
              <a:t>  </a:t>
            </a:r>
            <a:r>
              <a:rPr lang="en-US" dirty="0" err="1" smtClean="0"/>
              <a:t>Ab</a:t>
            </a:r>
            <a:r>
              <a:rPr lang="en-US" dirty="0" smtClean="0"/>
              <a:t> is conjugated with enzyme. </a:t>
            </a:r>
          </a:p>
          <a:p>
            <a:pPr>
              <a:buFontTx/>
              <a:buChar char="-"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953000"/>
            <a:ext cx="8229600" cy="1295400"/>
          </a:xfrm>
        </p:spPr>
        <p:txBody>
          <a:bodyPr>
            <a:noAutofit/>
          </a:bodyPr>
          <a:lstStyle/>
          <a:p>
            <a:r>
              <a:rPr lang="en-US" sz="2400" dirty="0" smtClean="0"/>
              <a:t>Uses: -HIV antigens and antibodies in serum</a:t>
            </a:r>
            <a:br>
              <a:rPr lang="en-US" sz="2400" dirty="0" smtClean="0"/>
            </a:br>
            <a:r>
              <a:rPr lang="en-US" sz="2400" dirty="0" smtClean="0"/>
              <a:t>-Abs against </a:t>
            </a:r>
            <a:r>
              <a:rPr lang="en-US" sz="2400" dirty="0" err="1" smtClean="0"/>
              <a:t>Hepatitiis</a:t>
            </a:r>
            <a:r>
              <a:rPr lang="en-US" sz="2400" dirty="0" smtClean="0"/>
              <a:t> B, Hepatitis C </a:t>
            </a:r>
            <a:br>
              <a:rPr lang="en-US" sz="2400" dirty="0" smtClean="0"/>
            </a:br>
            <a:r>
              <a:rPr lang="en-US" sz="2400" dirty="0" smtClean="0"/>
              <a:t>-Mycobacterium </a:t>
            </a:r>
            <a:r>
              <a:rPr lang="en-US" sz="2400" dirty="0" err="1" smtClean="0"/>
              <a:t>tubercolosis</a:t>
            </a:r>
            <a:r>
              <a:rPr lang="en-US" sz="2400" dirty="0" smtClean="0"/>
              <a:t> antibodies in serum,</a:t>
            </a:r>
            <a:br>
              <a:rPr lang="en-US" sz="2400" dirty="0" smtClean="0"/>
            </a:br>
            <a:r>
              <a:rPr lang="en-US" sz="2400" dirty="0" smtClean="0"/>
              <a:t>-</a:t>
            </a:r>
            <a:r>
              <a:rPr lang="en-US" sz="2400" dirty="0" err="1" smtClean="0"/>
              <a:t>Entamoeba</a:t>
            </a:r>
            <a:r>
              <a:rPr lang="en-US" sz="2400" dirty="0" smtClean="0"/>
              <a:t> </a:t>
            </a:r>
            <a:r>
              <a:rPr lang="en-US" sz="2400" dirty="0" err="1" smtClean="0"/>
              <a:t>histolytica</a:t>
            </a:r>
            <a:r>
              <a:rPr lang="en-US" sz="2400" dirty="0" smtClean="0"/>
              <a:t> antigens in </a:t>
            </a:r>
            <a:r>
              <a:rPr lang="en-US" sz="2400" dirty="0" err="1" smtClean="0"/>
              <a:t>faeces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- </a:t>
            </a:r>
            <a:r>
              <a:rPr lang="en-US" sz="2400" dirty="0" err="1" smtClean="0"/>
              <a:t>Haemophilus</a:t>
            </a:r>
            <a:r>
              <a:rPr lang="en-US" sz="2400" dirty="0" smtClean="0"/>
              <a:t> </a:t>
            </a:r>
            <a:r>
              <a:rPr lang="en-US" sz="2400" dirty="0" err="1" smtClean="0"/>
              <a:t>influenzae</a:t>
            </a:r>
            <a:r>
              <a:rPr lang="en-US" sz="2400" dirty="0" smtClean="0"/>
              <a:t>  and Streptococcal antigens in CSF</a:t>
            </a:r>
            <a:endParaRPr lang="en-US" sz="2400" dirty="0"/>
          </a:p>
        </p:txBody>
      </p:sp>
      <p:pic>
        <p:nvPicPr>
          <p:cNvPr id="4" name="Picture 2" descr="G:\scan000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38200" y="152400"/>
            <a:ext cx="7086600" cy="4191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274638"/>
            <a:ext cx="4191000" cy="1143000"/>
          </a:xfrm>
        </p:spPr>
        <p:txBody>
          <a:bodyPr/>
          <a:lstStyle/>
          <a:p>
            <a:r>
              <a:rPr lang="en-US" dirty="0" err="1" smtClean="0"/>
              <a:t>Microtitre</a:t>
            </a:r>
            <a:r>
              <a:rPr lang="en-US" dirty="0" smtClean="0"/>
              <a:t> plate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762000"/>
            <a:ext cx="4038600" cy="53641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Uses: -HIV antigens and antibodies in serum</a:t>
            </a:r>
            <a:br>
              <a:rPr lang="en-US" dirty="0" smtClean="0"/>
            </a:br>
            <a:r>
              <a:rPr lang="en-US" dirty="0" smtClean="0"/>
              <a:t>-Abs against </a:t>
            </a:r>
            <a:r>
              <a:rPr lang="en-US" dirty="0" err="1" smtClean="0"/>
              <a:t>Hepatitiis</a:t>
            </a:r>
            <a:r>
              <a:rPr lang="en-US" dirty="0" smtClean="0"/>
              <a:t> B, Hepatitis C </a:t>
            </a:r>
            <a:br>
              <a:rPr lang="en-US" dirty="0" smtClean="0"/>
            </a:br>
            <a:r>
              <a:rPr lang="en-US" dirty="0" smtClean="0"/>
              <a:t>-Mycobacterium </a:t>
            </a:r>
            <a:r>
              <a:rPr lang="en-US" dirty="0" err="1" smtClean="0"/>
              <a:t>tubercolosis</a:t>
            </a:r>
            <a:r>
              <a:rPr lang="en-US" dirty="0" smtClean="0"/>
              <a:t> antibodies in serum,</a:t>
            </a:r>
            <a:br>
              <a:rPr lang="en-US" dirty="0" smtClean="0"/>
            </a:br>
            <a:r>
              <a:rPr lang="en-US" dirty="0" smtClean="0"/>
              <a:t>-</a:t>
            </a:r>
            <a:r>
              <a:rPr lang="en-US" dirty="0" err="1" smtClean="0"/>
              <a:t>Entamoeba</a:t>
            </a:r>
            <a:r>
              <a:rPr lang="en-US" dirty="0" smtClean="0"/>
              <a:t> </a:t>
            </a:r>
            <a:r>
              <a:rPr lang="en-US" dirty="0" err="1" smtClean="0"/>
              <a:t>histolytica</a:t>
            </a:r>
            <a:r>
              <a:rPr lang="en-US" dirty="0" smtClean="0"/>
              <a:t> antigens in </a:t>
            </a:r>
            <a:r>
              <a:rPr lang="en-US" dirty="0" err="1" smtClean="0"/>
              <a:t>faeces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- </a:t>
            </a:r>
            <a:r>
              <a:rPr lang="en-US" dirty="0" err="1" smtClean="0"/>
              <a:t>Haemophilus</a:t>
            </a:r>
            <a:r>
              <a:rPr lang="en-US" dirty="0" smtClean="0"/>
              <a:t> </a:t>
            </a:r>
            <a:r>
              <a:rPr lang="en-US" dirty="0" err="1" smtClean="0"/>
              <a:t>influenzae</a:t>
            </a:r>
            <a:r>
              <a:rPr lang="en-US" dirty="0" smtClean="0"/>
              <a:t>  and Streptococcal antigens in CSF</a:t>
            </a:r>
            <a:endParaRPr lang="en-US" dirty="0"/>
          </a:p>
        </p:txBody>
      </p:sp>
      <p:pic>
        <p:nvPicPr>
          <p:cNvPr id="5" name="Picture 3" descr="G:\scan001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335339" y="1752600"/>
            <a:ext cx="4594917" cy="3657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b="1" dirty="0" smtClean="0"/>
              <a:t>Radio </a:t>
            </a:r>
            <a:r>
              <a:rPr lang="en-US" sz="3200" b="1" dirty="0" err="1" smtClean="0"/>
              <a:t>immuno</a:t>
            </a:r>
            <a:r>
              <a:rPr lang="en-US" sz="3200" b="1" dirty="0" smtClean="0"/>
              <a:t> assay (RIA) – very sensitive and specific &amp; can measure </a:t>
            </a:r>
            <a:r>
              <a:rPr lang="en-US" sz="3200" b="1" dirty="0" err="1" smtClean="0"/>
              <a:t>analytes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upto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picograms</a:t>
            </a:r>
            <a:r>
              <a:rPr lang="en-US" sz="3200" b="1" dirty="0" smtClean="0"/>
              <a:t> 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1"/>
            <a:ext cx="8229600" cy="5257799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dirty="0" smtClean="0"/>
              <a:t>Principle: RIA is based on the competition of radio </a:t>
            </a:r>
            <a:r>
              <a:rPr lang="en-US" dirty="0" err="1" smtClean="0"/>
              <a:t>labelled</a:t>
            </a:r>
            <a:r>
              <a:rPr lang="en-US" dirty="0" smtClean="0"/>
              <a:t> known antigen and unlabelled unknown antigen for limited binding sites for known specific Abs in solution or attached to tube (solid phase).</a:t>
            </a:r>
          </a:p>
          <a:p>
            <a:pPr>
              <a:buNone/>
            </a:pPr>
            <a:r>
              <a:rPr lang="en-US" dirty="0" err="1" smtClean="0"/>
              <a:t>Labelling</a:t>
            </a:r>
            <a:r>
              <a:rPr lang="en-US" dirty="0" smtClean="0"/>
              <a:t> done with </a:t>
            </a:r>
            <a:r>
              <a:rPr lang="en-US" baseline="30000" dirty="0" smtClean="0"/>
              <a:t>125</a:t>
            </a:r>
            <a:r>
              <a:rPr lang="en-US" dirty="0" smtClean="0"/>
              <a:t>I</a:t>
            </a:r>
          </a:p>
          <a:p>
            <a:r>
              <a:rPr lang="en-US" dirty="0" smtClean="0"/>
              <a:t>After Ag-</a:t>
            </a:r>
            <a:r>
              <a:rPr lang="en-US" dirty="0" err="1" smtClean="0"/>
              <a:t>Ab</a:t>
            </a:r>
            <a:r>
              <a:rPr lang="en-US" dirty="0" smtClean="0"/>
              <a:t> reaction the Ag is separated into free and bound fractions and their radioactivity determined</a:t>
            </a:r>
          </a:p>
          <a:p>
            <a:r>
              <a:rPr lang="en-US" dirty="0" smtClean="0"/>
              <a:t>Conc. Of unlabelled Ag from specimen is calculated   from the ratio of bound and total labels and compared with the reference curve.</a:t>
            </a:r>
          </a:p>
          <a:p>
            <a:r>
              <a:rPr lang="en-US" dirty="0" smtClean="0"/>
              <a:t>Uses: measure serum proteins, hormones, </a:t>
            </a:r>
            <a:r>
              <a:rPr lang="en-US" dirty="0" err="1" smtClean="0"/>
              <a:t>tumour</a:t>
            </a:r>
            <a:r>
              <a:rPr lang="en-US" dirty="0" smtClean="0"/>
              <a:t> markers, drugs, insulin.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G:\scan0019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" y="1066800"/>
            <a:ext cx="5486400" cy="4648199"/>
          </a:xfrm>
          <a:prstGeom prst="rect">
            <a:avLst/>
          </a:prstGeom>
          <a:noFill/>
        </p:spPr>
      </p:pic>
      <p:pic>
        <p:nvPicPr>
          <p:cNvPr id="6" name="Picture 2" descr="G:\scan0019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562600" y="1066800"/>
            <a:ext cx="3581400" cy="48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Western blot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Protein antigens are separated by electrophoresis in gel according to their motility and molecular weight are blotted on nitrocellulose paper</a:t>
            </a:r>
          </a:p>
          <a:p>
            <a:r>
              <a:rPr lang="en-US" dirty="0" smtClean="0"/>
              <a:t>Add patient serum </a:t>
            </a:r>
          </a:p>
          <a:p>
            <a:r>
              <a:rPr lang="en-US" dirty="0" smtClean="0"/>
              <a:t>If antibodies present they will attach to antigens</a:t>
            </a:r>
          </a:p>
          <a:p>
            <a:r>
              <a:rPr lang="en-US" dirty="0" smtClean="0"/>
              <a:t>Detected by enzyme tagged antihuman globulin and its substrate</a:t>
            </a:r>
          </a:p>
          <a:p>
            <a:r>
              <a:rPr lang="en-US" dirty="0" smtClean="0"/>
              <a:t>Substrate changes color and permanently stains nitrocellulose paper  </a:t>
            </a:r>
          </a:p>
          <a:p>
            <a:r>
              <a:rPr lang="en-US" dirty="0" smtClean="0"/>
              <a:t>Position of the band indicates the antigen to which antibody has reacted</a:t>
            </a:r>
          </a:p>
          <a:p>
            <a:r>
              <a:rPr lang="en-US" dirty="0" smtClean="0"/>
              <a:t>Uses: HIV detection of antibodies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Adjuvants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err="1" smtClean="0"/>
              <a:t>Adjuvants</a:t>
            </a:r>
            <a:r>
              <a:rPr lang="en-US" dirty="0" smtClean="0"/>
              <a:t> are compounds that potentiate the immune response when mixed and administered with antigens.</a:t>
            </a:r>
          </a:p>
          <a:p>
            <a:r>
              <a:rPr lang="en-US" dirty="0" smtClean="0"/>
              <a:t>They contribute to greater and more prolonged antibody production and increased </a:t>
            </a:r>
            <a:r>
              <a:rPr lang="en-US" dirty="0" err="1" smtClean="0"/>
              <a:t>effector</a:t>
            </a:r>
            <a:r>
              <a:rPr lang="en-US" dirty="0" smtClean="0"/>
              <a:t> cell counts.</a:t>
            </a:r>
          </a:p>
          <a:p>
            <a:r>
              <a:rPr lang="en-US" dirty="0" smtClean="0"/>
              <a:t>They act in several ways: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They alter the distribution &amp; persistence of </a:t>
            </a:r>
            <a:r>
              <a:rPr lang="en-US" dirty="0" err="1" smtClean="0"/>
              <a:t>Ags</a:t>
            </a:r>
            <a:r>
              <a:rPr lang="en-US" dirty="0" smtClean="0"/>
              <a:t> within the host.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They stimulate lymphocytes nonspecifically.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They activate macrophages.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adjuvant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Incomplete Freund’s adjuvant: </a:t>
            </a:r>
          </a:p>
          <a:p>
            <a:pPr>
              <a:buNone/>
            </a:pPr>
            <a:r>
              <a:rPr lang="en-US" dirty="0" smtClean="0"/>
              <a:t>        </a:t>
            </a:r>
            <a:r>
              <a:rPr lang="en-US" dirty="0" err="1" smtClean="0"/>
              <a:t>aluminium</a:t>
            </a:r>
            <a:r>
              <a:rPr lang="en-US" dirty="0" smtClean="0"/>
              <a:t> hydroxide or phosphate </a:t>
            </a:r>
          </a:p>
          <a:p>
            <a:pPr>
              <a:buNone/>
            </a:pPr>
            <a:r>
              <a:rPr lang="en-US" dirty="0" smtClean="0"/>
              <a:t>                                  +</a:t>
            </a:r>
          </a:p>
          <a:p>
            <a:pPr>
              <a:buNone/>
            </a:pPr>
            <a:r>
              <a:rPr lang="en-US" dirty="0" smtClean="0"/>
              <a:t>            aqueous solution of antigen</a:t>
            </a:r>
          </a:p>
          <a:p>
            <a:pPr>
              <a:buNone/>
            </a:pPr>
            <a:r>
              <a:rPr lang="en-US" dirty="0" smtClean="0"/>
              <a:t>When emulsified in light mineral oil so that tiny water droplets containing Ag are dispersed throughout the oil.</a:t>
            </a:r>
          </a:p>
          <a:p>
            <a:pPr>
              <a:buNone/>
            </a:pPr>
            <a:r>
              <a:rPr lang="en-US" dirty="0" smtClean="0"/>
              <a:t>The emulsion forms a depot of Ag in the tissues from which small quantities of antigen is released slowly sometimes for a year or more. </a:t>
            </a:r>
          </a:p>
          <a:p>
            <a:r>
              <a:rPr lang="en-US" dirty="0" smtClean="0"/>
              <a:t>Complete Freund’s adjuvant: Killed </a:t>
            </a:r>
            <a:r>
              <a:rPr lang="en-US" dirty="0" err="1" smtClean="0"/>
              <a:t>Bordetella</a:t>
            </a:r>
            <a:r>
              <a:rPr lang="en-US" dirty="0" smtClean="0"/>
              <a:t> </a:t>
            </a:r>
            <a:r>
              <a:rPr lang="en-US" dirty="0" err="1" smtClean="0"/>
              <a:t>pertusis</a:t>
            </a:r>
            <a:r>
              <a:rPr lang="en-US" dirty="0" smtClean="0"/>
              <a:t> or killed </a:t>
            </a:r>
            <a:r>
              <a:rPr lang="en-US" dirty="0" err="1" smtClean="0"/>
              <a:t>mycobacteria</a:t>
            </a:r>
            <a:r>
              <a:rPr lang="en-US" dirty="0" smtClean="0"/>
              <a:t> along with </a:t>
            </a:r>
            <a:r>
              <a:rPr lang="en-US" smtClean="0"/>
              <a:t>the above.  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immunoassay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Immunofluorescence</a:t>
            </a:r>
            <a:r>
              <a:rPr lang="en-US" dirty="0" smtClean="0"/>
              <a:t>: antibodies are </a:t>
            </a:r>
            <a:r>
              <a:rPr lang="en-US" dirty="0" err="1" smtClean="0"/>
              <a:t>labelled</a:t>
            </a:r>
            <a:r>
              <a:rPr lang="en-US" dirty="0" smtClean="0"/>
              <a:t> with fluorescence dyes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Enzyme linked </a:t>
            </a:r>
            <a:r>
              <a:rPr lang="en-US" dirty="0" err="1" smtClean="0"/>
              <a:t>immunosorbent</a:t>
            </a:r>
            <a:r>
              <a:rPr lang="en-US" dirty="0" smtClean="0"/>
              <a:t> assay(ELISA), and enzyme immunoassay(EIA): Abs </a:t>
            </a:r>
            <a:r>
              <a:rPr lang="en-US" dirty="0" err="1" smtClean="0"/>
              <a:t>labelled</a:t>
            </a:r>
            <a:r>
              <a:rPr lang="en-US" dirty="0" smtClean="0"/>
              <a:t> with enzyme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Radio immunoassay: Antibodies </a:t>
            </a:r>
            <a:r>
              <a:rPr lang="en-US" dirty="0" err="1" smtClean="0"/>
              <a:t>labelled</a:t>
            </a:r>
            <a:r>
              <a:rPr lang="en-US" dirty="0" smtClean="0"/>
              <a:t> with radio active substance like Iodine- I</a:t>
            </a:r>
            <a:r>
              <a:rPr lang="en-US" sz="2800" baseline="50000" dirty="0" smtClean="0"/>
              <a:t>125</a:t>
            </a:r>
            <a:r>
              <a:rPr lang="en-US" dirty="0" smtClean="0"/>
              <a:t> or I</a:t>
            </a:r>
            <a:r>
              <a:rPr lang="en-US" sz="2400" baseline="50000" dirty="0" smtClean="0"/>
              <a:t>131</a:t>
            </a:r>
            <a:endParaRPr lang="en-US" sz="2400" baseline="50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Immuno</a:t>
            </a:r>
            <a:r>
              <a:rPr lang="en-US" dirty="0" smtClean="0"/>
              <a:t> electron microscopy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Virus in specimen can be detected by treating it with specific </a:t>
            </a:r>
            <a:r>
              <a:rPr lang="en-US" dirty="0" err="1" smtClean="0"/>
              <a:t>antisera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Clumping of viral particles can be seen under electron microscope</a:t>
            </a:r>
          </a:p>
          <a:p>
            <a:pPr>
              <a:buNone/>
            </a:pPr>
            <a:r>
              <a:rPr lang="en-US" dirty="0" smtClean="0"/>
              <a:t>Use: Rota virus in </a:t>
            </a:r>
            <a:r>
              <a:rPr lang="en-US" dirty="0" err="1" smtClean="0"/>
              <a:t>faeces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Capsular swelling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</a:t>
            </a:r>
            <a:r>
              <a:rPr lang="en-US" dirty="0" err="1" smtClean="0"/>
              <a:t>pneumoccus</a:t>
            </a:r>
            <a:r>
              <a:rPr lang="en-US" dirty="0" smtClean="0"/>
              <a:t> is treated with specific </a:t>
            </a:r>
            <a:r>
              <a:rPr lang="en-US" dirty="0" err="1" smtClean="0"/>
              <a:t>antisera</a:t>
            </a:r>
            <a:r>
              <a:rPr lang="en-US" dirty="0" smtClean="0"/>
              <a:t> there is swelling of the capsule. This is known as </a:t>
            </a:r>
            <a:r>
              <a:rPr lang="en-US" dirty="0" err="1" smtClean="0"/>
              <a:t>Quellung</a:t>
            </a:r>
            <a:r>
              <a:rPr lang="en-US" smtClean="0"/>
              <a:t> reaction </a:t>
            </a:r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G:\scan0019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91200" y="2286000"/>
            <a:ext cx="2901696" cy="2359152"/>
          </a:xfrm>
          <a:prstGeom prst="rect">
            <a:avLst/>
          </a:prstGeom>
          <a:noFill/>
        </p:spPr>
      </p:pic>
      <p:pic>
        <p:nvPicPr>
          <p:cNvPr id="1027" name="Picture 3" descr="G:\scan001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3124200"/>
            <a:ext cx="2444750" cy="16208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1" name="Picture 3" descr="G:\scan002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62000" y="381000"/>
            <a:ext cx="8279742" cy="64503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G:\scan00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9113" y="889000"/>
            <a:ext cx="5565775" cy="50784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G:\scan00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7851" y="1905000"/>
            <a:ext cx="5026704" cy="3962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G:\scan000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33600" y="1381814"/>
            <a:ext cx="4572000" cy="53172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324599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Each assay can be – </a:t>
            </a:r>
          </a:p>
          <a:p>
            <a:pPr marL="571500" indent="-571500">
              <a:buAutoNum type="romanLcParenBoth"/>
            </a:pPr>
            <a:r>
              <a:rPr lang="en-US" dirty="0" smtClean="0">
                <a:solidFill>
                  <a:srgbClr val="FF0000"/>
                </a:solidFill>
              </a:rPr>
              <a:t>Direct method</a:t>
            </a:r>
            <a:r>
              <a:rPr lang="en-US" dirty="0" smtClean="0"/>
              <a:t> – single step procedure where specific label is directly coupled to the </a:t>
            </a:r>
            <a:r>
              <a:rPr lang="en-US" dirty="0" err="1" smtClean="0"/>
              <a:t>Ab</a:t>
            </a:r>
            <a:r>
              <a:rPr lang="en-US" dirty="0" smtClean="0"/>
              <a:t> which is employed </a:t>
            </a:r>
            <a:r>
              <a:rPr lang="en-US" b="1" dirty="0" smtClean="0"/>
              <a:t>to detect the Ag</a:t>
            </a:r>
          </a:p>
          <a:p>
            <a:pPr marL="571500" indent="-571500">
              <a:buAutoNum type="romanLcParenBoth"/>
            </a:pPr>
            <a:r>
              <a:rPr lang="en-US" dirty="0" smtClean="0">
                <a:solidFill>
                  <a:srgbClr val="FF0000"/>
                </a:solidFill>
              </a:rPr>
              <a:t>Indirect method </a:t>
            </a:r>
            <a:r>
              <a:rPr lang="en-US" dirty="0" smtClean="0"/>
              <a:t>– two step procedure (more commonly used), </a:t>
            </a:r>
            <a:r>
              <a:rPr lang="en-US" b="1" dirty="0" smtClean="0"/>
              <a:t>to detect antibody</a:t>
            </a:r>
            <a:r>
              <a:rPr lang="en-US" dirty="0" smtClean="0"/>
              <a:t>.</a:t>
            </a:r>
          </a:p>
          <a:p>
            <a:pPr marL="571500" indent="-571500">
              <a:buNone/>
            </a:pPr>
            <a:r>
              <a:rPr lang="en-US" dirty="0" smtClean="0"/>
              <a:t>Step I – reaction between known Ag and its specific </a:t>
            </a:r>
            <a:r>
              <a:rPr lang="en-US" dirty="0" err="1" smtClean="0"/>
              <a:t>Ab</a:t>
            </a:r>
            <a:r>
              <a:rPr lang="en-US" dirty="0" smtClean="0"/>
              <a:t> is allowed for formation of Ag-</a:t>
            </a:r>
            <a:r>
              <a:rPr lang="en-US" dirty="0" err="1" smtClean="0"/>
              <a:t>Ab</a:t>
            </a:r>
            <a:r>
              <a:rPr lang="en-US" dirty="0" smtClean="0"/>
              <a:t> complex</a:t>
            </a:r>
          </a:p>
          <a:p>
            <a:pPr marL="571500" indent="-571500">
              <a:buNone/>
            </a:pPr>
            <a:r>
              <a:rPr lang="en-US" dirty="0" smtClean="0"/>
              <a:t>Step II – second </a:t>
            </a:r>
            <a:r>
              <a:rPr lang="en-US" dirty="0" err="1" smtClean="0"/>
              <a:t>labelled</a:t>
            </a:r>
            <a:r>
              <a:rPr lang="en-US" dirty="0" smtClean="0"/>
              <a:t> </a:t>
            </a:r>
            <a:r>
              <a:rPr lang="en-US" dirty="0" err="1" smtClean="0"/>
              <a:t>Ab</a:t>
            </a:r>
            <a:r>
              <a:rPr lang="en-US" dirty="0" smtClean="0"/>
              <a:t> directed against the immunoglobulin component of the Ag-</a:t>
            </a:r>
            <a:r>
              <a:rPr lang="en-US" dirty="0" err="1" smtClean="0"/>
              <a:t>Ab</a:t>
            </a:r>
            <a:r>
              <a:rPr lang="en-US" dirty="0" smtClean="0"/>
              <a:t> complex is mixed. </a:t>
            </a:r>
          </a:p>
          <a:p>
            <a:pPr marL="571500" indent="-571500">
              <a:buNone/>
            </a:pPr>
            <a:r>
              <a:rPr lang="en-US" dirty="0" smtClean="0"/>
              <a:t>If 1</a:t>
            </a:r>
            <a:r>
              <a:rPr lang="en-US" baseline="30000" dirty="0" smtClean="0"/>
              <a:t>st</a:t>
            </a:r>
            <a:r>
              <a:rPr lang="en-US" dirty="0" smtClean="0"/>
              <a:t> antibody is of human origin </a:t>
            </a:r>
          </a:p>
          <a:p>
            <a:pPr marL="571500" indent="-571500">
              <a:buNone/>
            </a:pPr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</a:t>
            </a:r>
            <a:r>
              <a:rPr lang="en-US" dirty="0" err="1" smtClean="0"/>
              <a:t>labelled</a:t>
            </a:r>
            <a:r>
              <a:rPr lang="en-US" dirty="0" smtClean="0"/>
              <a:t> </a:t>
            </a:r>
            <a:r>
              <a:rPr lang="en-US" dirty="0" err="1" smtClean="0"/>
              <a:t>Ab</a:t>
            </a:r>
            <a:r>
              <a:rPr lang="en-US" dirty="0" smtClean="0"/>
              <a:t> – anti human globulin</a:t>
            </a:r>
          </a:p>
          <a:p>
            <a:pPr marL="571500" indent="-571500">
              <a:buNone/>
            </a:pPr>
            <a:r>
              <a:rPr lang="en-US" dirty="0" smtClean="0"/>
              <a:t>Indirect method is more sensitive and cost effective as one </a:t>
            </a:r>
            <a:r>
              <a:rPr lang="en-US" dirty="0" err="1" smtClean="0"/>
              <a:t>labelled</a:t>
            </a:r>
            <a:r>
              <a:rPr lang="en-US" dirty="0" smtClean="0"/>
              <a:t> antibody reagent can be used for several </a:t>
            </a:r>
            <a:r>
              <a:rPr lang="en-US" dirty="0" err="1" smtClean="0"/>
              <a:t>Ags</a:t>
            </a:r>
            <a:r>
              <a:rPr lang="en-US" dirty="0" smtClean="0"/>
              <a:t>.  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</a:t>
            </a:r>
            <a:r>
              <a:rPr lang="en-US" dirty="0" err="1" smtClean="0"/>
              <a:t>Immunofluorescence</a:t>
            </a:r>
            <a:r>
              <a:rPr lang="en-US" dirty="0" smtClean="0"/>
              <a:t> (IF)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b="1" dirty="0" smtClean="0"/>
              <a:t>Principle</a:t>
            </a:r>
            <a:r>
              <a:rPr lang="en-US" dirty="0" smtClean="0"/>
              <a:t>: Fluorescence is the property of certain dyes which absorb light in the ultra-violet wave length region (200-400nm) and a wavelength of light in the visible region (500-600nm</a:t>
            </a:r>
            <a:r>
              <a:rPr lang="en-US" dirty="0" smtClean="0"/>
              <a:t>) is emitted.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Such fluorescence dyes such as </a:t>
            </a:r>
            <a:r>
              <a:rPr lang="en-US" dirty="0" err="1" smtClean="0"/>
              <a:t>fluorescein</a:t>
            </a:r>
            <a:r>
              <a:rPr lang="en-US" dirty="0" smtClean="0"/>
              <a:t>, </a:t>
            </a:r>
            <a:r>
              <a:rPr lang="en-US" dirty="0" err="1" smtClean="0"/>
              <a:t>lissamine</a:t>
            </a:r>
            <a:r>
              <a:rPr lang="en-US" dirty="0" smtClean="0"/>
              <a:t> and </a:t>
            </a:r>
            <a:r>
              <a:rPr lang="en-US" dirty="0" err="1" smtClean="0"/>
              <a:t>rhodamine</a:t>
            </a:r>
            <a:r>
              <a:rPr lang="en-US" dirty="0" smtClean="0"/>
              <a:t> can be tagged with antibody molecules and made visible under UV in the fluorescent microscope. This is the basis of immunological test called </a:t>
            </a:r>
            <a:r>
              <a:rPr lang="en-US" dirty="0" err="1" smtClean="0"/>
              <a:t>immunofluorescence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b="1" dirty="0" smtClean="0"/>
              <a:t>Dyes used</a:t>
            </a:r>
            <a:r>
              <a:rPr lang="en-US" dirty="0" smtClean="0"/>
              <a:t> - FITC: green fluorescence, </a:t>
            </a:r>
            <a:r>
              <a:rPr lang="en-US" dirty="0" err="1" smtClean="0"/>
              <a:t>Rhodamine</a:t>
            </a:r>
            <a:r>
              <a:rPr lang="en-US" dirty="0" smtClean="0"/>
              <a:t>: red/orange 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Autofit/>
          </a:bodyPr>
          <a:lstStyle/>
          <a:p>
            <a:r>
              <a:rPr lang="en-US" sz="3200" dirty="0" smtClean="0"/>
              <a:t>Direct </a:t>
            </a:r>
            <a:r>
              <a:rPr lang="en-US" sz="3200" dirty="0" err="1" smtClean="0"/>
              <a:t>immunofluorescence</a:t>
            </a:r>
            <a:r>
              <a:rPr lang="en-US" sz="3200" dirty="0" smtClean="0"/>
              <a:t> –to detect antigen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333999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dirty="0" smtClean="0"/>
              <a:t>Blood film/ smear from clinical specimen/ tissue section is fixed on glass slide with 95%ethanol</a:t>
            </a:r>
          </a:p>
          <a:p>
            <a:pPr>
              <a:buNone/>
            </a:pPr>
            <a:r>
              <a:rPr lang="en-US" dirty="0" smtClean="0"/>
              <a:t>      </a:t>
            </a:r>
          </a:p>
          <a:p>
            <a:pPr>
              <a:buNone/>
            </a:pPr>
            <a:r>
              <a:rPr lang="en-US" dirty="0" smtClean="0"/>
              <a:t>      Add FITC/</a:t>
            </a:r>
            <a:r>
              <a:rPr lang="en-US" dirty="0" err="1" smtClean="0"/>
              <a:t>Rhodamine</a:t>
            </a:r>
            <a:r>
              <a:rPr lang="en-US" dirty="0" smtClean="0"/>
              <a:t> conjugated specific Abs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             Incubate at 37</a:t>
            </a:r>
            <a:r>
              <a:rPr lang="en-US" baseline="30000" dirty="0" smtClean="0"/>
              <a:t>o</a:t>
            </a:r>
            <a:r>
              <a:rPr lang="en-US" dirty="0" smtClean="0"/>
              <a:t>Cfor ½ hour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Wash to remove excess antibodies not conjugated </a:t>
            </a:r>
          </a:p>
          <a:p>
            <a:pPr>
              <a:buNone/>
            </a:pPr>
            <a:r>
              <a:rPr lang="en-US" dirty="0" smtClean="0"/>
              <a:t>                               with Ag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       Examine under Fluorescent microscope</a:t>
            </a:r>
          </a:p>
          <a:p>
            <a:pPr>
              <a:buNone/>
            </a:pPr>
            <a:r>
              <a:rPr lang="en-US" dirty="0" smtClean="0"/>
              <a:t>Use: to detect Herpes virus in CSF, Rabies virus in brain smear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Down Arrow 3"/>
          <p:cNvSpPr/>
          <p:nvPr/>
        </p:nvSpPr>
        <p:spPr>
          <a:xfrm>
            <a:off x="3886200" y="1828800"/>
            <a:ext cx="45719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/>
          <p:cNvSpPr/>
          <p:nvPr/>
        </p:nvSpPr>
        <p:spPr>
          <a:xfrm>
            <a:off x="3886200" y="2590800"/>
            <a:ext cx="45719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>
            <a:off x="3886200" y="3352800"/>
            <a:ext cx="45719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>
            <a:off x="3886200" y="4648200"/>
            <a:ext cx="45719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Indirect </a:t>
            </a:r>
            <a:r>
              <a:rPr lang="en-US" sz="3600" dirty="0" err="1" smtClean="0"/>
              <a:t>immunofluorescence</a:t>
            </a:r>
            <a:r>
              <a:rPr lang="en-US" sz="3600" dirty="0" smtClean="0"/>
              <a:t> – to detect antibody in patient serum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399"/>
            <a:ext cx="8229600" cy="5334001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dirty="0" smtClean="0"/>
              <a:t>Smear known Ag on glass slide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Place patient’s serum over in which may contain Abs and incubate for ½ hour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Wash to remove excess </a:t>
            </a:r>
            <a:r>
              <a:rPr lang="en-US" dirty="0" err="1" smtClean="0"/>
              <a:t>unconjugated</a:t>
            </a:r>
            <a:r>
              <a:rPr lang="en-US" dirty="0" smtClean="0"/>
              <a:t> Abs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Add FITC tagged </a:t>
            </a:r>
            <a:r>
              <a:rPr lang="en-US" dirty="0" err="1" smtClean="0"/>
              <a:t>antiglobulin</a:t>
            </a:r>
            <a:r>
              <a:rPr lang="en-US" dirty="0" smtClean="0"/>
              <a:t> and incubate for ½ hour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Wash to remove all unbound fluorescent conjugate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Examine under fluorescent microscope</a:t>
            </a:r>
          </a:p>
          <a:p>
            <a:pPr>
              <a:buNone/>
            </a:pPr>
            <a:r>
              <a:rPr lang="en-US" dirty="0" smtClean="0"/>
              <a:t>Uses: a. To detect  Abs against </a:t>
            </a:r>
            <a:r>
              <a:rPr lang="en-US" dirty="0" err="1" smtClean="0"/>
              <a:t>Treponema</a:t>
            </a:r>
            <a:r>
              <a:rPr lang="en-US" dirty="0" smtClean="0"/>
              <a:t> </a:t>
            </a:r>
            <a:r>
              <a:rPr lang="en-US" dirty="0" err="1" smtClean="0"/>
              <a:t>pallidum</a:t>
            </a:r>
            <a:r>
              <a:rPr lang="en-US" dirty="0" smtClean="0"/>
              <a:t>, Herpes, Rabies  in serum</a:t>
            </a:r>
          </a:p>
        </p:txBody>
      </p:sp>
      <p:sp>
        <p:nvSpPr>
          <p:cNvPr id="4" name="Down Arrow 3"/>
          <p:cNvSpPr/>
          <p:nvPr/>
        </p:nvSpPr>
        <p:spPr>
          <a:xfrm>
            <a:off x="3429000" y="1600200"/>
            <a:ext cx="45719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/>
          <p:cNvSpPr/>
          <p:nvPr/>
        </p:nvSpPr>
        <p:spPr>
          <a:xfrm>
            <a:off x="3429000" y="2667000"/>
            <a:ext cx="45719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>
            <a:off x="3429000" y="3505200"/>
            <a:ext cx="45719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>
            <a:off x="3429000" y="4267200"/>
            <a:ext cx="45719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3505200" y="5029200"/>
            <a:ext cx="45719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:\scan00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90880"/>
            <a:ext cx="8458200" cy="65355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7316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Enzyme Linked </a:t>
            </a:r>
            <a:r>
              <a:rPr lang="en-US" sz="3200" dirty="0" err="1" smtClean="0"/>
              <a:t>Immunosorbent</a:t>
            </a:r>
            <a:r>
              <a:rPr lang="en-US" sz="3200" dirty="0" smtClean="0"/>
              <a:t> Assay(ELISA) or Enzyme </a:t>
            </a:r>
            <a:r>
              <a:rPr lang="en-US" sz="3200" dirty="0" err="1" smtClean="0"/>
              <a:t>Immuno</a:t>
            </a:r>
            <a:r>
              <a:rPr lang="en-US" sz="3200" dirty="0" smtClean="0"/>
              <a:t> Assay (EIA)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Principal: the test is done on solid phase and performed as a direct or indirect assay depending on whether the enzyme is conjugated to primary or secondary antibody and used in detection of Ag or Ab.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Enzyme used</a:t>
            </a:r>
            <a:r>
              <a:rPr lang="en-US" dirty="0" smtClean="0"/>
              <a:t> – Horse radish </a:t>
            </a:r>
            <a:r>
              <a:rPr lang="en-US" dirty="0" err="1" smtClean="0"/>
              <a:t>peroxidase</a:t>
            </a:r>
            <a:r>
              <a:rPr lang="en-US" dirty="0" smtClean="0"/>
              <a:t>,</a:t>
            </a:r>
          </a:p>
          <a:p>
            <a:pPr>
              <a:buNone/>
            </a:pPr>
            <a:r>
              <a:rPr lang="en-US" dirty="0" smtClean="0"/>
              <a:t>                            Alkaline </a:t>
            </a:r>
            <a:r>
              <a:rPr lang="en-US" dirty="0" err="1" smtClean="0"/>
              <a:t>phosphatase</a:t>
            </a:r>
            <a:endParaRPr lang="en-US" dirty="0" smtClean="0"/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Substrate </a:t>
            </a:r>
            <a:r>
              <a:rPr lang="en-US" dirty="0" smtClean="0"/>
              <a:t>– H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  <a:r>
              <a:rPr lang="en-US" baseline="-25000" dirty="0" smtClean="0"/>
              <a:t>2</a:t>
            </a:r>
            <a:r>
              <a:rPr lang="en-US" dirty="0" smtClean="0"/>
              <a:t> + </a:t>
            </a:r>
            <a:r>
              <a:rPr lang="en-US" dirty="0" err="1" smtClean="0"/>
              <a:t>chromogen</a:t>
            </a:r>
            <a:r>
              <a:rPr lang="en-US" dirty="0" smtClean="0"/>
              <a:t> – for </a:t>
            </a:r>
            <a:r>
              <a:rPr lang="en-US" dirty="0" err="1" smtClean="0"/>
              <a:t>peroxidase</a:t>
            </a:r>
            <a:r>
              <a:rPr lang="en-US" dirty="0" smtClean="0"/>
              <a:t>,</a:t>
            </a:r>
          </a:p>
          <a:p>
            <a:pPr>
              <a:buNone/>
            </a:pPr>
            <a:r>
              <a:rPr lang="en-US" dirty="0" smtClean="0"/>
              <a:t>                     O-phenyl phosphate + </a:t>
            </a:r>
            <a:r>
              <a:rPr lang="en-US" dirty="0" err="1" smtClean="0"/>
              <a:t>chromgen</a:t>
            </a:r>
            <a:r>
              <a:rPr lang="en-US" dirty="0" smtClean="0"/>
              <a:t> – alkaline </a:t>
            </a:r>
            <a:r>
              <a:rPr lang="en-US" dirty="0" err="1" smtClean="0"/>
              <a:t>phosphatase</a:t>
            </a:r>
            <a:endParaRPr lang="en-US" dirty="0" smtClean="0"/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Detection</a:t>
            </a:r>
            <a:r>
              <a:rPr lang="en-US" dirty="0" smtClean="0"/>
              <a:t> – formation of yellow-orange colored end product if Ag-</a:t>
            </a:r>
            <a:r>
              <a:rPr lang="en-US" dirty="0" err="1" smtClean="0"/>
              <a:t>Ab</a:t>
            </a:r>
            <a:r>
              <a:rPr lang="en-US" dirty="0" smtClean="0"/>
              <a:t> reaction takes place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Measured by</a:t>
            </a:r>
            <a:r>
              <a:rPr lang="en-US" dirty="0" smtClean="0"/>
              <a:t> – </a:t>
            </a:r>
            <a:r>
              <a:rPr lang="en-US" dirty="0" err="1" smtClean="0"/>
              <a:t>Spectrophotometry</a:t>
            </a:r>
            <a:r>
              <a:rPr lang="en-US" dirty="0" smtClean="0"/>
              <a:t> on ELISA Reader wave length 492nm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Test performed in </a:t>
            </a:r>
            <a:r>
              <a:rPr lang="en-US" dirty="0" smtClean="0"/>
              <a:t>– 96 wells </a:t>
            </a:r>
            <a:r>
              <a:rPr lang="en-US" dirty="0" err="1" smtClean="0"/>
              <a:t>Microtitre</a:t>
            </a:r>
            <a:r>
              <a:rPr lang="en-US" dirty="0" smtClean="0"/>
              <a:t> plates or tubes (</a:t>
            </a:r>
            <a:r>
              <a:rPr lang="en-US" dirty="0" err="1" smtClean="0"/>
              <a:t>Polysterene</a:t>
            </a:r>
            <a:r>
              <a:rPr lang="en-US" dirty="0" smtClean="0"/>
              <a:t> wells)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772</TotalTime>
  <Words>1122</Words>
  <Application>Microsoft Office PowerPoint</Application>
  <PresentationFormat>On-screen Show (4:3)</PresentationFormat>
  <Paragraphs>110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Labelled antibody assay</vt:lpstr>
      <vt:lpstr>Types of immunoassay </vt:lpstr>
      <vt:lpstr>PowerPoint Presentation</vt:lpstr>
      <vt:lpstr>1. Immunofluorescence (IF)</vt:lpstr>
      <vt:lpstr>Direct immunofluorescence –to detect antigen</vt:lpstr>
      <vt:lpstr>Indirect immunofluorescence – to detect antibody in patient serum</vt:lpstr>
      <vt:lpstr>PowerPoint Presentation</vt:lpstr>
      <vt:lpstr>Enzyme Linked Immunosorbent Assay(ELISA) or Enzyme Immuno Assay (EIA) </vt:lpstr>
      <vt:lpstr>PowerPoint Presentation</vt:lpstr>
      <vt:lpstr>Types of ELISA</vt:lpstr>
      <vt:lpstr>PowerPoint Presentation</vt:lpstr>
      <vt:lpstr>PowerPoint Presentation</vt:lpstr>
      <vt:lpstr>Uses: -HIV antigens and antibodies in serum -Abs against Hepatitiis B, Hepatitis C  -Mycobacterium tubercolosis antibodies in serum, -Entamoeba histolytica antigens in faeces - Haemophilus influenzae  and Streptococcal antigens in CSF</vt:lpstr>
      <vt:lpstr>Microtitre plate</vt:lpstr>
      <vt:lpstr>Radio immuno assay (RIA) – very sensitive and specific &amp; can measure analytes upto picograms </vt:lpstr>
      <vt:lpstr>PowerPoint Presentation</vt:lpstr>
      <vt:lpstr>Western blot</vt:lpstr>
      <vt:lpstr>Adjuvants </vt:lpstr>
      <vt:lpstr>Examples of adjuvant</vt:lpstr>
      <vt:lpstr>Immuno electron microscopy</vt:lpstr>
      <vt:lpstr>Capsular swelling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Labelled antibody assay</dc:title>
  <dc:creator>abc</dc:creator>
  <cp:lastModifiedBy>DR DIVYA SAHAY</cp:lastModifiedBy>
  <cp:revision>95</cp:revision>
  <dcterms:created xsi:type="dcterms:W3CDTF">2010-10-29T09:06:47Z</dcterms:created>
  <dcterms:modified xsi:type="dcterms:W3CDTF">2014-03-09T10:39:30Z</dcterms:modified>
</cp:coreProperties>
</file>