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0"/>
  </p:notesMasterIdLst>
  <p:sldIdLst>
    <p:sldId id="261" r:id="rId2"/>
    <p:sldId id="262" r:id="rId3"/>
    <p:sldId id="263" r:id="rId4"/>
    <p:sldId id="264" r:id="rId5"/>
    <p:sldId id="265" r:id="rId6"/>
    <p:sldId id="286" r:id="rId7"/>
    <p:sldId id="298" r:id="rId8"/>
    <p:sldId id="268" r:id="rId9"/>
    <p:sldId id="302" r:id="rId10"/>
    <p:sldId id="284" r:id="rId11"/>
    <p:sldId id="270" r:id="rId12"/>
    <p:sldId id="285" r:id="rId13"/>
    <p:sldId id="272" r:id="rId14"/>
    <p:sldId id="299" r:id="rId15"/>
    <p:sldId id="273" r:id="rId16"/>
    <p:sldId id="274" r:id="rId17"/>
    <p:sldId id="303" r:id="rId18"/>
    <p:sldId id="275" r:id="rId1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054" autoAdjust="0"/>
  </p:normalViewPr>
  <p:slideViewPr>
    <p:cSldViewPr>
      <p:cViewPr>
        <p:scale>
          <a:sx n="72" d="100"/>
          <a:sy n="72" d="100"/>
        </p:scale>
        <p:origin x="-780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20690D-1347-46FD-AD64-0668EDD3133E}" type="datetimeFigureOut">
              <a:rPr lang="en-US" smtClean="0"/>
              <a:pPr/>
              <a:t>01-Jan-08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8BBBBC-F4CA-4CDF-B671-2FA66B87EC4C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xmlns="" val="204060079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38BBBBC-F4CA-4CDF-B671-2FA66B87EC4C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9B0468-76AF-4DC8-8F00-09B541955DF1}" type="datetime1">
              <a:rPr lang="en-US" smtClean="0"/>
              <a:pPr/>
              <a:t>01-Jan-08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65F9-E319-46D7-8E70-05741ECB055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136CA4-8D77-4D6C-98C1-7B18DD7D1B77}" type="datetime1">
              <a:rPr lang="en-US" smtClean="0"/>
              <a:pPr/>
              <a:t>01-Jan-08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65F9-E319-46D7-8E70-05741ECB055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8FD6DE-55D5-40D3-9FE1-737DCD0D5927}" type="datetime1">
              <a:rPr lang="en-US" smtClean="0"/>
              <a:pPr/>
              <a:t>01-Jan-08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65F9-E319-46D7-8E70-05741ECB055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9FD071-C54F-4A72-A9CD-ADBC91D4F19E}" type="datetime1">
              <a:rPr lang="en-US" smtClean="0"/>
              <a:pPr/>
              <a:t>01-Jan-08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65F9-E319-46D7-8E70-05741ECB055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E000F5-3DA4-4600-B2AB-9C30C5B87B41}" type="datetime1">
              <a:rPr lang="en-US" smtClean="0"/>
              <a:pPr/>
              <a:t>01-Jan-08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65F9-E319-46D7-8E70-05741ECB055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888C48-8B09-44F2-82F6-6CD89000050B}" type="datetime1">
              <a:rPr lang="en-US" smtClean="0"/>
              <a:pPr/>
              <a:t>01-Jan-08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65F9-E319-46D7-8E70-05741ECB055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BF1E50-9543-4644-A848-D79222F2F7CD}" type="datetime1">
              <a:rPr lang="en-US" smtClean="0"/>
              <a:pPr/>
              <a:t>01-Jan-08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65F9-E319-46D7-8E70-05741ECB055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5F1D40-8DC8-4655-9CBE-804A9E05A594}" type="datetime1">
              <a:rPr lang="en-US" smtClean="0"/>
              <a:pPr/>
              <a:t>01-Jan-08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65F9-E319-46D7-8E70-05741ECB055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9E21C2-6911-47EE-AD0E-0DC08969E718}" type="datetime1">
              <a:rPr lang="en-US" smtClean="0"/>
              <a:pPr/>
              <a:t>01-Jan-08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65F9-E319-46D7-8E70-05741ECB055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A6182-1939-41AC-BEEF-A5C1E81D6E69}" type="datetime1">
              <a:rPr lang="en-US" smtClean="0"/>
              <a:pPr/>
              <a:t>01-Jan-08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65F9-E319-46D7-8E70-05741ECB055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42411C-9FB9-4F03-84BC-73DA7EF5AC74}" type="datetime1">
              <a:rPr lang="en-US" smtClean="0"/>
              <a:pPr/>
              <a:t>01-Jan-08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65F9-E319-46D7-8E70-05741ECB0556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BCCCC5-03DC-4B14-BFE8-817989B92D7F}" type="datetime1">
              <a:rPr lang="en-US" smtClean="0"/>
              <a:pPr/>
              <a:t>01-Jan-08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465F9-E319-46D7-8E70-05741ECB0556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IN" dirty="0" smtClean="0">
                <a:solidFill>
                  <a:schemeClr val="tx1"/>
                </a:solidFill>
                <a:latin typeface="Calibri" pitchFamily="34" charset="0"/>
                <a:cs typeface="Calibri" pitchFamily="34" charset="0"/>
              </a:rPr>
              <a:t>HYPERSENSITIVITY  REACTIONS</a:t>
            </a:r>
            <a:r>
              <a:rPr lang="en-IN" dirty="0" smtClean="0"/>
              <a:t/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65F9-E319-46D7-8E70-05741ECB0556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5" name="AutoShape 2" descr="Etiology Allergens    Allergens can be complete protein antigens or low–molecular-     weight proteins capable of elicit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 Mediators </a:t>
            </a:r>
            <a:br>
              <a:rPr lang="en-IN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232"/>
            <a:ext cx="8229600" cy="5268931"/>
          </a:xfrm>
        </p:spPr>
        <p:txBody>
          <a:bodyPr>
            <a:normAutofit fontScale="77500" lnSpcReduction="20000"/>
          </a:bodyPr>
          <a:lstStyle/>
          <a:p>
            <a:pPr lvl="0">
              <a:buNone/>
            </a:pPr>
            <a:r>
              <a:rPr lang="en-IN" b="1" dirty="0" smtClean="0"/>
              <a:t>A.  Primary or pre formed mediators (present in mast cells &amp; </a:t>
            </a:r>
            <a:r>
              <a:rPr lang="en-IN" b="1" dirty="0" err="1" smtClean="0"/>
              <a:t>basophils</a:t>
            </a:r>
            <a:r>
              <a:rPr lang="en-IN" b="1" dirty="0" smtClean="0"/>
              <a:t>): </a:t>
            </a:r>
            <a:endParaRPr lang="en-IN" dirty="0" smtClean="0"/>
          </a:p>
          <a:p>
            <a:pPr lvl="0"/>
            <a:r>
              <a:rPr lang="en-IN" dirty="0" smtClean="0"/>
              <a:t>Histamine – increase </a:t>
            </a:r>
            <a:r>
              <a:rPr lang="en-IN" dirty="0" err="1" smtClean="0"/>
              <a:t>vasopermeability</a:t>
            </a:r>
            <a:r>
              <a:rPr lang="en-IN" dirty="0" smtClean="0"/>
              <a:t>, bronchoconstriction</a:t>
            </a:r>
          </a:p>
          <a:p>
            <a:pPr lvl="0"/>
            <a:r>
              <a:rPr lang="en-IN" dirty="0" smtClean="0"/>
              <a:t>Heparin – complex with proteases, anticoagulant</a:t>
            </a:r>
          </a:p>
          <a:p>
            <a:pPr lvl="0"/>
            <a:r>
              <a:rPr lang="en-IN" dirty="0" err="1" smtClean="0"/>
              <a:t>Eosinophil</a:t>
            </a:r>
            <a:r>
              <a:rPr lang="en-IN" dirty="0" smtClean="0"/>
              <a:t> </a:t>
            </a:r>
            <a:r>
              <a:rPr lang="en-IN" dirty="0" err="1" smtClean="0"/>
              <a:t>chemotactic</a:t>
            </a:r>
            <a:r>
              <a:rPr lang="en-IN" dirty="0" smtClean="0"/>
              <a:t> factor</a:t>
            </a:r>
          </a:p>
          <a:p>
            <a:pPr lvl="0"/>
            <a:r>
              <a:rPr lang="en-IN" dirty="0" err="1" smtClean="0"/>
              <a:t>Tryptase</a:t>
            </a:r>
            <a:r>
              <a:rPr lang="en-IN" dirty="0" smtClean="0"/>
              <a:t> &amp; </a:t>
            </a:r>
            <a:r>
              <a:rPr lang="en-IN" dirty="0" err="1" smtClean="0"/>
              <a:t>Chymase</a:t>
            </a:r>
            <a:r>
              <a:rPr lang="en-IN" dirty="0" smtClean="0"/>
              <a:t> digestion of basement membrane  </a:t>
            </a:r>
          </a:p>
          <a:p>
            <a:pPr lvl="0">
              <a:buNone/>
            </a:pPr>
            <a:r>
              <a:rPr lang="en-IN" b="1" dirty="0" smtClean="0"/>
              <a:t>B.  Secondary or membrane derived mediators (formed de novo after cell activation)</a:t>
            </a:r>
            <a:endParaRPr lang="en-IN" dirty="0" smtClean="0"/>
          </a:p>
          <a:p>
            <a:pPr lvl="0"/>
            <a:r>
              <a:rPr lang="en-IN" dirty="0" smtClean="0"/>
              <a:t>Prostaglandin D2</a:t>
            </a:r>
            <a:r>
              <a:rPr lang="en-IN" b="1" dirty="0" smtClean="0"/>
              <a:t> </a:t>
            </a:r>
            <a:r>
              <a:rPr lang="en-IN" smtClean="0"/>
              <a:t>–increase vasopermeability</a:t>
            </a:r>
            <a:r>
              <a:rPr lang="en-IN" dirty="0" smtClean="0"/>
              <a:t>, bronchoconstriction</a:t>
            </a:r>
          </a:p>
          <a:p>
            <a:pPr lvl="0"/>
            <a:r>
              <a:rPr lang="en-IN" dirty="0" err="1" smtClean="0"/>
              <a:t>Leucotrienes</a:t>
            </a:r>
            <a:r>
              <a:rPr lang="en-IN" dirty="0" smtClean="0"/>
              <a:t> C4, D4, E4 – increase </a:t>
            </a:r>
            <a:r>
              <a:rPr lang="en-IN" dirty="0" err="1" smtClean="0"/>
              <a:t>vasopermeability</a:t>
            </a:r>
            <a:r>
              <a:rPr lang="en-IN" dirty="0" smtClean="0"/>
              <a:t>, bronchoconstriction</a:t>
            </a:r>
          </a:p>
          <a:p>
            <a:pPr lvl="0"/>
            <a:r>
              <a:rPr lang="en-IN" dirty="0" smtClean="0"/>
              <a:t>Platelet activating factor – platelet aggregation,  increase </a:t>
            </a:r>
            <a:r>
              <a:rPr lang="en-IN" dirty="0" err="1" smtClean="0"/>
              <a:t>vasopermeability</a:t>
            </a:r>
            <a:r>
              <a:rPr lang="en-IN" dirty="0" smtClean="0"/>
              <a:t>, bronchoconstriction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65F9-E319-46D7-8E70-05741ECB0556}" type="slidenum">
              <a:rPr lang="en-IN" smtClean="0"/>
              <a:pPr/>
              <a:t>10</a:t>
            </a:fld>
            <a:endParaRPr lang="en-IN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DETECTION – 	</a:t>
            </a:r>
          </a:p>
          <a:p>
            <a:pPr>
              <a:buNone/>
            </a:pPr>
            <a:r>
              <a:rPr lang="en-IN" dirty="0" smtClean="0"/>
              <a:t>Ag is injected </a:t>
            </a:r>
            <a:r>
              <a:rPr lang="en-IN" dirty="0" err="1" smtClean="0"/>
              <a:t>intradermally</a:t>
            </a:r>
            <a:r>
              <a:rPr lang="en-IN" dirty="0" smtClean="0"/>
              <a:t> &amp;  wheal &amp; flare response is seen within 15-20 minutes known as </a:t>
            </a:r>
            <a:r>
              <a:rPr lang="en-IN" dirty="0" err="1" smtClean="0"/>
              <a:t>cutaneous</a:t>
            </a:r>
            <a:r>
              <a:rPr lang="en-IN" dirty="0" smtClean="0"/>
              <a:t> anaphylaxis</a:t>
            </a:r>
          </a:p>
          <a:p>
            <a:endParaRPr lang="en-I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65F9-E319-46D7-8E70-05741ECB0556}" type="slidenum">
              <a:rPr lang="en-IN" smtClean="0"/>
              <a:pPr/>
              <a:t>11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4911741"/>
          </a:xfrm>
        </p:spPr>
        <p:txBody>
          <a:bodyPr>
            <a:normAutofit fontScale="85000" lnSpcReduction="10000"/>
          </a:bodyPr>
          <a:lstStyle/>
          <a:p>
            <a:pPr lvl="0">
              <a:buNone/>
            </a:pPr>
            <a:r>
              <a:rPr lang="en-IN" b="1" dirty="0" smtClean="0"/>
              <a:t>1.	</a:t>
            </a:r>
            <a:r>
              <a:rPr lang="en-IN" b="1" dirty="0" err="1" smtClean="0"/>
              <a:t>Prausnitz</a:t>
            </a:r>
            <a:r>
              <a:rPr lang="en-IN" b="1" dirty="0" smtClean="0"/>
              <a:t> &amp; </a:t>
            </a:r>
            <a:r>
              <a:rPr lang="en-IN" b="1" dirty="0" err="1" smtClean="0"/>
              <a:t>Kustner</a:t>
            </a:r>
            <a:r>
              <a:rPr lang="en-IN" b="1" dirty="0" smtClean="0"/>
              <a:t> (P-K) and Passive </a:t>
            </a:r>
            <a:r>
              <a:rPr lang="en-IN" b="1" dirty="0" err="1" smtClean="0"/>
              <a:t>cutaneous</a:t>
            </a:r>
            <a:r>
              <a:rPr lang="en-IN" b="1" dirty="0" smtClean="0"/>
              <a:t> anaphylactic (PCA) Reactions –</a:t>
            </a:r>
            <a:r>
              <a:rPr lang="en-IN" dirty="0" smtClean="0"/>
              <a:t> </a:t>
            </a:r>
          </a:p>
          <a:p>
            <a:pPr lvl="0">
              <a:buNone/>
            </a:pPr>
            <a:r>
              <a:rPr lang="en-IN" dirty="0" smtClean="0"/>
              <a:t>P-K Reaction: </a:t>
            </a:r>
            <a:r>
              <a:rPr lang="en-IN" dirty="0" err="1" smtClean="0"/>
              <a:t>Kustner</a:t>
            </a:r>
            <a:r>
              <a:rPr lang="en-IN" dirty="0" smtClean="0"/>
              <a:t> was allergic to cooked fish ------&gt; </a:t>
            </a:r>
            <a:r>
              <a:rPr lang="en-IN" dirty="0" err="1" smtClean="0"/>
              <a:t>Kustner’s</a:t>
            </a:r>
            <a:r>
              <a:rPr lang="en-IN" dirty="0" smtClean="0"/>
              <a:t> serum was injected </a:t>
            </a:r>
            <a:r>
              <a:rPr lang="en-IN" dirty="0" err="1" smtClean="0"/>
              <a:t>intracutaneously</a:t>
            </a:r>
            <a:r>
              <a:rPr lang="en-IN" dirty="0" smtClean="0"/>
              <a:t> to </a:t>
            </a:r>
            <a:r>
              <a:rPr lang="en-IN" dirty="0" err="1" smtClean="0"/>
              <a:t>nonallergic</a:t>
            </a:r>
            <a:r>
              <a:rPr lang="en-IN" dirty="0" smtClean="0"/>
              <a:t> </a:t>
            </a:r>
            <a:r>
              <a:rPr lang="en-IN" dirty="0" err="1" smtClean="0"/>
              <a:t>Prausnitz</a:t>
            </a:r>
            <a:r>
              <a:rPr lang="en-IN" dirty="0" smtClean="0"/>
              <a:t> ------&gt;  24 hrs later </a:t>
            </a:r>
            <a:r>
              <a:rPr lang="en-IN" dirty="0" err="1" smtClean="0"/>
              <a:t>Prausnitz</a:t>
            </a:r>
            <a:r>
              <a:rPr lang="en-IN" dirty="0" smtClean="0"/>
              <a:t> injected with extract of cooked fish I/C in same place, he developed wheal &amp; flare reaction within 20 </a:t>
            </a:r>
            <a:r>
              <a:rPr lang="en-IN" dirty="0" err="1" smtClean="0"/>
              <a:t>mins</a:t>
            </a:r>
            <a:r>
              <a:rPr lang="en-IN" dirty="0" smtClean="0"/>
              <a:t>.</a:t>
            </a:r>
          </a:p>
          <a:p>
            <a:pPr>
              <a:buNone/>
            </a:pPr>
            <a:r>
              <a:rPr lang="en-IN" dirty="0" smtClean="0"/>
              <a:t>-------&gt;Indicates normal individual has been passively sensitised by </a:t>
            </a:r>
            <a:r>
              <a:rPr lang="en-IN" dirty="0" err="1" smtClean="0"/>
              <a:t>immuglobulin</a:t>
            </a:r>
            <a:r>
              <a:rPr lang="en-IN" dirty="0" smtClean="0"/>
              <a:t> from allergic individual</a:t>
            </a:r>
          </a:p>
          <a:p>
            <a:pPr lvl="0">
              <a:buNone/>
            </a:pPr>
            <a:r>
              <a:rPr lang="en-IN" b="1" dirty="0" smtClean="0"/>
              <a:t>2.	Schultz-Dale Reaction(Anaphylaxis in vitro):</a:t>
            </a:r>
          </a:p>
          <a:p>
            <a:pPr>
              <a:buNone/>
            </a:pPr>
            <a:r>
              <a:rPr lang="en-IN" dirty="0" smtClean="0"/>
              <a:t>Sensitised uterine muscle suspended in ringer solution contracts vigorously when comes in contact with A</a:t>
            </a:r>
            <a:r>
              <a:rPr lang="en-US" dirty="0" smtClean="0"/>
              <a:t>               </a:t>
            </a:r>
            <a:endParaRPr lang="en-IN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65F9-E319-46D7-8E70-05741ECB0556}" type="slidenum">
              <a:rPr lang="en-IN" smtClean="0"/>
              <a:pPr/>
              <a:t>12</a:t>
            </a:fld>
            <a:endParaRPr lang="en-IN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57166"/>
            <a:ext cx="8229600" cy="6143667"/>
          </a:xfrm>
        </p:spPr>
        <p:txBody>
          <a:bodyPr>
            <a:normAutofit lnSpcReduction="10000"/>
          </a:bodyPr>
          <a:lstStyle/>
          <a:p>
            <a:pPr lvl="0">
              <a:buNone/>
            </a:pPr>
            <a:r>
              <a:rPr lang="en-IN" b="1" dirty="0" smtClean="0"/>
              <a:t>3. </a:t>
            </a:r>
            <a:r>
              <a:rPr lang="en-IN" b="1" dirty="0" err="1" smtClean="0"/>
              <a:t>Atopy</a:t>
            </a:r>
            <a:r>
              <a:rPr lang="en-IN" b="1" dirty="0" smtClean="0"/>
              <a:t>( a strange disease):</a:t>
            </a:r>
            <a:r>
              <a:rPr lang="en-IN" dirty="0" smtClean="0"/>
              <a:t> it is an </a:t>
            </a:r>
            <a:r>
              <a:rPr lang="en-IN" dirty="0" err="1" smtClean="0"/>
              <a:t>IgE</a:t>
            </a:r>
            <a:r>
              <a:rPr lang="en-IN" dirty="0" smtClean="0"/>
              <a:t> dependent allergy from unknown exposure to an antigen or </a:t>
            </a:r>
            <a:r>
              <a:rPr lang="en-IN" dirty="0" err="1" smtClean="0"/>
              <a:t>autocoupling</a:t>
            </a:r>
            <a:r>
              <a:rPr lang="en-IN" dirty="0" smtClean="0"/>
              <a:t> </a:t>
            </a:r>
            <a:r>
              <a:rPr lang="en-IN" dirty="0" err="1" smtClean="0"/>
              <a:t>hapten</a:t>
            </a:r>
            <a:r>
              <a:rPr lang="en-IN" dirty="0" smtClean="0"/>
              <a:t>. These can be</a:t>
            </a:r>
          </a:p>
          <a:p>
            <a:pPr lvl="0" algn="just">
              <a:buNone/>
            </a:pPr>
            <a:r>
              <a:rPr lang="en-IN" b="1" dirty="0" smtClean="0"/>
              <a:t>Inhalant allergy</a:t>
            </a:r>
            <a:r>
              <a:rPr lang="en-IN" dirty="0" smtClean="0"/>
              <a:t>- asthma or hay fever,</a:t>
            </a:r>
            <a:r>
              <a:rPr lang="en-IN" b="1" dirty="0" smtClean="0"/>
              <a:t> Food allergy- </a:t>
            </a:r>
            <a:r>
              <a:rPr lang="en-IN" dirty="0" err="1" smtClean="0"/>
              <a:t>cutaneous</a:t>
            </a:r>
            <a:r>
              <a:rPr lang="en-IN" dirty="0" smtClean="0"/>
              <a:t> eruptions or GIT disorders , </a:t>
            </a:r>
            <a:r>
              <a:rPr lang="en-IN" b="1" dirty="0" err="1" smtClean="0"/>
              <a:t>Injectant</a:t>
            </a:r>
            <a:r>
              <a:rPr lang="en-IN" b="1" dirty="0" smtClean="0"/>
              <a:t> allergy or Drug allergy</a:t>
            </a:r>
          </a:p>
          <a:p>
            <a:pPr lvl="0">
              <a:buNone/>
            </a:pPr>
            <a:r>
              <a:rPr lang="en-IN" b="1" dirty="0" smtClean="0"/>
              <a:t>4.  Miscellaneous</a:t>
            </a:r>
          </a:p>
          <a:p>
            <a:pPr lvl="0"/>
            <a:r>
              <a:rPr lang="en-IN" dirty="0" err="1" smtClean="0"/>
              <a:t>Anaphylactoid</a:t>
            </a:r>
            <a:r>
              <a:rPr lang="en-IN" dirty="0" smtClean="0"/>
              <a:t> reaction – like anaphylactic reaction</a:t>
            </a:r>
          </a:p>
          <a:p>
            <a:pPr lvl="0">
              <a:buNone/>
            </a:pPr>
            <a:endParaRPr lang="en-IN" dirty="0" smtClean="0"/>
          </a:p>
          <a:p>
            <a:pPr>
              <a:buNone/>
            </a:pPr>
            <a:r>
              <a:rPr lang="en-IN" dirty="0" smtClean="0"/>
              <a:t> </a:t>
            </a:r>
            <a:endParaRPr lang="en-I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65F9-E319-46D7-8E70-05741ECB0556}" type="slidenum">
              <a:rPr lang="en-IN" smtClean="0"/>
              <a:pPr/>
              <a:t>13</a:t>
            </a:fld>
            <a:endParaRPr lang="en-IN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IN" b="1" dirty="0" smtClean="0"/>
              <a:t>Desensitisation(Immunotherapy):</a:t>
            </a:r>
            <a:r>
              <a:rPr lang="en-IN" dirty="0" smtClean="0"/>
              <a:t> inject very small doses of the allergen repeatedly over a long period in increasing dose</a:t>
            </a:r>
          </a:p>
          <a:p>
            <a:r>
              <a:rPr lang="en-IN" dirty="0" smtClean="0"/>
              <a:t>       </a:t>
            </a:r>
            <a:r>
              <a:rPr lang="en-IN" dirty="0" err="1" smtClean="0"/>
              <a:t>IgE</a:t>
            </a:r>
            <a:r>
              <a:rPr lang="en-IN" dirty="0" smtClean="0"/>
              <a:t> consumed </a:t>
            </a:r>
            <a:r>
              <a:rPr lang="en-IN" dirty="0" err="1" smtClean="0"/>
              <a:t>IgG</a:t>
            </a:r>
            <a:r>
              <a:rPr lang="en-IN" dirty="0" smtClean="0"/>
              <a:t>(blocking antibodies) produced </a:t>
            </a:r>
          </a:p>
          <a:p>
            <a:pPr>
              <a:buNone/>
            </a:pPr>
            <a:r>
              <a:rPr lang="en-IN" dirty="0" smtClean="0"/>
              <a:t>                                         OR</a:t>
            </a:r>
          </a:p>
          <a:p>
            <a:r>
              <a:rPr lang="en-IN" dirty="0" smtClean="0"/>
              <a:t>      Ts cells block </a:t>
            </a:r>
            <a:r>
              <a:rPr lang="en-IN" dirty="0" err="1" smtClean="0"/>
              <a:t>IgE</a:t>
            </a:r>
            <a:r>
              <a:rPr lang="en-IN" dirty="0" smtClean="0"/>
              <a:t> production by B cells</a:t>
            </a:r>
          </a:p>
          <a:p>
            <a:endParaRPr lang="en-IN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65F9-E319-46D7-8E70-05741ECB0556}" type="slidenum">
              <a:rPr lang="en-IN" smtClean="0"/>
              <a:pPr/>
              <a:t>14</a:t>
            </a:fld>
            <a:endParaRPr lang="en-IN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TYPE II OR CYTOTOXIC HYPERSENSITIVITY</a:t>
            </a:r>
            <a:br>
              <a:rPr lang="en-IN" dirty="0" smtClean="0"/>
            </a:b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 smtClean="0"/>
              <a:t>MECHANISM:</a:t>
            </a:r>
          </a:p>
          <a:p>
            <a:pPr lvl="0"/>
            <a:r>
              <a:rPr lang="en-IN" dirty="0" err="1" smtClean="0"/>
              <a:t>IgG</a:t>
            </a:r>
            <a:r>
              <a:rPr lang="en-IN" dirty="0" smtClean="0"/>
              <a:t> or </a:t>
            </a:r>
            <a:r>
              <a:rPr lang="en-IN" dirty="0" err="1" smtClean="0"/>
              <a:t>IgM</a:t>
            </a:r>
            <a:r>
              <a:rPr lang="en-IN" dirty="0" smtClean="0"/>
              <a:t> antibody directed against cell surface components cause damage to, or </a:t>
            </a:r>
            <a:r>
              <a:rPr lang="en-IN" dirty="0" err="1" smtClean="0"/>
              <a:t>lysis</a:t>
            </a:r>
            <a:r>
              <a:rPr lang="en-IN" dirty="0"/>
              <a:t> </a:t>
            </a:r>
            <a:r>
              <a:rPr lang="en-IN" dirty="0" smtClean="0"/>
              <a:t>of, the affected cell</a:t>
            </a:r>
          </a:p>
          <a:p>
            <a:pPr lvl="0"/>
            <a:r>
              <a:rPr lang="en-IN" dirty="0" smtClean="0"/>
              <a:t>Damage is either complement mediated or through opsonisation of the antibody coated cell by killer cell through ADCC mechanism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65F9-E319-46D7-8E70-05741ECB0556}" type="slidenum">
              <a:rPr lang="en-IN" smtClean="0"/>
              <a:pPr/>
              <a:t>15</a:t>
            </a:fld>
            <a:endParaRPr lang="en-IN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New Folder\Scan0008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785794"/>
            <a:ext cx="6786610" cy="5715040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65F9-E319-46D7-8E70-05741ECB0556}" type="slidenum">
              <a:rPr lang="en-IN" smtClean="0"/>
              <a:pPr/>
              <a:t>16</a:t>
            </a:fld>
            <a:endParaRPr lang="en-IN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65F9-E319-46D7-8E70-05741ECB0556}" type="slidenum">
              <a:rPr lang="en-IN" smtClean="0"/>
              <a:pPr/>
              <a:t>17</a:t>
            </a:fld>
            <a:endParaRPr lang="en-IN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71600" y="908720"/>
            <a:ext cx="7535569" cy="565758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9393717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EXAMPLES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lvl="0" indent="-514350">
              <a:buFont typeface="+mj-lt"/>
              <a:buAutoNum type="arabicPeriod"/>
            </a:pPr>
            <a:r>
              <a:rPr lang="en-IN" dirty="0" smtClean="0"/>
              <a:t>Haemolytic disease of new born or </a:t>
            </a:r>
            <a:r>
              <a:rPr lang="en-IN" dirty="0" err="1" smtClean="0"/>
              <a:t>Erythroblastosis</a:t>
            </a:r>
            <a:r>
              <a:rPr lang="en-IN" dirty="0" smtClean="0"/>
              <a:t> </a:t>
            </a:r>
            <a:r>
              <a:rPr lang="en-IN" dirty="0" err="1" smtClean="0"/>
              <a:t>fetalis</a:t>
            </a:r>
            <a:r>
              <a:rPr lang="en-IN" dirty="0" smtClean="0"/>
              <a:t> or </a:t>
            </a:r>
            <a:r>
              <a:rPr lang="en-IN" dirty="0" err="1" smtClean="0"/>
              <a:t>Hydrops</a:t>
            </a:r>
            <a:r>
              <a:rPr lang="en-IN" dirty="0" smtClean="0"/>
              <a:t> </a:t>
            </a:r>
            <a:r>
              <a:rPr lang="en-IN" dirty="0" err="1" smtClean="0"/>
              <a:t>fetalis</a:t>
            </a:r>
            <a:endParaRPr lang="en-IN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IN" dirty="0" smtClean="0"/>
              <a:t>Drug induced haemolytic anaemia – Penicillin, Methyl-</a:t>
            </a:r>
            <a:r>
              <a:rPr lang="en-IN" dirty="0" err="1" smtClean="0"/>
              <a:t>dopa</a:t>
            </a:r>
            <a:r>
              <a:rPr lang="en-IN" dirty="0" smtClean="0"/>
              <a:t> attach to surface of RBC</a:t>
            </a:r>
          </a:p>
          <a:p>
            <a:pPr marL="514350" lvl="0" indent="-514350">
              <a:buFont typeface="+mj-lt"/>
              <a:buAutoNum type="arabicPeriod"/>
            </a:pPr>
            <a:r>
              <a:rPr lang="en-IN" dirty="0" smtClean="0"/>
              <a:t>Autoimmune haemolytic anaemia, thrombocytopenia, </a:t>
            </a:r>
            <a:r>
              <a:rPr lang="en-IN" dirty="0" err="1" smtClean="0"/>
              <a:t>aggranulocytosis</a:t>
            </a:r>
            <a:endParaRPr lang="en-IN" dirty="0" smtClean="0"/>
          </a:p>
          <a:p>
            <a:pPr marL="514350" lvl="0" indent="-514350">
              <a:buFont typeface="+mj-lt"/>
              <a:buAutoNum type="arabicPeriod"/>
            </a:pPr>
            <a:r>
              <a:rPr lang="en-IN" dirty="0" smtClean="0"/>
              <a:t>Anaemia due to some infectious diseases </a:t>
            </a:r>
            <a:r>
              <a:rPr lang="en-IN" dirty="0" err="1" smtClean="0"/>
              <a:t>eg</a:t>
            </a:r>
            <a:r>
              <a:rPr lang="en-IN" dirty="0" smtClean="0"/>
              <a:t>. Salmonella, </a:t>
            </a:r>
            <a:r>
              <a:rPr lang="en-IN" dirty="0" err="1" smtClean="0"/>
              <a:t>Mycobacteria</a:t>
            </a:r>
            <a:r>
              <a:rPr lang="en-IN" dirty="0" smtClean="0"/>
              <a:t> – bacterial </a:t>
            </a:r>
            <a:r>
              <a:rPr lang="en-IN" dirty="0" err="1" smtClean="0"/>
              <a:t>endotoxin</a:t>
            </a:r>
            <a:r>
              <a:rPr lang="en-IN" dirty="0" smtClean="0"/>
              <a:t> coats the patients RBC’s ---&gt;attracts </a:t>
            </a:r>
            <a:r>
              <a:rPr lang="en-IN" dirty="0" err="1" smtClean="0"/>
              <a:t>IgG</a:t>
            </a:r>
            <a:r>
              <a:rPr lang="en-IN" dirty="0" smtClean="0"/>
              <a:t>/</a:t>
            </a:r>
            <a:r>
              <a:rPr lang="en-IN" dirty="0" err="1" smtClean="0"/>
              <a:t>IgM</a:t>
            </a:r>
            <a:r>
              <a:rPr lang="en-IN" dirty="0" smtClean="0"/>
              <a:t> -----------&gt;</a:t>
            </a:r>
            <a:r>
              <a:rPr lang="en-IN" dirty="0" err="1" smtClean="0"/>
              <a:t>lysis</a:t>
            </a:r>
            <a:r>
              <a:rPr lang="en-IN" dirty="0" smtClean="0"/>
              <a:t> 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65F9-E319-46D7-8E70-05741ECB0556}" type="slidenum">
              <a:rPr lang="en-IN" smtClean="0"/>
              <a:pPr/>
              <a:t>18</a:t>
            </a:fld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 smtClean="0"/>
              <a:t>Definition : Abnormal immune response which produces physiological or </a:t>
            </a:r>
            <a:r>
              <a:rPr lang="en-IN" dirty="0" err="1" smtClean="0"/>
              <a:t>histopathological</a:t>
            </a:r>
            <a:r>
              <a:rPr lang="en-IN" dirty="0" smtClean="0"/>
              <a:t> damage</a:t>
            </a:r>
          </a:p>
          <a:p>
            <a:pPr lvl="0"/>
            <a:r>
              <a:rPr lang="en-IN" dirty="0" smtClean="0"/>
              <a:t>Tissue damage</a:t>
            </a:r>
          </a:p>
          <a:p>
            <a:pPr lvl="0"/>
            <a:r>
              <a:rPr lang="en-IN" dirty="0" smtClean="0"/>
              <a:t>Disease </a:t>
            </a:r>
          </a:p>
          <a:p>
            <a:pPr lvl="0"/>
            <a:r>
              <a:rPr lang="en-IN" dirty="0" smtClean="0"/>
              <a:t>Death</a:t>
            </a:r>
          </a:p>
          <a:p>
            <a:r>
              <a:rPr lang="en-IN" dirty="0" smtClean="0"/>
              <a:t>Allergy (altered response) Von </a:t>
            </a:r>
            <a:r>
              <a:rPr lang="en-IN" dirty="0" err="1" smtClean="0"/>
              <a:t>Pirquet</a:t>
            </a:r>
            <a:r>
              <a:rPr lang="en-IN" dirty="0" smtClean="0"/>
              <a:t> 1966:</a:t>
            </a:r>
          </a:p>
          <a:p>
            <a:pPr lvl="0"/>
            <a:r>
              <a:rPr lang="en-IN" dirty="0" smtClean="0"/>
              <a:t>Increased resistance – immunity </a:t>
            </a:r>
          </a:p>
          <a:p>
            <a:pPr lvl="0"/>
            <a:r>
              <a:rPr lang="en-IN" dirty="0" smtClean="0"/>
              <a:t>Increased susceptibility – hypersensitivity</a:t>
            </a:r>
          </a:p>
          <a:p>
            <a:r>
              <a:rPr lang="en-IN" dirty="0" smtClean="0"/>
              <a:t>Antigen – allergen or </a:t>
            </a:r>
            <a:r>
              <a:rPr lang="en-IN" dirty="0" err="1" smtClean="0"/>
              <a:t>sensitiser</a:t>
            </a:r>
            <a:r>
              <a:rPr lang="en-IN" dirty="0" smtClean="0"/>
              <a:t> </a:t>
            </a:r>
          </a:p>
          <a:p>
            <a:endParaRPr lang="en-I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65F9-E319-46D7-8E70-05741ECB0556}" type="slidenum">
              <a:rPr lang="en-IN" smtClean="0"/>
              <a:pPr/>
              <a:t>2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dirty="0" smtClean="0"/>
              <a:t>Difference between immediate and </a:t>
            </a:r>
            <a:r>
              <a:rPr lang="en-IN" smtClean="0"/>
              <a:t>delayed hypersensitivities</a:t>
            </a:r>
            <a:endParaRPr lang="en-IN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</p:nvPr>
        </p:nvGraphicFramePr>
        <p:xfrm>
          <a:off x="0" y="1357298"/>
          <a:ext cx="9144000" cy="45720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2910"/>
                <a:gridCol w="2357454"/>
                <a:gridCol w="2428892"/>
                <a:gridCol w="3714744"/>
              </a:tblGrid>
              <a:tr h="357188">
                <a:tc>
                  <a:txBody>
                    <a:bodyPr/>
                    <a:lstStyle/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IN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FEATURES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IN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IMMEDIATE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IN" sz="18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DELAYED</a:t>
                      </a:r>
                      <a:endParaRPr lang="en-IN" dirty="0"/>
                    </a:p>
                  </a:txBody>
                  <a:tcPr/>
                </a:tc>
              </a:tr>
              <a:tr h="547694">
                <a:tc>
                  <a:txBody>
                    <a:bodyPr/>
                    <a:lstStyle/>
                    <a:p>
                      <a:r>
                        <a:rPr lang="en-IN" dirty="0" smtClean="0"/>
                        <a:t>1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latin typeface="Calibri"/>
                          <a:ea typeface="Calibri"/>
                          <a:cs typeface="Times New Roman"/>
                        </a:rPr>
                        <a:t>Type </a:t>
                      </a:r>
                      <a:endParaRPr lang="en-IN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latin typeface="Calibri"/>
                          <a:ea typeface="Calibri"/>
                          <a:cs typeface="Times New Roman"/>
                        </a:rPr>
                        <a:t>I, II &amp; III</a:t>
                      </a:r>
                      <a:endParaRPr lang="en-IN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latin typeface="Calibri"/>
                          <a:ea typeface="Calibri"/>
                          <a:cs typeface="Times New Roman"/>
                        </a:rPr>
                        <a:t>IV</a:t>
                      </a:r>
                      <a:endParaRPr lang="en-IN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443866">
                <a:tc>
                  <a:txBody>
                    <a:bodyPr/>
                    <a:lstStyle/>
                    <a:p>
                      <a:r>
                        <a:rPr lang="en-US" dirty="0" smtClean="0"/>
                        <a:t>2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latin typeface="Calibri"/>
                          <a:ea typeface="Calibri"/>
                          <a:cs typeface="Times New Roman"/>
                        </a:rPr>
                        <a:t>Onset &amp;duration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latin typeface="Calibri"/>
                          <a:ea typeface="Calibri"/>
                          <a:cs typeface="Times New Roman"/>
                        </a:rPr>
                        <a:t>Minutes</a:t>
                      </a:r>
                      <a:r>
                        <a:rPr lang="en-IN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to hours</a:t>
                      </a:r>
                      <a:endParaRPr lang="en-IN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smtClean="0">
                          <a:latin typeface="Calibri"/>
                          <a:ea typeface="Calibri"/>
                          <a:cs typeface="Times New Roman"/>
                        </a:rPr>
                        <a:t>Days</a:t>
                      </a:r>
                      <a:r>
                        <a:rPr lang="en-IN" sz="2000" baseline="0" dirty="0" smtClean="0">
                          <a:latin typeface="Calibri"/>
                          <a:ea typeface="Calibri"/>
                          <a:cs typeface="Times New Roman"/>
                        </a:rPr>
                        <a:t> </a:t>
                      </a:r>
                      <a:endParaRPr lang="en-IN" sz="20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35719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I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Immune response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I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Antibody mediated 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I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Cell mediated</a:t>
                      </a:r>
                      <a:endParaRPr lang="en-IN" sz="2000" dirty="0"/>
                    </a:p>
                  </a:txBody>
                  <a:tcPr/>
                </a:tc>
              </a:tr>
              <a:tr h="603892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4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I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Passive transfer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I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Possible with serum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I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Not with serum, with transfer factor</a:t>
                      </a:r>
                      <a:endParaRPr lang="en-IN" sz="2000" dirty="0"/>
                    </a:p>
                  </a:txBody>
                  <a:tcPr/>
                </a:tc>
              </a:tr>
              <a:tr h="402918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5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I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Desensitisation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I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Easy but short lived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I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Difficult but long lasting</a:t>
                      </a:r>
                      <a:endParaRPr lang="en-IN" sz="2000" dirty="0"/>
                    </a:p>
                  </a:txBody>
                  <a:tcPr/>
                </a:tc>
              </a:tr>
              <a:tr h="88106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6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I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Induction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I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Antigen or </a:t>
                      </a:r>
                      <a:r>
                        <a:rPr kumimoji="0" lang="en-IN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hapten</a:t>
                      </a:r>
                      <a:r>
                        <a:rPr kumimoji="0" lang="en-I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entry by any route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0" lang="en-I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By injection of antigen </a:t>
                      </a:r>
                      <a:r>
                        <a:rPr kumimoji="0" lang="en-IN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intradermally</a:t>
                      </a:r>
                      <a:r>
                        <a:rPr kumimoji="0" lang="en-I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or by skin contact or by </a:t>
                      </a:r>
                      <a:r>
                        <a:rPr kumimoji="0" lang="en-IN" sz="20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Fruend’s</a:t>
                      </a:r>
                      <a:r>
                        <a:rPr kumimoji="0" lang="en-IN" sz="20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adjuvant</a:t>
                      </a:r>
                      <a:endParaRPr lang="en-IN" sz="2000" dirty="0"/>
                    </a:p>
                  </a:txBody>
                  <a:tcPr/>
                </a:tc>
              </a:tr>
              <a:tr h="708674"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7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Route of sensitization 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smtClean="0"/>
                        <a:t>Any route</a:t>
                      </a:r>
                      <a:endParaRPr lang="en-IN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IN" sz="2000" dirty="0" err="1" smtClean="0"/>
                        <a:t>Intradermal</a:t>
                      </a:r>
                      <a:r>
                        <a:rPr lang="en-IN" sz="2000" dirty="0" smtClean="0"/>
                        <a:t> </a:t>
                      </a:r>
                      <a:endParaRPr lang="en-IN" sz="2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65F9-E319-46D7-8E70-05741ECB0556}" type="slidenum">
              <a:rPr lang="en-IN" smtClean="0"/>
              <a:pPr/>
              <a:t>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IN" smtClean="0"/>
              <a:t>COOMBS  AND GEL (1963) classification:</a:t>
            </a:r>
          </a:p>
          <a:p>
            <a:r>
              <a:rPr lang="en-IN" smtClean="0"/>
              <a:t>Type </a:t>
            </a:r>
            <a:r>
              <a:rPr lang="en-IN" dirty="0" smtClean="0"/>
              <a:t>I: Anaphylaxis – </a:t>
            </a:r>
            <a:r>
              <a:rPr lang="en-IN" dirty="0" err="1" smtClean="0"/>
              <a:t>Ig</a:t>
            </a:r>
            <a:r>
              <a:rPr lang="en-IN" dirty="0" smtClean="0"/>
              <a:t> E or </a:t>
            </a:r>
            <a:r>
              <a:rPr lang="en-IN" dirty="0" err="1" smtClean="0"/>
              <a:t>reagin</a:t>
            </a:r>
            <a:r>
              <a:rPr lang="en-IN" dirty="0" smtClean="0"/>
              <a:t> antibody mediated</a:t>
            </a:r>
          </a:p>
          <a:p>
            <a:r>
              <a:rPr lang="en-IN" dirty="0" smtClean="0"/>
              <a:t>Type II: </a:t>
            </a:r>
            <a:r>
              <a:rPr lang="en-IN" dirty="0" err="1" smtClean="0"/>
              <a:t>Cytotoxic</a:t>
            </a:r>
            <a:r>
              <a:rPr lang="en-IN" dirty="0" smtClean="0"/>
              <a:t> – Antibody mediated</a:t>
            </a:r>
          </a:p>
          <a:p>
            <a:r>
              <a:rPr lang="en-IN" dirty="0" smtClean="0"/>
              <a:t>Type III: Immune complex (Ag –</a:t>
            </a:r>
            <a:r>
              <a:rPr lang="en-IN" dirty="0" err="1" smtClean="0"/>
              <a:t>Ab</a:t>
            </a:r>
            <a:r>
              <a:rPr lang="en-IN" dirty="0" smtClean="0"/>
              <a:t> complex) mediated</a:t>
            </a:r>
          </a:p>
          <a:p>
            <a:r>
              <a:rPr lang="en-IN" dirty="0" smtClean="0"/>
              <a:t>Type IV: Delayed or Cell mediated </a:t>
            </a:r>
          </a:p>
          <a:p>
            <a:r>
              <a:rPr lang="en-IN" dirty="0" smtClean="0"/>
              <a:t>Type V: Stimulatory hypersensitivity </a:t>
            </a: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65F9-E319-46D7-8E70-05741ECB0556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6143668"/>
          </a:xfrm>
        </p:spPr>
        <p:txBody>
          <a:bodyPr>
            <a:normAutofit/>
          </a:bodyPr>
          <a:lstStyle/>
          <a:p>
            <a:r>
              <a:rPr lang="en-IN" b="1" dirty="0" smtClean="0"/>
              <a:t>Type I – Anaphylaxis (1902) –</a:t>
            </a:r>
            <a:r>
              <a:rPr lang="en-IN" b="1" dirty="0" err="1" smtClean="0"/>
              <a:t>Theobald</a:t>
            </a:r>
            <a:r>
              <a:rPr lang="en-IN" b="1" dirty="0" smtClean="0"/>
              <a:t> Smith</a:t>
            </a:r>
            <a:endParaRPr lang="en-IN" dirty="0" smtClean="0"/>
          </a:p>
          <a:p>
            <a:r>
              <a:rPr lang="en-IN" dirty="0" smtClean="0"/>
              <a:t>Ana –without, </a:t>
            </a:r>
            <a:r>
              <a:rPr lang="en-IN" dirty="0" err="1" smtClean="0"/>
              <a:t>phylaxis</a:t>
            </a:r>
            <a:r>
              <a:rPr lang="en-IN" dirty="0" smtClean="0"/>
              <a:t> –protection</a:t>
            </a:r>
          </a:p>
          <a:p>
            <a:r>
              <a:rPr lang="en-IN" dirty="0" smtClean="0"/>
              <a:t>Also known as immediate hypersensitivity reaction</a:t>
            </a:r>
          </a:p>
          <a:p>
            <a:r>
              <a:rPr lang="en-IN" dirty="0" smtClean="0"/>
              <a:t>Duration – ½ hour – 8 hrs</a:t>
            </a:r>
          </a:p>
          <a:p>
            <a:r>
              <a:rPr lang="en-IN" dirty="0" smtClean="0"/>
              <a:t> Tested on guinea pig using egg protein</a:t>
            </a:r>
          </a:p>
          <a:p>
            <a:r>
              <a:rPr lang="en-IN" b="1" dirty="0" smtClean="0"/>
              <a:t>1</a:t>
            </a:r>
            <a:r>
              <a:rPr lang="en-IN" b="1" baseline="30000" dirty="0" smtClean="0"/>
              <a:t>st</a:t>
            </a:r>
            <a:r>
              <a:rPr lang="en-IN" b="1" dirty="0" smtClean="0"/>
              <a:t> dose</a:t>
            </a:r>
            <a:r>
              <a:rPr lang="en-IN" dirty="0" smtClean="0"/>
              <a:t> (sensitising dose)-----------&gt;injected into guinea pig--------------&gt; No adverse effect</a:t>
            </a:r>
            <a:endParaRPr lang="en-IN" b="1" dirty="0" smtClean="0"/>
          </a:p>
          <a:p>
            <a:r>
              <a:rPr lang="en-IN" b="1" dirty="0" smtClean="0"/>
              <a:t>2</a:t>
            </a:r>
            <a:r>
              <a:rPr lang="en-IN" b="1" baseline="30000" dirty="0" smtClean="0"/>
              <a:t>nd</a:t>
            </a:r>
            <a:r>
              <a:rPr lang="en-IN" b="1" dirty="0" smtClean="0"/>
              <a:t> dose</a:t>
            </a:r>
            <a:r>
              <a:rPr lang="en-IN" dirty="0" smtClean="0"/>
              <a:t>(shocking dose)  ----&gt;injected after 2-3 weeks ----&gt; Shock &amp; death (Anaphylactic shock)     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65F9-E319-46D7-8E70-05741ECB0556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dirty="0" smtClean="0"/>
              <a:t> Mechanism of anaphylaxis 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2984"/>
            <a:ext cx="8229600" cy="5500725"/>
          </a:xfrm>
        </p:spPr>
        <p:txBody>
          <a:bodyPr>
            <a:normAutofit/>
          </a:bodyPr>
          <a:lstStyle/>
          <a:p>
            <a:pPr lvl="0"/>
            <a:r>
              <a:rPr lang="en-IN" b="1" dirty="0" smtClean="0"/>
              <a:t>Cells involved :</a:t>
            </a:r>
            <a:r>
              <a:rPr lang="en-IN" dirty="0" smtClean="0"/>
              <a:t> (a) Mast cells present in </a:t>
            </a:r>
            <a:r>
              <a:rPr lang="en-IN" dirty="0" err="1" smtClean="0"/>
              <a:t>submucosa</a:t>
            </a:r>
            <a:r>
              <a:rPr lang="en-IN" dirty="0" smtClean="0"/>
              <a:t> of GIT, respiratory tract, skin &amp;vascular endothelium and (b) </a:t>
            </a:r>
            <a:r>
              <a:rPr lang="en-IN" dirty="0" err="1" smtClean="0"/>
              <a:t>Basophils</a:t>
            </a:r>
            <a:r>
              <a:rPr lang="en-IN" dirty="0" smtClean="0"/>
              <a:t> of blood</a:t>
            </a:r>
          </a:p>
          <a:p>
            <a:pPr lvl="0"/>
            <a:r>
              <a:rPr lang="en-IN" b="1" dirty="0" smtClean="0"/>
              <a:t>Antibody involved : </a:t>
            </a:r>
            <a:r>
              <a:rPr lang="en-IN" dirty="0" err="1" smtClean="0"/>
              <a:t>IgE</a:t>
            </a:r>
            <a:r>
              <a:rPr lang="en-IN" dirty="0" smtClean="0"/>
              <a:t> or </a:t>
            </a:r>
            <a:r>
              <a:rPr lang="en-IN" dirty="0" err="1" smtClean="0"/>
              <a:t>reagnic</a:t>
            </a:r>
            <a:r>
              <a:rPr lang="en-IN" dirty="0" smtClean="0"/>
              <a:t> antibodies possessing specific complimentary on mast cells/</a:t>
            </a:r>
            <a:r>
              <a:rPr lang="en-IN" dirty="0" err="1" smtClean="0"/>
              <a:t>basophils</a:t>
            </a:r>
            <a:endParaRPr lang="en-IN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65F9-E319-46D7-8E70-05741ECB0556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28604"/>
            <a:ext cx="8229600" cy="5697559"/>
          </a:xfrm>
        </p:spPr>
        <p:txBody>
          <a:bodyPr>
            <a:normAutofit fontScale="92500" lnSpcReduction="10000"/>
          </a:bodyPr>
          <a:lstStyle/>
          <a:p>
            <a:pPr lvl="0" algn="just"/>
            <a:r>
              <a:rPr lang="en-IN" b="1" dirty="0" smtClean="0"/>
              <a:t>Steps involved :</a:t>
            </a:r>
            <a:endParaRPr lang="en-IN" dirty="0" smtClean="0"/>
          </a:p>
          <a:p>
            <a:pPr lvl="0" algn="just"/>
            <a:r>
              <a:rPr lang="en-IN" dirty="0" smtClean="0"/>
              <a:t>Individual must first come in contact with an antigen and produce </a:t>
            </a:r>
            <a:r>
              <a:rPr lang="en-IN" dirty="0" err="1" smtClean="0"/>
              <a:t>IgE</a:t>
            </a:r>
            <a:r>
              <a:rPr lang="en-IN" dirty="0" smtClean="0"/>
              <a:t> antibody to that Ag (may be role of some genetic factor)</a:t>
            </a:r>
          </a:p>
          <a:p>
            <a:pPr lvl="0" algn="just"/>
            <a:r>
              <a:rPr lang="en-IN" dirty="0" err="1" smtClean="0"/>
              <a:t>IgE</a:t>
            </a:r>
            <a:r>
              <a:rPr lang="en-IN" dirty="0" smtClean="0"/>
              <a:t> gets fixed to mast cells &amp; </a:t>
            </a:r>
            <a:r>
              <a:rPr lang="en-IN" dirty="0" err="1" smtClean="0"/>
              <a:t>basophils</a:t>
            </a:r>
            <a:r>
              <a:rPr lang="en-IN" dirty="0" smtClean="0"/>
              <a:t> which have high affinity receptors for </a:t>
            </a:r>
            <a:r>
              <a:rPr lang="en-IN" dirty="0" err="1" smtClean="0"/>
              <a:t>Fc</a:t>
            </a:r>
            <a:r>
              <a:rPr lang="en-IN" dirty="0" smtClean="0"/>
              <a:t> portion of </a:t>
            </a:r>
            <a:r>
              <a:rPr lang="en-IN" dirty="0" err="1" smtClean="0"/>
              <a:t>IgE</a:t>
            </a:r>
            <a:endParaRPr lang="en-IN" dirty="0" smtClean="0"/>
          </a:p>
          <a:p>
            <a:pPr lvl="0" algn="just"/>
            <a:r>
              <a:rPr lang="en-IN" dirty="0" smtClean="0"/>
              <a:t> </a:t>
            </a:r>
            <a:r>
              <a:rPr lang="en-IN" smtClean="0"/>
              <a:t>Upon re-exposure </a:t>
            </a:r>
            <a:r>
              <a:rPr lang="en-IN" dirty="0" smtClean="0"/>
              <a:t>to the sensitising Ag the </a:t>
            </a:r>
            <a:r>
              <a:rPr lang="en-IN" dirty="0" err="1" smtClean="0"/>
              <a:t>IgE</a:t>
            </a:r>
            <a:r>
              <a:rPr lang="en-IN" dirty="0" smtClean="0"/>
              <a:t> molecules on the mast cell surface become cross linked thus activating the mast cells</a:t>
            </a:r>
          </a:p>
          <a:p>
            <a:pPr lvl="0" algn="just"/>
            <a:r>
              <a:rPr lang="en-IN" dirty="0" smtClean="0"/>
              <a:t>Mast cells activation leads to release of intracellular granules containing potent mediators of inflammation</a:t>
            </a:r>
          </a:p>
          <a:p>
            <a:pPr algn="just">
              <a:buNone/>
            </a:pP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65F9-E319-46D7-8E70-05741ECB0556}" type="slidenum">
              <a:rPr lang="en-IN" smtClean="0"/>
              <a:pPr/>
              <a:t>7</a:t>
            </a:fld>
            <a:endParaRPr lang="en-I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:\New Folder\Scan0001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 bwMode="auto">
          <a:xfrm>
            <a:off x="457200" y="285728"/>
            <a:ext cx="8229600" cy="5840435"/>
          </a:xfrm>
          <a:prstGeom prst="rect">
            <a:avLst/>
          </a:prstGeom>
          <a:noFill/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65F9-E319-46D7-8E70-05741ECB0556}" type="slidenum">
              <a:rPr lang="en-IN" smtClean="0"/>
              <a:pPr/>
              <a:t>8</a:t>
            </a:fld>
            <a:endParaRPr lang="en-IN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B465F9-E319-46D7-8E70-05741ECB0556}" type="slidenum">
              <a:rPr lang="en-IN" smtClean="0"/>
              <a:pPr/>
              <a:t>9</a:t>
            </a:fld>
            <a:endParaRPr lang="en-IN"/>
          </a:p>
        </p:txBody>
      </p:sp>
      <p:pic>
        <p:nvPicPr>
          <p:cNvPr id="5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1557841" y="1600200"/>
            <a:ext cx="6028318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230233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559</TotalTime>
  <Words>672</Words>
  <Application>Microsoft Office PowerPoint</Application>
  <PresentationFormat>On-screen Show (4:3)</PresentationFormat>
  <Paragraphs>118</Paragraphs>
  <Slides>18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HYPERSENSITIVITY  REACTIONS </vt:lpstr>
      <vt:lpstr>Slide 2</vt:lpstr>
      <vt:lpstr>Difference between immediate and delayed hypersensitivities</vt:lpstr>
      <vt:lpstr>Slide 4</vt:lpstr>
      <vt:lpstr>Slide 5</vt:lpstr>
      <vt:lpstr> Mechanism of anaphylaxis   </vt:lpstr>
      <vt:lpstr>Slide 7</vt:lpstr>
      <vt:lpstr>Slide 8</vt:lpstr>
      <vt:lpstr>Slide 9</vt:lpstr>
      <vt:lpstr> Mediators  </vt:lpstr>
      <vt:lpstr>Slide 11</vt:lpstr>
      <vt:lpstr> EXAMPLES</vt:lpstr>
      <vt:lpstr>Slide 13</vt:lpstr>
      <vt:lpstr>Slide 14</vt:lpstr>
      <vt:lpstr>TYPE II OR CYTOTOXIC HYPERSENSITIVITY </vt:lpstr>
      <vt:lpstr>Slide 16</vt:lpstr>
      <vt:lpstr>Slide 17</vt:lpstr>
      <vt:lpstr>EXAMPLES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Admin</dc:creator>
  <cp:lastModifiedBy>ITSDENTAL</cp:lastModifiedBy>
  <cp:revision>96</cp:revision>
  <dcterms:created xsi:type="dcterms:W3CDTF">2010-01-15T18:35:54Z</dcterms:created>
  <dcterms:modified xsi:type="dcterms:W3CDTF">2007-12-31T18:48:39Z</dcterms:modified>
</cp:coreProperties>
</file>