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01-Jan-08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01-Jan-08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01-Jan-08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01-Jan-08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01-Jan-08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01-Jan-08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01-Jan-08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01-Jan-08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01-Jan-08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01-Jan-08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01-Jan-08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01-Jan-08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smtClean="0">
                <a:solidFill>
                  <a:schemeClr val="tx1"/>
                </a:solidFill>
                <a:latin typeface="Calibri" pitchFamily="34" charset="0"/>
                <a:cs typeface="Calibri" pitchFamily="34" charset="0"/>
              </a:rPr>
              <a:t>HYPERSENSITIVITY  REACTIONS</a:t>
            </a:r>
            <a:r>
              <a:rPr lang="en-IN" dirty="0" smtClean="0"/>
              <a:t/>
            </a:r>
            <a:br>
              <a:rPr lang="en-IN" dirty="0" smtClean="0"/>
            </a:br>
            <a:endParaRPr lang="en-IN" dirty="0"/>
          </a:p>
        </p:txBody>
      </p:sp>
      <p:sp>
        <p:nvSpPr>
          <p:cNvPr id="3" name="Subtitle 2"/>
          <p:cNvSpPr>
            <a:spLocks noGrp="1"/>
          </p:cNvSpPr>
          <p:nvPr>
            <p:ph type="subTitle" idx="1"/>
          </p:nvPr>
        </p:nvSpPr>
        <p:spPr/>
        <p:txBody>
          <a:bodyPr/>
          <a:lstStyle/>
          <a:p>
            <a:endParaRPr lang="en-IN"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1</a:t>
            </a:fld>
            <a:endParaRPr lang="en-IN"/>
          </a:p>
        </p:txBody>
      </p:sp>
      <p:sp>
        <p:nvSpPr>
          <p:cNvPr id="5" name="AutoShape 2" descr="Etiology Allergens    Allergens can be complete protein antigens or low–molecular-     weight proteins capable of elic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complex diseases</a:t>
            </a:r>
            <a:endParaRPr lang="en-US" dirty="0"/>
          </a:p>
        </p:txBody>
      </p:sp>
      <p:sp>
        <p:nvSpPr>
          <p:cNvPr id="3" name="Content Placeholder 2"/>
          <p:cNvSpPr>
            <a:spLocks noGrp="1"/>
          </p:cNvSpPr>
          <p:nvPr>
            <p:ph idx="1"/>
          </p:nvPr>
        </p:nvSpPr>
        <p:spPr>
          <a:xfrm>
            <a:off x="457200" y="1600200"/>
            <a:ext cx="8229600" cy="4757757"/>
          </a:xfrm>
        </p:spPr>
        <p:txBody>
          <a:bodyPr>
            <a:normAutofit fontScale="85000" lnSpcReduction="20000"/>
          </a:bodyPr>
          <a:lstStyle/>
          <a:p>
            <a:pPr marL="514350" indent="-514350">
              <a:buFont typeface="+mj-lt"/>
              <a:buAutoNum type="arabicPeriod"/>
            </a:pPr>
            <a:r>
              <a:rPr lang="en-US" b="1" dirty="0" smtClean="0"/>
              <a:t>Auto Immune diseases:</a:t>
            </a:r>
            <a:r>
              <a:rPr lang="en-US" dirty="0" smtClean="0"/>
              <a:t> </a:t>
            </a:r>
          </a:p>
          <a:p>
            <a:pPr marL="514350" indent="-514350"/>
            <a:r>
              <a:rPr lang="en-US" dirty="0" smtClean="0"/>
              <a:t>Systemic Lupus </a:t>
            </a:r>
            <a:r>
              <a:rPr lang="en-US" dirty="0" err="1" smtClean="0"/>
              <a:t>Erythematosus</a:t>
            </a:r>
            <a:r>
              <a:rPr lang="en-US" dirty="0" smtClean="0"/>
              <a:t> (SLE)</a:t>
            </a:r>
          </a:p>
          <a:p>
            <a:pPr marL="514350" indent="-514350"/>
            <a:r>
              <a:rPr lang="en-US" dirty="0" smtClean="0"/>
              <a:t>Rheumatoid </a:t>
            </a:r>
            <a:r>
              <a:rPr lang="en-US" dirty="0" err="1" smtClean="0"/>
              <a:t>artheritis</a:t>
            </a:r>
            <a:endParaRPr lang="en-US" dirty="0" smtClean="0"/>
          </a:p>
          <a:p>
            <a:pPr marL="514350" indent="-514350"/>
            <a:r>
              <a:rPr lang="en-US" dirty="0" err="1" smtClean="0"/>
              <a:t>Goodpasture’s</a:t>
            </a:r>
            <a:r>
              <a:rPr lang="en-US" dirty="0" smtClean="0"/>
              <a:t> syndrome</a:t>
            </a:r>
          </a:p>
          <a:p>
            <a:pPr marL="514350" indent="-514350">
              <a:buAutoNum type="arabicPeriod" startAt="2"/>
            </a:pPr>
            <a:r>
              <a:rPr lang="en-US" b="1" dirty="0" smtClean="0"/>
              <a:t>Drug reaction</a:t>
            </a:r>
            <a:r>
              <a:rPr lang="en-US" dirty="0" smtClean="0"/>
              <a:t> like allergy to </a:t>
            </a:r>
            <a:r>
              <a:rPr lang="en-US" dirty="0" err="1" smtClean="0"/>
              <a:t>sulphonamide</a:t>
            </a:r>
            <a:endParaRPr lang="en-US" dirty="0" smtClean="0"/>
          </a:p>
          <a:p>
            <a:pPr marL="514350" indent="-514350">
              <a:buAutoNum type="arabicPeriod" startAt="2"/>
            </a:pPr>
            <a:r>
              <a:rPr lang="en-US" b="1" dirty="0" smtClean="0"/>
              <a:t>Infectious diseases</a:t>
            </a:r>
            <a:r>
              <a:rPr lang="en-US" dirty="0" smtClean="0"/>
              <a:t> </a:t>
            </a:r>
          </a:p>
          <a:p>
            <a:pPr marL="514350" indent="-514350"/>
            <a:r>
              <a:rPr lang="en-US" dirty="0" err="1" smtClean="0"/>
              <a:t>Poststreptococcal</a:t>
            </a:r>
            <a:r>
              <a:rPr lang="en-US" dirty="0" smtClean="0"/>
              <a:t> </a:t>
            </a:r>
            <a:r>
              <a:rPr lang="en-US" dirty="0" err="1" smtClean="0"/>
              <a:t>glomerulonephritis</a:t>
            </a:r>
            <a:endParaRPr lang="en-US" dirty="0" smtClean="0"/>
          </a:p>
          <a:p>
            <a:pPr marL="514350" indent="-514350"/>
            <a:r>
              <a:rPr lang="en-US" dirty="0" smtClean="0"/>
              <a:t>Meningitis</a:t>
            </a:r>
          </a:p>
          <a:p>
            <a:pPr marL="514350" indent="-514350"/>
            <a:r>
              <a:rPr lang="en-US" dirty="0" smtClean="0"/>
              <a:t>Hepatitis</a:t>
            </a:r>
          </a:p>
          <a:p>
            <a:pPr marL="514350" indent="-514350"/>
            <a:r>
              <a:rPr lang="en-US" dirty="0" smtClean="0"/>
              <a:t>Malaria</a:t>
            </a:r>
          </a:p>
          <a:p>
            <a:pPr marL="514350" indent="-514350"/>
            <a:r>
              <a:rPr lang="en-US" dirty="0" smtClean="0"/>
              <a:t>mononucleosis</a:t>
            </a:r>
          </a:p>
        </p:txBody>
      </p:sp>
      <p:sp>
        <p:nvSpPr>
          <p:cNvPr id="4" name="Slide Number Placeholder 3"/>
          <p:cNvSpPr>
            <a:spLocks noGrp="1"/>
          </p:cNvSpPr>
          <p:nvPr>
            <p:ph type="sldNum" sz="quarter" idx="12"/>
          </p:nvPr>
        </p:nvSpPr>
        <p:spPr/>
        <p:txBody>
          <a:bodyPr/>
          <a:lstStyle/>
          <a:p>
            <a:fld id="{33B465F9-E319-46D7-8E70-05741ECB0556}"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Autofit/>
          </a:bodyPr>
          <a:lstStyle/>
          <a:p>
            <a:r>
              <a:rPr lang="en-IN" sz="3200" dirty="0" smtClean="0"/>
              <a:t>TYPE IV OR CELL MEDIATED OR DELAYED HYPERSENSITIVITY REACTION</a:t>
            </a:r>
            <a:endParaRPr lang="en-IN" sz="3200" dirty="0"/>
          </a:p>
        </p:txBody>
      </p:sp>
      <p:sp>
        <p:nvSpPr>
          <p:cNvPr id="3" name="Content Placeholder 2"/>
          <p:cNvSpPr>
            <a:spLocks noGrp="1"/>
          </p:cNvSpPr>
          <p:nvPr>
            <p:ph idx="1"/>
          </p:nvPr>
        </p:nvSpPr>
        <p:spPr>
          <a:xfrm>
            <a:off x="214282" y="1571612"/>
            <a:ext cx="8686800" cy="4525963"/>
          </a:xfrm>
        </p:spPr>
        <p:txBody>
          <a:bodyPr/>
          <a:lstStyle/>
          <a:p>
            <a:pPr lvl="0"/>
            <a:r>
              <a:rPr lang="en-IN" dirty="0" smtClean="0"/>
              <a:t>Mediated by sensitised T cells and macrophages not by antibodies.</a:t>
            </a:r>
          </a:p>
          <a:p>
            <a:pPr lvl="0"/>
            <a:r>
              <a:rPr lang="en-IN" dirty="0" smtClean="0"/>
              <a:t>Appears after hrs or days of primary contact with Ag and lasts for several days.</a:t>
            </a:r>
          </a:p>
          <a:p>
            <a:pPr lvl="0"/>
            <a:r>
              <a:rPr lang="en-IN" dirty="0" smtClean="0"/>
              <a:t>Reaction is characterized by large influxes of inflammatory cells, macrophages, T lymphocytes. </a:t>
            </a:r>
          </a:p>
          <a:p>
            <a:pPr lvl="0"/>
            <a:r>
              <a:rPr lang="en-IN" dirty="0" smtClean="0"/>
              <a:t>Passive transfer not by transfer of serum but by transfer factor or by sensitised T lymphocytes</a:t>
            </a:r>
          </a:p>
          <a:p>
            <a:endParaRPr lang="en-IN"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DTH</a:t>
            </a:r>
            <a:endParaRPr lang="en-US" dirty="0"/>
          </a:p>
        </p:txBody>
      </p:sp>
      <p:sp>
        <p:nvSpPr>
          <p:cNvPr id="3" name="Content Placeholder 2"/>
          <p:cNvSpPr>
            <a:spLocks noGrp="1"/>
          </p:cNvSpPr>
          <p:nvPr>
            <p:ph idx="1"/>
          </p:nvPr>
        </p:nvSpPr>
        <p:spPr>
          <a:xfrm>
            <a:off x="457200" y="1071546"/>
            <a:ext cx="8229600" cy="5054617"/>
          </a:xfrm>
        </p:spPr>
        <p:txBody>
          <a:bodyPr>
            <a:normAutofit lnSpcReduction="10000"/>
          </a:bodyPr>
          <a:lstStyle/>
          <a:p>
            <a:pPr algn="just">
              <a:buNone/>
            </a:pPr>
            <a:r>
              <a:rPr lang="en-US" dirty="0" smtClean="0"/>
              <a:t>Primary contact with Ag ----&gt;sensitization of 1-2 weeks -----&gt;TH1 subtypes CD4 cells activated. (Several </a:t>
            </a:r>
            <a:r>
              <a:rPr lang="en-US" dirty="0" err="1" smtClean="0"/>
              <a:t>APC’c</a:t>
            </a:r>
            <a:r>
              <a:rPr lang="en-US" dirty="0" smtClean="0"/>
              <a:t> like </a:t>
            </a:r>
            <a:r>
              <a:rPr lang="en-US" dirty="0" err="1" smtClean="0"/>
              <a:t>Langerhan’s</a:t>
            </a:r>
            <a:r>
              <a:rPr lang="en-US" dirty="0" smtClean="0"/>
              <a:t> cells &amp; macrophages pick up the Ag that enters through the skin &amp; transport it to regional LN’s present Ag bound to MHC II alleles and T cells are activated).</a:t>
            </a:r>
          </a:p>
          <a:p>
            <a:pPr algn="just">
              <a:buNone/>
            </a:pPr>
            <a:r>
              <a:rPr lang="en-US" dirty="0" smtClean="0"/>
              <a:t>On subsequent exposure – sensitized T cells secrete several cytokines and activate macrophages and nonspecific inflammatory cells and result into granuloma formation. </a:t>
            </a:r>
            <a:endParaRPr lang="en-US"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4" name="Picture 2" descr="H:\New Folder\Scan0009.jpg"/>
          <p:cNvPicPr>
            <a:picLocks noGrp="1" noChangeAspect="1" noChangeArrowheads="1"/>
          </p:cNvPicPr>
          <p:nvPr>
            <p:ph idx="1"/>
          </p:nvPr>
        </p:nvPicPr>
        <p:blipFill>
          <a:blip r:embed="rId2" cstate="print"/>
          <a:stretch>
            <a:fillRect/>
          </a:stretch>
        </p:blipFill>
        <p:spPr bwMode="auto">
          <a:xfrm>
            <a:off x="457200" y="1196752"/>
            <a:ext cx="8229600" cy="4929411"/>
          </a:xfrm>
          <a:prstGeom prst="rect">
            <a:avLst/>
          </a:prstGeom>
          <a:noFill/>
        </p:spPr>
      </p:pic>
      <p:sp>
        <p:nvSpPr>
          <p:cNvPr id="3" name="Slide Number Placeholder 2"/>
          <p:cNvSpPr>
            <a:spLocks noGrp="1"/>
          </p:cNvSpPr>
          <p:nvPr>
            <p:ph type="sldNum" sz="quarter" idx="12"/>
          </p:nvPr>
        </p:nvSpPr>
        <p:spPr/>
        <p:txBody>
          <a:bodyPr/>
          <a:lstStyle/>
          <a:p>
            <a:fld id="{33B465F9-E319-46D7-8E70-05741ECB0556}"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14</a:t>
            </a:fld>
            <a:endParaRPr lang="en-IN"/>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098" y="692696"/>
            <a:ext cx="8399366" cy="5927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308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TYPES</a:t>
            </a:r>
            <a:br>
              <a:rPr lang="en-IN" dirty="0" smtClean="0"/>
            </a:br>
            <a:endParaRPr lang="en-IN" dirty="0"/>
          </a:p>
        </p:txBody>
      </p:sp>
      <p:sp>
        <p:nvSpPr>
          <p:cNvPr id="3" name="Content Placeholder 2"/>
          <p:cNvSpPr>
            <a:spLocks noGrp="1"/>
          </p:cNvSpPr>
          <p:nvPr>
            <p:ph idx="1"/>
          </p:nvPr>
        </p:nvSpPr>
        <p:spPr>
          <a:xfrm>
            <a:off x="457200" y="857232"/>
            <a:ext cx="8229600" cy="5715039"/>
          </a:xfrm>
        </p:spPr>
        <p:txBody>
          <a:bodyPr>
            <a:normAutofit lnSpcReduction="10000"/>
          </a:bodyPr>
          <a:lstStyle/>
          <a:p>
            <a:pPr lvl="0">
              <a:buNone/>
            </a:pPr>
            <a:r>
              <a:rPr lang="en-IN" b="1" dirty="0" smtClean="0"/>
              <a:t>1.  TUBERCULINE (Infection) TYPE:</a:t>
            </a:r>
          </a:p>
          <a:p>
            <a:r>
              <a:rPr lang="en-IN" dirty="0" smtClean="0"/>
              <a:t>Robert Koch injected 1-3 units of tubercular protein PPD to sensitised individual -------&gt;24-48 hrs later developed </a:t>
            </a:r>
            <a:r>
              <a:rPr lang="en-IN" dirty="0" err="1" smtClean="0"/>
              <a:t>erythema</a:t>
            </a:r>
            <a:r>
              <a:rPr lang="en-IN" dirty="0" smtClean="0"/>
              <a:t> &amp; </a:t>
            </a:r>
            <a:r>
              <a:rPr lang="en-IN" dirty="0" err="1" smtClean="0"/>
              <a:t>induration</a:t>
            </a:r>
            <a:r>
              <a:rPr lang="en-IN" dirty="0" smtClean="0"/>
              <a:t> which showed </a:t>
            </a:r>
            <a:r>
              <a:rPr lang="en-IN" dirty="0" err="1" smtClean="0"/>
              <a:t>infilteration</a:t>
            </a:r>
            <a:r>
              <a:rPr lang="en-IN" dirty="0" smtClean="0"/>
              <a:t> by T lymphocytes (80%) &amp; macrophages (20%)</a:t>
            </a:r>
          </a:p>
          <a:p>
            <a:r>
              <a:rPr lang="en-IN" dirty="0" smtClean="0"/>
              <a:t>Seen in infections like tuberculosis, brucellosis, </a:t>
            </a:r>
            <a:r>
              <a:rPr lang="en-IN" dirty="0" err="1" smtClean="0"/>
              <a:t>protozoal</a:t>
            </a:r>
            <a:r>
              <a:rPr lang="en-IN" dirty="0" smtClean="0"/>
              <a:t> &amp; fungal infections.</a:t>
            </a:r>
          </a:p>
          <a:p>
            <a:r>
              <a:rPr lang="en-IN" b="1" dirty="0" smtClean="0"/>
              <a:t>MECHANISM</a:t>
            </a:r>
            <a:r>
              <a:rPr lang="en-IN" dirty="0" smtClean="0"/>
              <a:t>: Sensitised T lymphocytes become activated upon re-exposure to Ag and release </a:t>
            </a:r>
            <a:r>
              <a:rPr lang="en-IN" dirty="0" err="1" smtClean="0"/>
              <a:t>lymphokines</a:t>
            </a:r>
            <a:r>
              <a:rPr lang="en-IN" dirty="0" smtClean="0"/>
              <a:t> like macrophage activating factor. </a:t>
            </a:r>
          </a:p>
        </p:txBody>
      </p:sp>
      <p:sp>
        <p:nvSpPr>
          <p:cNvPr id="4" name="Slide Number Placeholder 3"/>
          <p:cNvSpPr>
            <a:spLocks noGrp="1"/>
          </p:cNvSpPr>
          <p:nvPr>
            <p:ph type="sldNum" sz="quarter" idx="12"/>
          </p:nvPr>
        </p:nvSpPr>
        <p:spPr/>
        <p:txBody>
          <a:bodyPr/>
          <a:lstStyle/>
          <a:p>
            <a:fld id="{33B465F9-E319-46D7-8E70-05741ECB0556}"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16</a:t>
            </a:fld>
            <a:endParaRPr lang="en-IN"/>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098" y="692696"/>
            <a:ext cx="8111333" cy="6089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507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IN" b="1" dirty="0" smtClean="0"/>
              <a:t>2.  CONTACT DERMATITIS TYPE:</a:t>
            </a:r>
          </a:p>
          <a:p>
            <a:r>
              <a:rPr lang="en-IN" dirty="0" smtClean="0"/>
              <a:t>Contact of skin with drugs, chemicals in sensitised individuals------&gt; </a:t>
            </a:r>
            <a:r>
              <a:rPr lang="en-IN" dirty="0" err="1" smtClean="0"/>
              <a:t>macules</a:t>
            </a:r>
            <a:r>
              <a:rPr lang="en-IN" dirty="0" smtClean="0"/>
              <a:t>, papules or weeping eczemas are produced </a:t>
            </a:r>
            <a:r>
              <a:rPr lang="en-IN" dirty="0" err="1" smtClean="0"/>
              <a:t>infiltered</a:t>
            </a:r>
            <a:r>
              <a:rPr lang="en-IN" dirty="0" smtClean="0"/>
              <a:t> by mononuclear cells</a:t>
            </a:r>
          </a:p>
          <a:p>
            <a:r>
              <a:rPr lang="en-IN" b="1" dirty="0" smtClean="0"/>
              <a:t>MECHANISM</a:t>
            </a:r>
            <a:r>
              <a:rPr lang="en-IN" dirty="0" smtClean="0"/>
              <a:t>: Substances are </a:t>
            </a:r>
            <a:r>
              <a:rPr lang="en-IN" dirty="0" err="1" smtClean="0"/>
              <a:t>haptens</a:t>
            </a:r>
            <a:r>
              <a:rPr lang="en-IN" dirty="0" smtClean="0"/>
              <a:t> (</a:t>
            </a:r>
            <a:r>
              <a:rPr lang="en-IN" dirty="0" err="1" smtClean="0"/>
              <a:t>nonantigenic</a:t>
            </a:r>
            <a:r>
              <a:rPr lang="en-IN" dirty="0" smtClean="0"/>
              <a:t>) +skin protein become antigenic</a:t>
            </a:r>
          </a:p>
          <a:p>
            <a:r>
              <a:rPr lang="en-IN" b="1" dirty="0" smtClean="0"/>
              <a:t>DETECTION:</a:t>
            </a:r>
            <a:r>
              <a:rPr lang="en-IN" dirty="0" smtClean="0"/>
              <a:t> by Patch test </a:t>
            </a:r>
          </a:p>
          <a:p>
            <a:endParaRPr lang="en-IN" dirty="0"/>
          </a:p>
        </p:txBody>
      </p:sp>
      <p:sp>
        <p:nvSpPr>
          <p:cNvPr id="2" name="Slide Number Placeholder 1"/>
          <p:cNvSpPr>
            <a:spLocks noGrp="1"/>
          </p:cNvSpPr>
          <p:nvPr>
            <p:ph type="sldNum" sz="quarter" idx="12"/>
          </p:nvPr>
        </p:nvSpPr>
        <p:spPr/>
        <p:txBody>
          <a:bodyPr/>
          <a:lstStyle/>
          <a:p>
            <a:fld id="{33B465F9-E319-46D7-8E70-05741ECB0556}"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18</a:t>
            </a:fld>
            <a:endParaRPr lang="en-IN"/>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188" y="620688"/>
            <a:ext cx="8063228" cy="6053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438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IN" sz="3200" b="1" dirty="0" smtClean="0"/>
              <a:t>TYPE V OR STIMULATORY HYPERSENSITIVITY</a:t>
            </a:r>
            <a:endParaRPr lang="en-IN" sz="3200" b="1" dirty="0"/>
          </a:p>
        </p:txBody>
      </p:sp>
      <p:sp>
        <p:nvSpPr>
          <p:cNvPr id="3" name="Content Placeholder 2"/>
          <p:cNvSpPr>
            <a:spLocks noGrp="1"/>
          </p:cNvSpPr>
          <p:nvPr>
            <p:ph idx="1"/>
          </p:nvPr>
        </p:nvSpPr>
        <p:spPr>
          <a:xfrm>
            <a:off x="457200" y="1071546"/>
            <a:ext cx="8229600" cy="5214974"/>
          </a:xfrm>
        </p:spPr>
        <p:txBody>
          <a:bodyPr>
            <a:normAutofit fontScale="92500" lnSpcReduction="20000"/>
          </a:bodyPr>
          <a:lstStyle/>
          <a:p>
            <a:pPr>
              <a:tabLst>
                <a:tab pos="2624138" algn="l"/>
              </a:tabLst>
            </a:pPr>
            <a:r>
              <a:rPr lang="en-IN" dirty="0" smtClean="0"/>
              <a:t>Certain </a:t>
            </a:r>
            <a:r>
              <a:rPr lang="en-IN" dirty="0" err="1" smtClean="0"/>
              <a:t>autoantibodies</a:t>
            </a:r>
            <a:r>
              <a:rPr lang="en-IN" dirty="0" smtClean="0"/>
              <a:t> </a:t>
            </a:r>
            <a:r>
              <a:rPr lang="en-IN" dirty="0" err="1" smtClean="0"/>
              <a:t>IgG</a:t>
            </a:r>
            <a:r>
              <a:rPr lang="en-IN" dirty="0" smtClean="0"/>
              <a:t> stimulate the target cells rather than inhibition or killing.</a:t>
            </a:r>
          </a:p>
          <a:p>
            <a:r>
              <a:rPr lang="en-IN" b="1" dirty="0" smtClean="0"/>
              <a:t>Normally – </a:t>
            </a:r>
            <a:r>
              <a:rPr lang="en-IN" dirty="0" smtClean="0"/>
              <a:t>TSH ----&gt;acts on thyroid gland and activates </a:t>
            </a:r>
            <a:r>
              <a:rPr lang="en-IN" dirty="0" err="1" smtClean="0"/>
              <a:t>adenyl</a:t>
            </a:r>
            <a:r>
              <a:rPr lang="en-IN" dirty="0" smtClean="0"/>
              <a:t> </a:t>
            </a:r>
            <a:r>
              <a:rPr lang="en-IN" dirty="0" err="1" smtClean="0"/>
              <a:t>cyclase</a:t>
            </a:r>
            <a:r>
              <a:rPr lang="en-IN" dirty="0" smtClean="0"/>
              <a:t> -----&gt;converts ATP to </a:t>
            </a:r>
            <a:r>
              <a:rPr lang="en-IN" dirty="0" err="1" smtClean="0"/>
              <a:t>cAMP</a:t>
            </a:r>
            <a:r>
              <a:rPr lang="en-IN" dirty="0" smtClean="0"/>
              <a:t> and releases thyroid hormones.</a:t>
            </a:r>
          </a:p>
          <a:p>
            <a:r>
              <a:rPr lang="en-IN" b="1" dirty="0" smtClean="0"/>
              <a:t>If Long acting thyroid stimulating </a:t>
            </a:r>
            <a:r>
              <a:rPr lang="en-IN" b="1" dirty="0" err="1" smtClean="0"/>
              <a:t>autoantibodies</a:t>
            </a:r>
            <a:r>
              <a:rPr lang="en-IN" b="1" dirty="0" smtClean="0"/>
              <a:t> (LATS)formed </a:t>
            </a:r>
            <a:r>
              <a:rPr lang="en-IN" dirty="0" smtClean="0"/>
              <a:t>-------&gt;they attach to thyroid cell receptor and stimulates the cell like TSH ---------------&gt;increases </a:t>
            </a:r>
            <a:r>
              <a:rPr lang="en-IN" dirty="0" err="1" smtClean="0"/>
              <a:t>thyroxine</a:t>
            </a:r>
            <a:r>
              <a:rPr lang="en-IN" dirty="0" smtClean="0"/>
              <a:t> secretion ----&gt;producing excessive secretion of thyroid hormone -----GRAVES DISEASE or THYROTOXICOSIS</a:t>
            </a:r>
          </a:p>
          <a:p>
            <a:pPr>
              <a:buNone/>
            </a:pPr>
            <a:r>
              <a:rPr lang="en-IN" dirty="0" smtClean="0"/>
              <a:t>TSH level:      , Thyroid hormones level (T3 &amp;T4):</a:t>
            </a:r>
          </a:p>
        </p:txBody>
      </p:sp>
      <p:sp>
        <p:nvSpPr>
          <p:cNvPr id="6" name="Down Arrow 5"/>
          <p:cNvSpPr/>
          <p:nvPr/>
        </p:nvSpPr>
        <p:spPr>
          <a:xfrm>
            <a:off x="2214546" y="5429264"/>
            <a:ext cx="4571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8215338" y="5429264"/>
            <a:ext cx="45719"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8072462" y="5429264"/>
            <a:ext cx="45719"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B465F9-E319-46D7-8E70-05741ECB0556}"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TYPE III OR IMMUNE COMPLEX HYPERSENSITIV ITY REACTION</a:t>
            </a:r>
            <a:br>
              <a:rPr lang="en-IN" dirty="0" smtClean="0"/>
            </a:br>
            <a:endParaRPr lang="en-IN"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r>
              <a:rPr lang="en-IN" b="1" dirty="0" smtClean="0"/>
              <a:t>MECHANISM:</a:t>
            </a:r>
          </a:p>
          <a:p>
            <a:pPr lvl="0"/>
            <a:r>
              <a:rPr lang="en-IN" dirty="0" smtClean="0"/>
              <a:t>Deposition of immune complexes (Ag-</a:t>
            </a:r>
            <a:r>
              <a:rPr lang="en-IN" dirty="0" err="1" smtClean="0"/>
              <a:t>Ab</a:t>
            </a:r>
            <a:r>
              <a:rPr lang="en-IN" dirty="0" smtClean="0"/>
              <a:t> complex)on tissue basement membrane</a:t>
            </a:r>
          </a:p>
          <a:p>
            <a:pPr lvl="0"/>
            <a:r>
              <a:rPr lang="en-IN" dirty="0" smtClean="0"/>
              <a:t>Complement is bound and activated through classical pathway</a:t>
            </a:r>
          </a:p>
          <a:p>
            <a:pPr lvl="0"/>
            <a:r>
              <a:rPr lang="en-IN" dirty="0" smtClean="0"/>
              <a:t>Leads to release of </a:t>
            </a:r>
            <a:r>
              <a:rPr lang="en-IN" dirty="0" err="1" smtClean="0"/>
              <a:t>anaphylatoxins</a:t>
            </a:r>
            <a:r>
              <a:rPr lang="en-IN" dirty="0" smtClean="0"/>
              <a:t> like C3a &amp;C5a</a:t>
            </a:r>
          </a:p>
          <a:p>
            <a:pPr lvl="0"/>
            <a:r>
              <a:rPr lang="en-IN" dirty="0" smtClean="0"/>
              <a:t>These induce </a:t>
            </a:r>
            <a:r>
              <a:rPr lang="en-IN" dirty="0" err="1" smtClean="0"/>
              <a:t>basophils</a:t>
            </a:r>
            <a:r>
              <a:rPr lang="en-IN" dirty="0" smtClean="0"/>
              <a:t> to release histamine &amp; increase vascular permeability</a:t>
            </a:r>
          </a:p>
          <a:p>
            <a:pPr lvl="0"/>
            <a:r>
              <a:rPr lang="en-IN" dirty="0" smtClean="0"/>
              <a:t>Polymorphs bind to immune complex through Fc and C3b receptors and phagocytize the immune complex ------&gt;release </a:t>
            </a:r>
            <a:r>
              <a:rPr lang="en-IN" dirty="0" err="1" smtClean="0"/>
              <a:t>lysosomal</a:t>
            </a:r>
            <a:r>
              <a:rPr lang="en-IN" dirty="0" smtClean="0"/>
              <a:t> enzymes --------------&gt;causing damage to the basement membrane</a:t>
            </a:r>
            <a:endParaRPr lang="en-IN"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2</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MECHANISM</a:t>
            </a:r>
            <a:endParaRPr lang="en-IN" dirty="0"/>
          </a:p>
        </p:txBody>
      </p:sp>
      <p:sp>
        <p:nvSpPr>
          <p:cNvPr id="3" name="Content Placeholder 2"/>
          <p:cNvSpPr>
            <a:spLocks noGrp="1"/>
          </p:cNvSpPr>
          <p:nvPr>
            <p:ph idx="1"/>
          </p:nvPr>
        </p:nvSpPr>
        <p:spPr>
          <a:xfrm>
            <a:off x="0" y="928671"/>
            <a:ext cx="9144000" cy="5472130"/>
          </a:xfrm>
        </p:spPr>
        <p:txBody>
          <a:bodyPr/>
          <a:lstStyle/>
          <a:p>
            <a:pPr>
              <a:buNone/>
            </a:pPr>
            <a:endParaRPr lang="en-IN" dirty="0"/>
          </a:p>
        </p:txBody>
      </p:sp>
      <p:pic>
        <p:nvPicPr>
          <p:cNvPr id="3082" name="Picture 10" descr="H:\New Folder\Scan0007.jpg"/>
          <p:cNvPicPr>
            <a:picLocks noChangeAspect="1" noChangeArrowheads="1"/>
          </p:cNvPicPr>
          <p:nvPr/>
        </p:nvPicPr>
        <p:blipFill>
          <a:blip r:embed="rId2" cstate="print"/>
          <a:srcRect/>
          <a:stretch>
            <a:fillRect/>
          </a:stretch>
        </p:blipFill>
        <p:spPr bwMode="auto">
          <a:xfrm>
            <a:off x="3214678" y="1428736"/>
            <a:ext cx="2801937" cy="5207000"/>
          </a:xfrm>
          <a:prstGeom prst="rect">
            <a:avLst/>
          </a:prstGeom>
          <a:noFill/>
        </p:spPr>
      </p:pic>
      <p:sp>
        <p:nvSpPr>
          <p:cNvPr id="4" name="Slide Number Placeholder 3"/>
          <p:cNvSpPr>
            <a:spLocks noGrp="1"/>
          </p:cNvSpPr>
          <p:nvPr>
            <p:ph type="sldNum" sz="quarter" idx="12"/>
          </p:nvPr>
        </p:nvSpPr>
        <p:spPr/>
        <p:txBody>
          <a:bodyPr/>
          <a:lstStyle/>
          <a:p>
            <a:fld id="{33B465F9-E319-46D7-8E70-05741ECB0556}" type="slidenum">
              <a:rPr lang="en-IN" smtClean="0"/>
              <a:pPr/>
              <a:t>3</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4</a:t>
            </a:fld>
            <a:endParaRPr lang="en-IN"/>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278" y="278368"/>
            <a:ext cx="8663194" cy="6341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999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5</a:t>
            </a:fld>
            <a:endParaRPr lang="en-IN"/>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36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33B465F9-E319-46D7-8E70-05741ECB0556}" type="slidenum">
              <a:rPr lang="en-IN" smtClean="0"/>
              <a:pPr/>
              <a:t>6</a:t>
            </a:fld>
            <a:endParaRPr lang="en-IN"/>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098" y="260648"/>
            <a:ext cx="8543382" cy="6399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097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FACTORS INFUENCING IMMUNE COMPLEX DEPOSITION</a:t>
            </a:r>
            <a:br>
              <a:rPr lang="en-IN" dirty="0" smtClean="0"/>
            </a:br>
            <a:endParaRPr lang="en-IN" dirty="0"/>
          </a:p>
        </p:txBody>
      </p:sp>
      <p:sp>
        <p:nvSpPr>
          <p:cNvPr id="3" name="Content Placeholder 2"/>
          <p:cNvSpPr>
            <a:spLocks noGrp="1"/>
          </p:cNvSpPr>
          <p:nvPr>
            <p:ph idx="1"/>
          </p:nvPr>
        </p:nvSpPr>
        <p:spPr/>
        <p:txBody>
          <a:bodyPr/>
          <a:lstStyle/>
          <a:p>
            <a:pPr lvl="0"/>
            <a:r>
              <a:rPr lang="en-IN" dirty="0" smtClean="0"/>
              <a:t>Size of complex</a:t>
            </a:r>
          </a:p>
          <a:p>
            <a:pPr lvl="0"/>
            <a:r>
              <a:rPr lang="en-IN" dirty="0" smtClean="0"/>
              <a:t>Local vascular permeability</a:t>
            </a:r>
          </a:p>
          <a:p>
            <a:pPr lvl="0"/>
            <a:r>
              <a:rPr lang="en-IN" dirty="0" smtClean="0"/>
              <a:t>Certain favoured sites like renal glomerulus, choroid plexus, skin.</a:t>
            </a:r>
          </a:p>
          <a:p>
            <a:pPr>
              <a:buNone/>
            </a:pPr>
            <a:endParaRPr lang="en-IN"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EXAMPLES</a:t>
            </a:r>
            <a:endParaRPr lang="en-IN" dirty="0"/>
          </a:p>
        </p:txBody>
      </p:sp>
      <p:sp>
        <p:nvSpPr>
          <p:cNvPr id="3" name="Content Placeholder 2"/>
          <p:cNvSpPr>
            <a:spLocks noGrp="1"/>
          </p:cNvSpPr>
          <p:nvPr>
            <p:ph idx="1"/>
          </p:nvPr>
        </p:nvSpPr>
        <p:spPr/>
        <p:txBody>
          <a:bodyPr>
            <a:normAutofit/>
          </a:bodyPr>
          <a:lstStyle/>
          <a:p>
            <a:pPr marL="514350" indent="-514350">
              <a:buAutoNum type="arabicPeriod"/>
            </a:pPr>
            <a:r>
              <a:rPr lang="en-IN" b="1" dirty="0" smtClean="0"/>
              <a:t>ARTHUS REACTION (Local anaphylaxis) </a:t>
            </a:r>
            <a:r>
              <a:rPr lang="en-IN" dirty="0" smtClean="0"/>
              <a:t>in 1903</a:t>
            </a:r>
          </a:p>
          <a:p>
            <a:pPr marL="514350" indent="-514350">
              <a:buAutoNum type="arabicPeriod"/>
            </a:pPr>
            <a:r>
              <a:rPr lang="en-IN" b="1" dirty="0"/>
              <a:t>SERUM SICKNESS OR SYSTEMIC IMMUNE COMPLEX DISEASE</a:t>
            </a:r>
            <a:endParaRPr lang="en-IN" dirty="0" smtClean="0"/>
          </a:p>
          <a:p>
            <a:pPr marL="514350" indent="-514350">
              <a:buAutoNum type="arabicPeriod"/>
            </a:pPr>
            <a:endParaRPr lang="en-IN" dirty="0" smtClean="0"/>
          </a:p>
          <a:p>
            <a:endParaRPr lang="en-IN" dirty="0"/>
          </a:p>
        </p:txBody>
      </p:sp>
      <p:sp>
        <p:nvSpPr>
          <p:cNvPr id="4" name="Slide Number Placeholder 3"/>
          <p:cNvSpPr>
            <a:spLocks noGrp="1"/>
          </p:cNvSpPr>
          <p:nvPr>
            <p:ph type="sldNum" sz="quarter" idx="12"/>
          </p:nvPr>
        </p:nvSpPr>
        <p:spPr/>
        <p:txBody>
          <a:bodyPr/>
          <a:lstStyle/>
          <a:p>
            <a:fld id="{33B465F9-E319-46D7-8E70-05741ECB0556}"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68177"/>
          </a:xfrm>
        </p:spPr>
        <p:txBody>
          <a:bodyPr>
            <a:normAutofit fontScale="85000" lnSpcReduction="20000"/>
          </a:bodyPr>
          <a:lstStyle/>
          <a:p>
            <a:r>
              <a:rPr lang="en-US" b="1" dirty="0" smtClean="0"/>
              <a:t>Mechanism: </a:t>
            </a:r>
            <a:r>
              <a:rPr lang="en-US" dirty="0" smtClean="0"/>
              <a:t>Serum sickness – </a:t>
            </a:r>
            <a:r>
              <a:rPr lang="en-IN" dirty="0" smtClean="0"/>
              <a:t>single  </a:t>
            </a:r>
            <a:r>
              <a:rPr lang="en-IN" dirty="0"/>
              <a:t>injection of a high concentration of horse antitoxin against tetanus, gas </a:t>
            </a:r>
            <a:r>
              <a:rPr lang="en-IN" dirty="0" smtClean="0"/>
              <a:t>gangrene etc.</a:t>
            </a:r>
          </a:p>
          <a:p>
            <a:pPr marL="0" indent="0">
              <a:buNone/>
            </a:pPr>
            <a:endParaRPr lang="en-US" dirty="0" smtClean="0"/>
          </a:p>
          <a:p>
            <a:pPr lvl="0"/>
            <a:r>
              <a:rPr lang="en-IN" dirty="0" smtClean="0"/>
              <a:t>7-12 days later Abs to horse </a:t>
            </a:r>
            <a:r>
              <a:rPr lang="en-IN" dirty="0" err="1" smtClean="0"/>
              <a:t>Ags</a:t>
            </a:r>
            <a:r>
              <a:rPr lang="en-IN" dirty="0" smtClean="0"/>
              <a:t> appear while horse </a:t>
            </a:r>
            <a:r>
              <a:rPr lang="en-IN" dirty="0" err="1" smtClean="0"/>
              <a:t>Ags</a:t>
            </a:r>
            <a:r>
              <a:rPr lang="en-IN" dirty="0" smtClean="0"/>
              <a:t> are still persisting since large dose was administered</a:t>
            </a:r>
          </a:p>
          <a:p>
            <a:pPr lvl="0"/>
            <a:r>
              <a:rPr lang="en-IN" dirty="0" smtClean="0"/>
              <a:t>Initially these complexes were formed in antigen excess, so these soluble (small) complexes circulated and get deposited in various sites particularly skin, joints, kidney, heart causing complement mediated damage to the lining</a:t>
            </a:r>
          </a:p>
          <a:p>
            <a:pPr lvl="0"/>
            <a:r>
              <a:rPr lang="en-IN" dirty="0" smtClean="0"/>
              <a:t> Later when plasma level of antibody increases large Ag-</a:t>
            </a:r>
            <a:r>
              <a:rPr lang="en-IN" dirty="0" err="1" smtClean="0"/>
              <a:t>Ab</a:t>
            </a:r>
            <a:r>
              <a:rPr lang="en-IN" dirty="0" smtClean="0"/>
              <a:t> complexes formed which got phagocytised</a:t>
            </a:r>
          </a:p>
          <a:p>
            <a:pPr>
              <a:buNone/>
            </a:pPr>
            <a:r>
              <a:rPr lang="en-IN" dirty="0" smtClean="0"/>
              <a:t>                   </a:t>
            </a:r>
          </a:p>
          <a:p>
            <a:pPr>
              <a:buNone/>
            </a:pPr>
            <a:r>
              <a:rPr lang="en-IN" b="1" dirty="0" smtClean="0"/>
              <a:t>                        SELF LIMITING DISEASE</a:t>
            </a:r>
          </a:p>
          <a:p>
            <a:pPr>
              <a:buNone/>
            </a:pPr>
            <a:endParaRPr lang="en-US" dirty="0"/>
          </a:p>
        </p:txBody>
      </p:sp>
      <p:sp>
        <p:nvSpPr>
          <p:cNvPr id="2" name="Slide Number Placeholder 1"/>
          <p:cNvSpPr>
            <a:spLocks noGrp="1"/>
          </p:cNvSpPr>
          <p:nvPr>
            <p:ph type="sldNum" sz="quarter" idx="12"/>
          </p:nvPr>
        </p:nvSpPr>
        <p:spPr/>
        <p:txBody>
          <a:bodyPr/>
          <a:lstStyle/>
          <a:p>
            <a:fld id="{33B465F9-E319-46D7-8E70-05741ECB0556}" type="slidenum">
              <a:rPr lang="en-IN" smtClean="0"/>
              <a:pPr/>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On-screen Show (4:3)</PresentationFormat>
  <Paragraphs>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HYPERSENSITIVITY  REACTIONS </vt:lpstr>
      <vt:lpstr>TYPE III OR IMMUNE COMPLEX HYPERSENSITIV ITY REACTION </vt:lpstr>
      <vt:lpstr>                     MECHANISM</vt:lpstr>
      <vt:lpstr>Slide 4</vt:lpstr>
      <vt:lpstr>Slide 5</vt:lpstr>
      <vt:lpstr>Slide 6</vt:lpstr>
      <vt:lpstr>FACTORS INFUENCING IMMUNE COMPLEX DEPOSITION </vt:lpstr>
      <vt:lpstr>EXAMPLES</vt:lpstr>
      <vt:lpstr>Slide 9</vt:lpstr>
      <vt:lpstr>Immune complex diseases</vt:lpstr>
      <vt:lpstr>TYPE IV OR CELL MEDIATED OR DELAYED HYPERSENSITIVITY REACTION</vt:lpstr>
      <vt:lpstr>MECHANISM of DTH</vt:lpstr>
      <vt:lpstr>MECHANISM</vt:lpstr>
      <vt:lpstr>Slide 14</vt:lpstr>
      <vt:lpstr>TYPES </vt:lpstr>
      <vt:lpstr>Slide 16</vt:lpstr>
      <vt:lpstr>Slide 17</vt:lpstr>
      <vt:lpstr>Slide 18</vt:lpstr>
      <vt:lpstr>TYPE V OR STIMULATORY HYPERSENSITIVITY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HYPERSENSITIVITY  REACTIONS </dc:title>
  <dc:creator>DR. MEGHA</dc:creator>
  <cp:lastModifiedBy>ITSDENTAL</cp:lastModifiedBy>
  <cp:revision>1</cp:revision>
  <dcterms:created xsi:type="dcterms:W3CDTF">2006-08-16T00:00:00Z</dcterms:created>
  <dcterms:modified xsi:type="dcterms:W3CDTF">2007-12-31T18:48:34Z</dcterms:modified>
</cp:coreProperties>
</file>