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64" r:id="rId2"/>
    <p:sldId id="278" r:id="rId3"/>
    <p:sldId id="273" r:id="rId4"/>
    <p:sldId id="283" r:id="rId5"/>
    <p:sldId id="279" r:id="rId6"/>
    <p:sldId id="271" r:id="rId7"/>
    <p:sldId id="272" r:id="rId8"/>
    <p:sldId id="280" r:id="rId9"/>
    <p:sldId id="266" r:id="rId10"/>
    <p:sldId id="267" r:id="rId11"/>
    <p:sldId id="295" r:id="rId12"/>
    <p:sldId id="282" r:id="rId13"/>
    <p:sldId id="268" r:id="rId14"/>
    <p:sldId id="284" r:id="rId15"/>
    <p:sldId id="281" r:id="rId16"/>
    <p:sldId id="285" r:id="rId17"/>
    <p:sldId id="286" r:id="rId18"/>
    <p:sldId id="287" r:id="rId19"/>
    <p:sldId id="288" r:id="rId20"/>
    <p:sldId id="289" r:id="rId21"/>
    <p:sldId id="290" r:id="rId22"/>
    <p:sldId id="294" r:id="rId23"/>
    <p:sldId id="291" r:id="rId24"/>
    <p:sldId id="292" r:id="rId25"/>
    <p:sldId id="29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E1AAC70-4085-48D4-A0D8-8DBB2400C5E9}" type="datetimeFigureOut">
              <a:rPr lang="en-US" smtClean="0"/>
              <a:pPr/>
              <a:t>3/23/2017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449458D-098F-4FAF-8CC3-59D718234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Autoimmune disorders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BDS 2</a:t>
            </a:r>
            <a:r>
              <a:rPr lang="en-US" baseline="30000" dirty="0" smtClean="0"/>
              <a:t>nd</a:t>
            </a:r>
            <a:r>
              <a:rPr lang="en-US" dirty="0" smtClean="0"/>
              <a:t> year</a:t>
            </a:r>
          </a:p>
          <a:p>
            <a:pPr eaLnBrk="1" hangingPunct="1"/>
            <a:r>
              <a:rPr lang="en-US" dirty="0" smtClean="0"/>
              <a:t>Date:27/3/17</a:t>
            </a:r>
          </a:p>
          <a:p>
            <a:pPr eaLnBrk="1" hangingPunct="1"/>
            <a:r>
              <a:rPr lang="en-US" dirty="0" err="1" smtClean="0"/>
              <a:t>Dr.Nitika</a:t>
            </a:r>
            <a:r>
              <a:rPr lang="en-US" dirty="0" smtClean="0"/>
              <a:t> </a:t>
            </a:r>
            <a:r>
              <a:rPr lang="en-US" dirty="0" err="1" smtClean="0"/>
              <a:t>Anand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0"/>
            <a:ext cx="7239000" cy="645573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/>
              <a:t>2)Antigen alteration: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Cells or tissues may undergo antigenic alteration as a result of Physical(irradiation), chemical(drugs) or biological effects (viruses, bacterial enzymes). Such altered ‘</a:t>
            </a:r>
            <a:r>
              <a:rPr lang="en-US" dirty="0" err="1" smtClean="0"/>
              <a:t>neoantigens</a:t>
            </a:r>
            <a:r>
              <a:rPr lang="en-US" dirty="0" smtClean="0"/>
              <a:t>’ may elicit immune response.</a:t>
            </a:r>
          </a:p>
          <a:p>
            <a:pPr>
              <a:buNone/>
            </a:pPr>
            <a:endParaRPr lang="en-US" b="1" u="sng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3)Breakdown of immunological homeostasis</a:t>
            </a:r>
          </a:p>
          <a:p>
            <a:r>
              <a:rPr lang="en-US" dirty="0" smtClean="0"/>
              <a:t>  During embryonic life, clones of cells having immunological reactivity with self antigens are eliminated.</a:t>
            </a:r>
          </a:p>
          <a:p>
            <a:r>
              <a:rPr lang="en-US" dirty="0" smtClean="0"/>
              <a:t>Such clones are called </a:t>
            </a:r>
            <a:r>
              <a:rPr lang="en-US" b="1" dirty="0" smtClean="0"/>
              <a:t>forbidden clones</a:t>
            </a:r>
            <a:r>
              <a:rPr lang="en-US" dirty="0" smtClean="0"/>
              <a:t>. Their persistence or development in later life due to mutation can lead to autoimmunity.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228600"/>
            <a:ext cx="7239000" cy="6227136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4)Cross reacting Foreign antigens(Molecular mimicry):</a:t>
            </a:r>
            <a:endParaRPr lang="en-US" dirty="0" smtClean="0"/>
          </a:p>
          <a:p>
            <a:r>
              <a:rPr lang="en-US" dirty="0" smtClean="0"/>
              <a:t>Sharing of antigens by different organisms is</a:t>
            </a:r>
          </a:p>
          <a:p>
            <a:pPr>
              <a:buNone/>
            </a:pPr>
            <a:r>
              <a:rPr lang="en-US" dirty="0" smtClean="0"/>
              <a:t>   the basis of “cross reacting antigen theory”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 of autoimmunity.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 Streptococcus M protein &amp; heart muscle share antigenic similarity. Immune response induced by repeated Streptococcal infection can damage the heart.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l\Desktop\my  documents\My Pictures\autoimmunity 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4087" y="601662"/>
            <a:ext cx="6934200" cy="520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l\Desktop\my  documents\My Pictures\autoimmunity-5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534400" cy="631428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323671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CLASSIFICATION OF AUTOIMMUNE DISORDERS</a:t>
            </a:r>
            <a:endParaRPr lang="en-US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l\Desktop\my  documents\My Pictures\autoimmunity 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382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 Autoimmune disorders of oral cavity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Oral lichen </a:t>
            </a:r>
            <a:r>
              <a:rPr lang="en-US" dirty="0" err="1" smtClean="0"/>
              <a:t>planus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Common </a:t>
            </a:r>
            <a:r>
              <a:rPr lang="en-US" dirty="0" err="1" smtClean="0"/>
              <a:t>mucocutaneous</a:t>
            </a:r>
            <a:r>
              <a:rPr lang="en-US" dirty="0" smtClean="0"/>
              <a:t> disease.</a:t>
            </a:r>
          </a:p>
          <a:p>
            <a:pPr eaLnBrk="1" hangingPunct="1">
              <a:defRPr/>
            </a:pPr>
            <a:r>
              <a:rPr lang="en-US" dirty="0" smtClean="0"/>
              <a:t>Condition can affect either </a:t>
            </a:r>
            <a:r>
              <a:rPr lang="en-US" dirty="0" err="1" smtClean="0"/>
              <a:t>skin,mucosa</a:t>
            </a:r>
            <a:r>
              <a:rPr lang="en-US" dirty="0" smtClean="0"/>
              <a:t> or both.</a:t>
            </a:r>
          </a:p>
          <a:p>
            <a:pPr eaLnBrk="1" hangingPunct="1">
              <a:defRPr/>
            </a:pPr>
            <a:r>
              <a:rPr lang="en-US" dirty="0" smtClean="0"/>
              <a:t>It affects adults older than 40 yrs although younger adults , children can be affected.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Etiology:  </a:t>
            </a:r>
            <a:r>
              <a:rPr lang="en-US" dirty="0" smtClean="0"/>
              <a:t>It is T cell mediated autoimmune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Disease in which CD8 T cells triggers apoptosis of oral epithelial cells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0179" name="Picture 2" descr="F:\lectures 1\oral lichen plan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914400"/>
            <a:ext cx="4419600" cy="5029200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Oral manifestations: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239000" cy="484632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It presents as bilateral white striations,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papules or plaques on </a:t>
            </a:r>
            <a:r>
              <a:rPr lang="en-US" dirty="0" err="1" smtClean="0"/>
              <a:t>buccal</a:t>
            </a:r>
            <a:r>
              <a:rPr lang="en-US" dirty="0" smtClean="0"/>
              <a:t> mucosa 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Tongue,gingivae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Lesions on </a:t>
            </a:r>
            <a:r>
              <a:rPr lang="en-US" dirty="0" err="1" smtClean="0"/>
              <a:t>buccal</a:t>
            </a:r>
            <a:r>
              <a:rPr lang="en-US" dirty="0" smtClean="0"/>
              <a:t> mucosa accompanies or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precedes the appearance of lesions on skin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&amp; genital mucous membrane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\Desktop\my  documents\My Pictures\autoimmunity 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7696200" cy="6075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Pemphigous</a:t>
            </a:r>
            <a:r>
              <a:rPr lang="en-US" dirty="0" smtClean="0"/>
              <a:t> </a:t>
            </a:r>
            <a:r>
              <a:rPr lang="en-US" dirty="0" err="1" smtClean="0"/>
              <a:t>vulgaris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This is an autoimmune , intraepithelial blistering disease affecting skin &amp; mucous membrane.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 Etiology: </a:t>
            </a:r>
            <a:r>
              <a:rPr lang="en-US" dirty="0" smtClean="0"/>
              <a:t>Disease is triggered by </a:t>
            </a:r>
            <a:r>
              <a:rPr lang="en-US" dirty="0" err="1" smtClean="0"/>
              <a:t>autoantibodies</a:t>
            </a:r>
            <a:r>
              <a:rPr lang="en-US" dirty="0" smtClean="0"/>
              <a:t> against </a:t>
            </a:r>
            <a:r>
              <a:rPr lang="en-US" dirty="0" err="1" smtClean="0"/>
              <a:t>keratinocyte</a:t>
            </a:r>
            <a:r>
              <a:rPr lang="en-US" dirty="0" smtClean="0"/>
              <a:t> cell surface.</a:t>
            </a:r>
            <a:endParaRPr lang="en-US" b="1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Oral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It presents as ill defined, irregularly shaped erosions on </a:t>
            </a:r>
            <a:r>
              <a:rPr lang="en-US" dirty="0" err="1" smtClean="0"/>
              <a:t>gingiva</a:t>
            </a:r>
            <a:r>
              <a:rPr lang="en-US" dirty="0" smtClean="0"/>
              <a:t> , </a:t>
            </a:r>
            <a:r>
              <a:rPr lang="en-US" dirty="0" err="1" smtClean="0"/>
              <a:t>buccal</a:t>
            </a:r>
            <a:r>
              <a:rPr lang="en-US" dirty="0" smtClean="0"/>
              <a:t> mucosa that are painful &amp; slow in healing.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Mucosal lesions may precede </a:t>
            </a:r>
            <a:r>
              <a:rPr lang="en-US" dirty="0" err="1" smtClean="0"/>
              <a:t>cutaneous</a:t>
            </a:r>
            <a:r>
              <a:rPr lang="en-US" dirty="0" smtClean="0"/>
              <a:t> lesions by months.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l\Desktop\my  documents\My Pictures\pemphigusVulgaris_32709_s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971800" y="2209800"/>
            <a:ext cx="2133600" cy="28956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33400" y="1828800"/>
            <a:ext cx="213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Pemphigous</a:t>
            </a:r>
            <a:r>
              <a:rPr lang="en-US" dirty="0" smtClean="0"/>
              <a:t> </a:t>
            </a:r>
            <a:r>
              <a:rPr lang="en-US" dirty="0" err="1" smtClean="0"/>
              <a:t>vulgaris</a:t>
            </a:r>
            <a:r>
              <a:rPr lang="en-US" dirty="0" smtClean="0"/>
              <a:t> frequently affects inner lining of mouth.</a:t>
            </a:r>
          </a:p>
          <a:p>
            <a:r>
              <a:rPr lang="en-US" dirty="0" smtClean="0"/>
              <a:t>In this image, there is loss of top layer of skin of the lip.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Erythema</a:t>
            </a:r>
            <a:r>
              <a:rPr lang="en-US" dirty="0" smtClean="0"/>
              <a:t> </a:t>
            </a:r>
            <a:r>
              <a:rPr lang="en-US" dirty="0" err="1" smtClean="0"/>
              <a:t>multiforme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This is an acute self limiting dermatitis.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EM minor represents localized eruption of skin with mild mucosal involvement.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EM major &amp; Stevens </a:t>
            </a:r>
            <a:r>
              <a:rPr lang="en-US" dirty="0" err="1" smtClean="0"/>
              <a:t>johnson</a:t>
            </a:r>
            <a:r>
              <a:rPr lang="en-US" dirty="0" smtClean="0"/>
              <a:t> syndrome(SJS) represents severe &amp; life </a:t>
            </a:r>
            <a:r>
              <a:rPr lang="en-US" dirty="0" err="1" smtClean="0"/>
              <a:t>threatning</a:t>
            </a:r>
            <a:r>
              <a:rPr lang="en-US" dirty="0" smtClean="0"/>
              <a:t> mucosal &amp; skin disease.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b="1" dirty="0" smtClean="0"/>
              <a:t>Etiology: Certain </a:t>
            </a:r>
            <a:r>
              <a:rPr lang="en-US" dirty="0" smtClean="0"/>
              <a:t> drugs &amp; infectious agents can cause EM. EM minor is triggered by HSV , </a:t>
            </a:r>
            <a:r>
              <a:rPr lang="en-US" dirty="0" err="1" smtClean="0"/>
              <a:t>Mycoplasma</a:t>
            </a:r>
            <a:r>
              <a:rPr lang="en-US" dirty="0" smtClean="0"/>
              <a:t> infection. Sulfa drugs are common triggers.</a:t>
            </a:r>
          </a:p>
          <a:p>
            <a:pPr>
              <a:buFont typeface="Wingdings" pitchFamily="2" charset="2"/>
              <a:buNone/>
              <a:defRPr/>
            </a:pPr>
            <a:endParaRPr lang="en-US" b="1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b="1" dirty="0" smtClean="0"/>
              <a:t>Oral manifestations: </a:t>
            </a:r>
            <a:r>
              <a:rPr lang="en-US" dirty="0" smtClean="0"/>
              <a:t>Oral lesions in EM include </a:t>
            </a:r>
            <a:r>
              <a:rPr lang="en-US" dirty="0" err="1" smtClean="0"/>
              <a:t>macules,papule</a:t>
            </a:r>
            <a:r>
              <a:rPr lang="en-US" dirty="0" smtClean="0"/>
              <a:t> or vesicles on </a:t>
            </a:r>
            <a:r>
              <a:rPr lang="en-US" dirty="0" err="1" smtClean="0"/>
              <a:t>tongue,palate</a:t>
            </a:r>
            <a:r>
              <a:rPr lang="en-US" dirty="0" smtClean="0"/>
              <a:t>, </a:t>
            </a:r>
            <a:r>
              <a:rPr lang="en-US" dirty="0" err="1" smtClean="0"/>
              <a:t>buccal</a:t>
            </a:r>
            <a:r>
              <a:rPr lang="en-US" dirty="0" smtClean="0"/>
              <a:t> mucosa, </a:t>
            </a:r>
            <a:r>
              <a:rPr lang="en-US" dirty="0" err="1" smtClean="0"/>
              <a:t>gingiva</a:t>
            </a:r>
            <a:r>
              <a:rPr lang="en-US" dirty="0" smtClean="0"/>
              <a:t> that are painful. 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9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 SJS ,oral lesions are severe &amp; painful that </a:t>
            </a:r>
          </a:p>
          <a:p>
            <a:pPr>
              <a:buNone/>
              <a:defRPr/>
            </a:pPr>
            <a:r>
              <a:rPr lang="en-US" dirty="0" smtClean="0"/>
              <a:t>even mastication become </a:t>
            </a:r>
            <a:r>
              <a:rPr lang="en-US" dirty="0" err="1" smtClean="0"/>
              <a:t>impossible.Painful</a:t>
            </a:r>
            <a:r>
              <a:rPr lang="en-US" dirty="0" smtClean="0"/>
              <a:t> vesicles </a:t>
            </a:r>
          </a:p>
          <a:p>
            <a:pPr>
              <a:buNone/>
              <a:defRPr/>
            </a:pPr>
            <a:r>
              <a:rPr lang="en-US" dirty="0" smtClean="0"/>
              <a:t>appear on mucosa, lips and become ulcerated with bloody crusting.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Disease resembles acute </a:t>
            </a:r>
            <a:r>
              <a:rPr lang="en-US" dirty="0" err="1" smtClean="0"/>
              <a:t>necrotising</a:t>
            </a:r>
            <a:r>
              <a:rPr lang="en-US" dirty="0" smtClean="0"/>
              <a:t> ulcerative </a:t>
            </a:r>
            <a:r>
              <a:rPr lang="en-US" dirty="0" err="1" smtClean="0"/>
              <a:t>gingivostomatitis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609416"/>
            <a:ext cx="7848600" cy="484632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Autoimmunity is a condition in which body produces </a:t>
            </a:r>
            <a:r>
              <a:rPr lang="en-US" dirty="0" err="1" smtClean="0"/>
              <a:t>autoantibodies</a:t>
            </a:r>
            <a:r>
              <a:rPr lang="en-US" dirty="0" smtClean="0"/>
              <a:t> &amp; </a:t>
            </a:r>
            <a:r>
              <a:rPr lang="en-US" dirty="0" err="1" smtClean="0"/>
              <a:t>immunocompetent</a:t>
            </a:r>
            <a:r>
              <a:rPr lang="en-US" dirty="0" smtClean="0"/>
              <a:t> cells against the normal components of the body.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Referred to as “Injury to self”.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Autoimmunity leads to structural or functional damage to tissues.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\Desktop\my  documents\My Pictures\autoimmunity-4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7079192" cy="6456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l\Desktop\my  documents\My Pictures\autoimmunity-8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7848600" cy="6456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IMMUNOLOGICAL TOLERANCE</a:t>
            </a:r>
            <a:br>
              <a:rPr lang="en-US" u="sng" dirty="0" smtClean="0"/>
            </a:br>
            <a:endParaRPr lang="en-US" dirty="0" smtClean="0"/>
          </a:p>
        </p:txBody>
      </p:sp>
      <p:sp>
        <p:nvSpPr>
          <p:cNvPr id="7782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81000" y="1295400"/>
            <a:ext cx="7239000" cy="484632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  This is condition in which contact with antigen specifically abolish mounting of Immune response against it when it is </a:t>
            </a:r>
            <a:r>
              <a:rPr lang="en-US" dirty="0"/>
              <a:t>administered subsequently</a:t>
            </a:r>
            <a:r>
              <a:rPr lang="en-US" dirty="0" smtClean="0"/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immunological tolerance</a:t>
            </a:r>
            <a:endParaRPr lang="en-US" dirty="0"/>
          </a:p>
        </p:txBody>
      </p:sp>
      <p:sp>
        <p:nvSpPr>
          <p:cNvPr id="78850" name="Rectangle 2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r>
              <a:rPr lang="en-US" b="1" u="sng" dirty="0" smtClean="0"/>
              <a:t>a)Tolerance to Self antigen: </a:t>
            </a:r>
          </a:p>
          <a:p>
            <a:pPr>
              <a:defRPr/>
            </a:pPr>
            <a:r>
              <a:rPr lang="en-US" dirty="0" smtClean="0"/>
              <a:t>Normally body do not mount immune response </a:t>
            </a:r>
          </a:p>
          <a:p>
            <a:pPr eaLnBrk="1" hangingPunct="1">
              <a:buNone/>
              <a:defRPr/>
            </a:pPr>
            <a:r>
              <a:rPr lang="en-US" dirty="0" smtClean="0"/>
              <a:t>   against self antigen known as Self tolerance.</a:t>
            </a:r>
          </a:p>
          <a:p>
            <a:pPr>
              <a:defRPr/>
            </a:pPr>
            <a:r>
              <a:rPr lang="en-US" dirty="0" smtClean="0"/>
              <a:t>When immune response is mounted against Self</a:t>
            </a:r>
          </a:p>
          <a:p>
            <a:pPr>
              <a:buNone/>
              <a:defRPr/>
            </a:pPr>
            <a:r>
              <a:rPr lang="en-US" dirty="0" smtClean="0"/>
              <a:t>   </a:t>
            </a:r>
            <a:r>
              <a:rPr lang="en-US" dirty="0" err="1" smtClean="0"/>
              <a:t>antigen,autoimmune</a:t>
            </a:r>
            <a:r>
              <a:rPr lang="en-US" dirty="0" smtClean="0"/>
              <a:t> disease develop.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b) </a:t>
            </a:r>
            <a:r>
              <a:rPr lang="en-US" b="1" u="sng" dirty="0" smtClean="0"/>
              <a:t>Tolerance to non self antigen</a:t>
            </a:r>
            <a:r>
              <a:rPr lang="en-US" dirty="0" smtClean="0"/>
              <a:t>: </a:t>
            </a:r>
          </a:p>
          <a:p>
            <a:pPr>
              <a:defRPr/>
            </a:pPr>
            <a:r>
              <a:rPr lang="en-US" dirty="0" smtClean="0"/>
              <a:t>A condition where a non self antigen induces a state of unresponsiveness to itself.</a:t>
            </a:r>
          </a:p>
          <a:p>
            <a:pPr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l\Desktop\my  documents\My Pictures\autoimmunity 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305800" cy="6456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Mechanisms of autoimmunity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b="1" dirty="0" smtClean="0"/>
              <a:t>1)Hidden or sequestered Antigens: </a:t>
            </a:r>
            <a:endParaRPr lang="en-US" sz="2800" dirty="0" smtClean="0"/>
          </a:p>
          <a:p>
            <a:r>
              <a:rPr lang="en-US" sz="2800" dirty="0" smtClean="0"/>
              <a:t> Certain antigens  are present in closed system &amp; are not accessible to immune </a:t>
            </a:r>
            <a:r>
              <a:rPr lang="en-US" sz="2800" dirty="0" err="1" smtClean="0"/>
              <a:t>apparatus.Therefore,they</a:t>
            </a:r>
            <a:r>
              <a:rPr lang="en-US" sz="2800" dirty="0" smtClean="0"/>
              <a:t> not </a:t>
            </a:r>
            <a:r>
              <a:rPr lang="en-US" sz="2800" dirty="0" err="1" smtClean="0"/>
              <a:t>recognised</a:t>
            </a:r>
            <a:r>
              <a:rPr lang="en-US" sz="2800" dirty="0" smtClean="0"/>
              <a:t> as Self Ag.</a:t>
            </a:r>
          </a:p>
          <a:p>
            <a:r>
              <a:rPr lang="en-US" sz="2800" dirty="0" smtClean="0"/>
              <a:t>When these antigens are released into circulation due to trauma </a:t>
            </a:r>
            <a:r>
              <a:rPr lang="en-US" sz="2800" dirty="0" err="1" smtClean="0"/>
              <a:t>etc,they</a:t>
            </a:r>
            <a:r>
              <a:rPr lang="en-US" sz="2800" dirty="0" smtClean="0"/>
              <a:t> invoke immune response.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Eg</a:t>
            </a:r>
            <a:r>
              <a:rPr lang="en-US" sz="2800" dirty="0" smtClean="0"/>
              <a:t>: -eye lens protein enclosed in its capsule.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    -sperm antigens that develop during puberty . 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587</TotalTime>
  <Words>636</Words>
  <Application>Microsoft Office PowerPoint</Application>
  <PresentationFormat>On-screen Show (4:3)</PresentationFormat>
  <Paragraphs>91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Opulent</vt:lpstr>
      <vt:lpstr>Autoimmune disorders</vt:lpstr>
      <vt:lpstr>Slide 2</vt:lpstr>
      <vt:lpstr>Slide 3</vt:lpstr>
      <vt:lpstr>Slide 4</vt:lpstr>
      <vt:lpstr>Slide 5</vt:lpstr>
      <vt:lpstr>IMMUNOLOGICAL TOLERANCE </vt:lpstr>
      <vt:lpstr>Types of immunological tolerance</vt:lpstr>
      <vt:lpstr>Slide 8</vt:lpstr>
      <vt:lpstr>Mechanisms of autoimmunity</vt:lpstr>
      <vt:lpstr>Slide 10</vt:lpstr>
      <vt:lpstr>Slide 11</vt:lpstr>
      <vt:lpstr>Slide 12</vt:lpstr>
      <vt:lpstr>Slide 13</vt:lpstr>
      <vt:lpstr>Slide 14</vt:lpstr>
      <vt:lpstr>Slide 15</vt:lpstr>
      <vt:lpstr> Autoimmune disorders of oral cavity</vt:lpstr>
      <vt:lpstr>Oral lichen planus</vt:lpstr>
      <vt:lpstr>Slide 18</vt:lpstr>
      <vt:lpstr>Oral manifestations:  </vt:lpstr>
      <vt:lpstr>Pemphigous vulgaris</vt:lpstr>
      <vt:lpstr>Oral manifestations</vt:lpstr>
      <vt:lpstr>Slide 22</vt:lpstr>
      <vt:lpstr>Erythema multiforme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Monoclonal Antibodies</dc:title>
  <dc:creator>l</dc:creator>
  <cp:lastModifiedBy>l</cp:lastModifiedBy>
  <cp:revision>25</cp:revision>
  <dcterms:created xsi:type="dcterms:W3CDTF">2013-03-05T08:23:33Z</dcterms:created>
  <dcterms:modified xsi:type="dcterms:W3CDTF">2017-03-23T08:28:45Z</dcterms:modified>
</cp:coreProperties>
</file>