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87" r:id="rId5"/>
    <p:sldId id="259" r:id="rId6"/>
    <p:sldId id="280" r:id="rId7"/>
    <p:sldId id="260" r:id="rId8"/>
    <p:sldId id="261" r:id="rId9"/>
    <p:sldId id="279" r:id="rId10"/>
    <p:sldId id="278" r:id="rId11"/>
    <p:sldId id="262" r:id="rId12"/>
    <p:sldId id="263" r:id="rId13"/>
    <p:sldId id="264" r:id="rId14"/>
    <p:sldId id="285" r:id="rId15"/>
    <p:sldId id="286" r:id="rId16"/>
    <p:sldId id="265" r:id="rId17"/>
    <p:sldId id="284" r:id="rId18"/>
    <p:sldId id="266" r:id="rId19"/>
    <p:sldId id="267" r:id="rId20"/>
    <p:sldId id="268" r:id="rId21"/>
    <p:sldId id="283" r:id="rId22"/>
    <p:sldId id="269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27400-FB45-44BE-8BFB-1452DFA0B60B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19D5E-9F69-4D4B-BF09-5FEC691C2E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5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19D5E-9F69-4D4B-BF09-5FEC691C2E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19D5E-9F69-4D4B-BF09-5FEC691C2E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BF1A5-E848-451B-98F8-8F2782ABBC81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4FE2B-CAD1-4EC8-93C5-05795ABD8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Genus </a:t>
            </a:r>
            <a:r>
              <a:rPr lang="en-US" dirty="0" smtClean="0"/>
              <a:t>Streptococcus</a:t>
            </a:r>
            <a:br>
              <a:rPr lang="en-US" dirty="0" smtClean="0"/>
            </a:br>
            <a:r>
              <a:rPr lang="en-US" dirty="0" smtClean="0"/>
              <a:t>Gram positive </a:t>
            </a:r>
            <a:r>
              <a:rPr lang="en-US" dirty="0" err="1" smtClean="0"/>
              <a:t>cocci</a:t>
            </a:r>
            <a:r>
              <a:rPr lang="en-US" dirty="0" smtClean="0"/>
              <a:t> in chains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8229600" cy="26670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R DIVYA SAHAY\Documents\Cellulitis-Infection-h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-76200"/>
            <a:ext cx="2875584" cy="224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 DIVYA SAHAY\Documents\Impetigo 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0"/>
            <a:ext cx="379996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streptococcus images\pharyngiti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048000"/>
            <a:ext cx="3429000" cy="2691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treptococcus images\antigenic pattern of strep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7930" y="0"/>
            <a:ext cx="858166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715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Toxins and Enzymes – contribute to virulence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458200" cy="57149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Toxins: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Exotoxins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571500" indent="-571500">
              <a:buFont typeface="+mj-lt"/>
              <a:buAutoNum type="romanLcPeriod"/>
            </a:pPr>
            <a:r>
              <a:rPr lang="en-US" u="sng" dirty="0" err="1" smtClean="0">
                <a:solidFill>
                  <a:schemeClr val="accent2">
                    <a:lumMod val="75000"/>
                  </a:schemeClr>
                </a:solidFill>
              </a:rPr>
              <a:t>Haemolysins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dirty="0" smtClean="0"/>
              <a:t>  2 types of </a:t>
            </a:r>
            <a:r>
              <a:rPr lang="en-US" dirty="0" err="1" smtClean="0"/>
              <a:t>haemolysins</a:t>
            </a:r>
            <a:r>
              <a:rPr lang="en-US" dirty="0" smtClean="0"/>
              <a:t> produced.</a:t>
            </a:r>
          </a:p>
          <a:p>
            <a:pPr marL="571500" indent="-571500">
              <a:buNone/>
            </a:pP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Streptolysin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‘O’</a:t>
            </a:r>
            <a:r>
              <a:rPr lang="en-US" dirty="0" smtClean="0"/>
              <a:t>- Oxygen labile &amp; heat labile, lyses RBC &amp; cytotoxic for neutrophils &amp;cardiac tissue. It is antigenic </a:t>
            </a:r>
            <a:r>
              <a:rPr lang="en-US" dirty="0" err="1" smtClean="0"/>
              <a:t>antistreptolysin’O</a:t>
            </a:r>
            <a:r>
              <a:rPr lang="en-US" dirty="0" smtClean="0"/>
              <a:t>’(ASO)appears in serum following streptococcal infection, </a:t>
            </a:r>
            <a:r>
              <a:rPr lang="en-US" dirty="0" err="1" smtClean="0"/>
              <a:t>titre</a:t>
            </a:r>
            <a:r>
              <a:rPr lang="en-US" dirty="0" smtClean="0"/>
              <a:t> &gt;200 units.</a:t>
            </a:r>
          </a:p>
          <a:p>
            <a:pPr marL="571500" indent="-571500">
              <a:buNone/>
            </a:pPr>
            <a:r>
              <a:rPr lang="en-US" b="1" i="1" dirty="0" err="1" smtClean="0">
                <a:solidFill>
                  <a:schemeClr val="accent2">
                    <a:lumMod val="75000"/>
                  </a:schemeClr>
                </a:solidFill>
              </a:rPr>
              <a:t>Streptolysin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</a:rPr>
              <a:t> ‘S’</a:t>
            </a:r>
            <a:r>
              <a:rPr lang="en-US" dirty="0" smtClean="0"/>
              <a:t>- Oxygen stable responsible for </a:t>
            </a:r>
            <a:r>
              <a:rPr lang="en-US" dirty="0" err="1" smtClean="0"/>
              <a:t>haemolysis</a:t>
            </a:r>
            <a:r>
              <a:rPr lang="en-US" dirty="0" smtClean="0"/>
              <a:t> around colonies on BA plate. Not antigenic.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ii.	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Pyrogenic toxin(</a:t>
            </a:r>
            <a:r>
              <a:rPr lang="en-US" u="sng" dirty="0" err="1" smtClean="0">
                <a:solidFill>
                  <a:schemeClr val="accent2">
                    <a:lumMod val="75000"/>
                  </a:schemeClr>
                </a:solidFill>
              </a:rPr>
              <a:t>Erythrogenic</a:t>
            </a:r>
            <a:r>
              <a:rPr lang="en-US" u="sng" dirty="0" smtClean="0">
                <a:solidFill>
                  <a:schemeClr val="accent2">
                    <a:lumMod val="75000"/>
                  </a:schemeClr>
                </a:solidFill>
              </a:rPr>
              <a:t> toxin)</a:t>
            </a:r>
            <a:r>
              <a:rPr lang="en-US" dirty="0" smtClean="0"/>
              <a:t> -  Responsible for rash in Scarlet fever. 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Enzymes: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Streptokinase(</a:t>
            </a:r>
            <a:r>
              <a:rPr lang="en-US" dirty="0" err="1" smtClean="0"/>
              <a:t>fibrinolysin</a:t>
            </a:r>
            <a:r>
              <a:rPr lang="en-US" dirty="0" smtClean="0"/>
              <a:t>): Promotes </a:t>
            </a:r>
            <a:r>
              <a:rPr lang="en-US" dirty="0" err="1" smtClean="0"/>
              <a:t>lysis</a:t>
            </a:r>
            <a:r>
              <a:rPr lang="en-US" dirty="0" smtClean="0"/>
              <a:t> of fibrin. Facilitates spread of infection by breaking down fibrin barrier.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Deoxyribonuclease</a:t>
            </a:r>
            <a:r>
              <a:rPr lang="en-US" dirty="0" smtClean="0"/>
              <a:t> (</a:t>
            </a:r>
            <a:r>
              <a:rPr lang="en-US" dirty="0" err="1" smtClean="0"/>
              <a:t>Streptodornase</a:t>
            </a:r>
            <a:r>
              <a:rPr lang="en-US" dirty="0" smtClean="0"/>
              <a:t>): </a:t>
            </a:r>
            <a:r>
              <a:rPr lang="en-US" dirty="0" err="1" smtClean="0"/>
              <a:t>liquify</a:t>
            </a:r>
            <a:r>
              <a:rPr lang="en-US" dirty="0" smtClean="0"/>
              <a:t> the highly viscous DNA and responsible for thin serous character of streptococcal pus.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Nicotinamide</a:t>
            </a:r>
            <a:r>
              <a:rPr lang="en-US" dirty="0" smtClean="0"/>
              <a:t> adenine </a:t>
            </a:r>
            <a:r>
              <a:rPr lang="en-US" dirty="0" err="1" smtClean="0"/>
              <a:t>dinucleotidase</a:t>
            </a:r>
            <a:r>
              <a:rPr lang="en-US" dirty="0" smtClean="0"/>
              <a:t> (</a:t>
            </a:r>
            <a:r>
              <a:rPr lang="en-US" dirty="0" err="1" smtClean="0"/>
              <a:t>NADase</a:t>
            </a:r>
            <a:r>
              <a:rPr lang="en-US" dirty="0" smtClean="0"/>
              <a:t>): </a:t>
            </a:r>
            <a:r>
              <a:rPr lang="en-US" dirty="0" err="1" smtClean="0"/>
              <a:t>leucotoxic</a:t>
            </a:r>
            <a:r>
              <a:rPr lang="en-US" dirty="0" smtClean="0"/>
              <a:t>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/>
              <a:t>Hyaluronidase</a:t>
            </a:r>
            <a:r>
              <a:rPr lang="en-US" dirty="0" smtClean="0"/>
              <a:t>: </a:t>
            </a:r>
            <a:r>
              <a:rPr lang="en-US" dirty="0" err="1" smtClean="0"/>
              <a:t>breaksdown</a:t>
            </a:r>
            <a:r>
              <a:rPr lang="en-US" dirty="0" smtClean="0"/>
              <a:t> hyaluronic acid &amp; helps spread of infection in intracellular spaces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Pathogenesis 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337716"/>
              </p:ext>
            </p:extLst>
          </p:nvPr>
        </p:nvGraphicFramePr>
        <p:xfrm>
          <a:off x="304800" y="304800"/>
          <a:ext cx="85344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622"/>
                <a:gridCol w="1978378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Organism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Area of involvement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Lesion </a:t>
                      </a:r>
                      <a:endParaRPr lang="en-US" sz="2400" dirty="0"/>
                    </a:p>
                  </a:txBody>
                  <a:tcPr/>
                </a:tc>
              </a:tr>
              <a:tr h="594360">
                <a:tc rowSpan="4">
                  <a:txBody>
                    <a:bodyPr/>
                    <a:lstStyle/>
                    <a:p>
                      <a:r>
                        <a:rPr lang="en-US" sz="2400" b="1" dirty="0" smtClean="0"/>
                        <a:t>Str. </a:t>
                      </a:r>
                      <a:r>
                        <a:rPr lang="en-US" sz="2400" b="1" dirty="0" err="1" smtClean="0"/>
                        <a:t>Pyogenes</a:t>
                      </a:r>
                      <a:r>
                        <a:rPr lang="en-US" sz="2400" b="1" dirty="0" smtClean="0"/>
                        <a:t>:</a:t>
                      </a:r>
                    </a:p>
                    <a:p>
                      <a:r>
                        <a:rPr lang="en-US" sz="2400" dirty="0" err="1" smtClean="0"/>
                        <a:t>i</a:t>
                      </a:r>
                      <a:r>
                        <a:rPr lang="en-US" sz="2400" dirty="0" smtClean="0"/>
                        <a:t>. </a:t>
                      </a:r>
                      <a:r>
                        <a:rPr lang="en-US" sz="2400" dirty="0" err="1" smtClean="0"/>
                        <a:t>Pyogenic</a:t>
                      </a:r>
                      <a:r>
                        <a:rPr lang="en-US" sz="2400" dirty="0" smtClean="0"/>
                        <a:t> infections(Supp-</a:t>
                      </a:r>
                      <a:r>
                        <a:rPr lang="en-US" sz="2400" dirty="0" err="1" smtClean="0"/>
                        <a:t>urative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infec-tions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Respiratory</a:t>
                      </a:r>
                      <a:r>
                        <a:rPr lang="en-US" sz="2400" baseline="0" dirty="0" smtClean="0"/>
                        <a:t> tract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Acute tonsillitis or </a:t>
                      </a:r>
                      <a:r>
                        <a:rPr lang="en-US" sz="2400" dirty="0" err="1" smtClean="0"/>
                        <a:t>pharyngitis</a:t>
                      </a:r>
                      <a:r>
                        <a:rPr lang="en-US" sz="2400" dirty="0" smtClean="0"/>
                        <a:t>, scarlet fever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Skin infections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Wounds, burns and skin lesions, eczema, </a:t>
                      </a:r>
                      <a:r>
                        <a:rPr lang="en-US" sz="2400" b="1" dirty="0" err="1" smtClean="0"/>
                        <a:t>eryseplas</a:t>
                      </a:r>
                      <a:r>
                        <a:rPr lang="en-US" sz="2400" b="1" dirty="0" smtClean="0"/>
                        <a:t>,</a:t>
                      </a:r>
                      <a:r>
                        <a:rPr lang="en-US" sz="2400" b="1" baseline="0" dirty="0" smtClean="0"/>
                        <a:t> impetigo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Genital infections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Puerperal sepsis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Deep infections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Bone and joint infections,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septicaemia</a:t>
                      </a:r>
                      <a:r>
                        <a:rPr lang="en-US" sz="2400" baseline="0" dirty="0" smtClean="0"/>
                        <a:t>,  lymphadenitis,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ii. Non </a:t>
                      </a:r>
                      <a:r>
                        <a:rPr lang="en-US" sz="2400" b="1" dirty="0" err="1" smtClean="0"/>
                        <a:t>suppurative</a:t>
                      </a:r>
                      <a:r>
                        <a:rPr lang="en-US" sz="2400" b="1" dirty="0" smtClean="0"/>
                        <a:t> complications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Rheumatic fever and Acute </a:t>
                      </a:r>
                      <a:r>
                        <a:rPr lang="en-US" sz="2400" dirty="0" err="1" smtClean="0"/>
                        <a:t>Glomerulonephritis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Pharyngitis</a:t>
            </a:r>
            <a:r>
              <a:rPr lang="en-US" dirty="0" smtClean="0"/>
              <a:t> and impetigo</a:t>
            </a:r>
            <a:endParaRPr lang="en-US" dirty="0"/>
          </a:p>
        </p:txBody>
      </p:sp>
      <p:pic>
        <p:nvPicPr>
          <p:cNvPr id="7170" name="Picture 2" descr="G:\streptococcus images\impetigo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58341" y="1981200"/>
            <a:ext cx="4214534" cy="3124200"/>
          </a:xfrm>
          <a:prstGeom prst="rect">
            <a:avLst/>
          </a:prstGeom>
          <a:noFill/>
        </p:spPr>
      </p:pic>
      <p:pic>
        <p:nvPicPr>
          <p:cNvPr id="7171" name="Picture 3" descr="G:\streptococcus images\pharyngiti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3810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Cellulitis</a:t>
            </a:r>
            <a:r>
              <a:rPr lang="en-US" dirty="0" smtClean="0"/>
              <a:t> of the arm </a:t>
            </a:r>
            <a:endParaRPr lang="en-US" dirty="0"/>
          </a:p>
        </p:txBody>
      </p:sp>
      <p:pic>
        <p:nvPicPr>
          <p:cNvPr id="8194" name="Picture 2" descr="G:\streptococcus images\cellulitis by strep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3743" y="1981200"/>
            <a:ext cx="670225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Suppurative</a:t>
            </a:r>
            <a:r>
              <a:rPr lang="en-US" dirty="0" smtClean="0"/>
              <a:t>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Acute Rheumatic fever(ARF) – A disease involving the heart valves more commonly Mitral and Tricuspid valves.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Acute </a:t>
            </a:r>
            <a:r>
              <a:rPr lang="en-US" dirty="0" err="1" smtClean="0"/>
              <a:t>Glomerulonephritis</a:t>
            </a:r>
            <a:r>
              <a:rPr lang="en-US" dirty="0" smtClean="0"/>
              <a:t>(AGN)- disease of the </a:t>
            </a:r>
            <a:r>
              <a:rPr lang="en-US" dirty="0" err="1" smtClean="0"/>
              <a:t>glomerulus</a:t>
            </a:r>
            <a:r>
              <a:rPr lang="en-US" dirty="0" smtClean="0"/>
              <a:t> of kidney</a:t>
            </a:r>
          </a:p>
          <a:p>
            <a:r>
              <a:rPr lang="en-US" dirty="0" smtClean="0"/>
              <a:t>These complications occur 1-4 weeks after the acute infection.</a:t>
            </a:r>
          </a:p>
          <a:p>
            <a:r>
              <a:rPr lang="en-US" dirty="0" smtClean="0"/>
              <a:t> Str. </a:t>
            </a:r>
            <a:r>
              <a:rPr lang="en-US" dirty="0" err="1" smtClean="0"/>
              <a:t>pyogenes</a:t>
            </a:r>
            <a:r>
              <a:rPr lang="en-US" dirty="0" smtClean="0"/>
              <a:t> is no longer detectable when these complications set in.</a:t>
            </a:r>
          </a:p>
          <a:p>
            <a:r>
              <a:rPr lang="en-US" dirty="0" smtClean="0"/>
              <a:t>  ARF is preceded by sore throat and AGN usually by skin infection, sometimes also by throat infection.</a:t>
            </a:r>
            <a:endParaRPr lang="en-US" b="1" dirty="0" smtClean="0"/>
          </a:p>
          <a:p>
            <a:r>
              <a:rPr lang="en-US" b="1" dirty="0" smtClean="0"/>
              <a:t>Reason:</a:t>
            </a:r>
            <a:r>
              <a:rPr lang="en-US" dirty="0" smtClean="0"/>
              <a:t> probably common cross reacting antigen.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Mitral </a:t>
            </a:r>
            <a:r>
              <a:rPr lang="en-US" dirty="0" err="1" smtClean="0"/>
              <a:t>stenosis</a:t>
            </a:r>
            <a:r>
              <a:rPr lang="en-US" dirty="0" smtClean="0"/>
              <a:t> and AGN</a:t>
            </a:r>
            <a:endParaRPr lang="en-US" dirty="0"/>
          </a:p>
        </p:txBody>
      </p:sp>
      <p:pic>
        <p:nvPicPr>
          <p:cNvPr id="6146" name="Picture 2" descr="G:\streptococcus images\mitral stenosi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52600"/>
            <a:ext cx="4038600" cy="4191000"/>
          </a:xfrm>
          <a:prstGeom prst="rect">
            <a:avLst/>
          </a:prstGeom>
          <a:noFill/>
        </p:spPr>
      </p:pic>
      <p:pic>
        <p:nvPicPr>
          <p:cNvPr id="6147" name="Picture 3" descr="G:\streptococcus images\AGN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16558" y="1828800"/>
            <a:ext cx="4464609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Group A streptococcal infection of throat -----&gt; antibodies produced ----</a:t>
            </a:r>
            <a:r>
              <a:rPr lang="en-US" dirty="0" smtClean="0">
                <a:sym typeface="Wingdings" pitchFamily="2" charset="2"/>
              </a:rPr>
              <a:t>&gt; Abs cross react with myocardium and heart valves ------&gt; complement component C3 &amp;C5 activation and tissue destruction.</a:t>
            </a:r>
          </a:p>
          <a:p>
            <a:r>
              <a:rPr lang="en-US" dirty="0" smtClean="0">
                <a:sym typeface="Wingdings" pitchFamily="2" charset="2"/>
              </a:rPr>
              <a:t>Streptococcal skin infection -----&gt; </a:t>
            </a:r>
            <a:r>
              <a:rPr lang="en-US" dirty="0" err="1" smtClean="0">
                <a:sym typeface="Wingdings" pitchFamily="2" charset="2"/>
              </a:rPr>
              <a:t>Ab’s</a:t>
            </a:r>
            <a:r>
              <a:rPr lang="en-US" dirty="0" smtClean="0">
                <a:sym typeface="Wingdings" pitchFamily="2" charset="2"/>
              </a:rPr>
              <a:t> produced that cross react with components of </a:t>
            </a:r>
            <a:r>
              <a:rPr lang="en-US" dirty="0" err="1" smtClean="0">
                <a:sym typeface="Wingdings" pitchFamily="2" charset="2"/>
              </a:rPr>
              <a:t>glomerular</a:t>
            </a:r>
            <a:r>
              <a:rPr lang="en-US" dirty="0" smtClean="0">
                <a:sym typeface="Wingdings" pitchFamily="2" charset="2"/>
              </a:rPr>
              <a:t> basement membrane -----&gt; </a:t>
            </a:r>
            <a:r>
              <a:rPr lang="en-US" dirty="0" err="1" smtClean="0">
                <a:sym typeface="Wingdings" pitchFamily="2" charset="2"/>
              </a:rPr>
              <a:t>comlement</a:t>
            </a:r>
            <a:r>
              <a:rPr lang="en-US" dirty="0" smtClean="0">
                <a:sym typeface="Wingdings" pitchFamily="2" charset="2"/>
              </a:rPr>
              <a:t> activation and tissue destruction.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 </a:t>
            </a:r>
            <a:r>
              <a:rPr lang="en-US" b="1" dirty="0" err="1" smtClean="0"/>
              <a:t>pyogenic</a:t>
            </a:r>
            <a:r>
              <a:rPr lang="en-US" b="1" dirty="0" smtClean="0"/>
              <a:t> (Acute </a:t>
            </a:r>
            <a:r>
              <a:rPr lang="en-US" b="1" dirty="0" err="1" smtClean="0"/>
              <a:t>suppurative</a:t>
            </a:r>
            <a:r>
              <a:rPr lang="en-US" b="1" dirty="0" smtClean="0"/>
              <a:t>)infections: Streptococcus </a:t>
            </a:r>
            <a:r>
              <a:rPr lang="en-US" b="1" dirty="0" err="1" smtClean="0"/>
              <a:t>pyogenes</a:t>
            </a:r>
            <a:r>
              <a:rPr lang="en-US" b="1" dirty="0" smtClean="0"/>
              <a:t> can be isolated.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Specimen: pus, blood, CSF.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Collection &amp; transport: collect aseptically and inoculate immediately OR transport in Pike’s transport medium.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Gram’s staining: GPC in chains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Culture: specimen is inoculated on blood agar medium and incubated at 37</a:t>
            </a:r>
            <a:r>
              <a:rPr lang="en-US" baseline="30000" dirty="0" smtClean="0"/>
              <a:t>o</a:t>
            </a:r>
            <a:r>
              <a:rPr lang="en-US" dirty="0" smtClean="0"/>
              <a:t>C for 18-24 hours.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1"/>
            <a:ext cx="8458200" cy="6477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                                          Streptococci (Classification) </a:t>
            </a:r>
          </a:p>
          <a:p>
            <a:pPr>
              <a:buNone/>
            </a:pPr>
            <a:r>
              <a:rPr lang="en-US" sz="2400" dirty="0" smtClean="0"/>
              <a:t>                                                     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requirement </a:t>
            </a:r>
          </a:p>
          <a:p>
            <a:pPr>
              <a:buNone/>
            </a:pPr>
            <a:r>
              <a:rPr lang="en-US" sz="2400" dirty="0" smtClean="0"/>
              <a:t>Aerobic  &amp; facultative                                        Obligate anaerobes</a:t>
            </a:r>
          </a:p>
          <a:p>
            <a:pPr>
              <a:buNone/>
            </a:pPr>
            <a:r>
              <a:rPr lang="en-US" sz="2400" dirty="0" smtClean="0"/>
              <a:t>           anaerobes                                              </a:t>
            </a:r>
            <a:r>
              <a:rPr lang="en-US" sz="2400" dirty="0" err="1" smtClean="0"/>
              <a:t>eg.Peptostreptococcus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</a:t>
            </a:r>
            <a:r>
              <a:rPr lang="en-US" sz="2400" dirty="0" err="1" smtClean="0"/>
              <a:t>Hemolysis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Alpha hemolytic</a:t>
            </a:r>
            <a:r>
              <a:rPr lang="en-US" sz="2400" dirty="0" smtClean="0"/>
              <a:t>             </a:t>
            </a:r>
            <a:r>
              <a:rPr lang="en-US" sz="2400" dirty="0" smtClean="0">
                <a:solidFill>
                  <a:srgbClr val="FF0000"/>
                </a:solidFill>
              </a:rPr>
              <a:t>Beta-</a:t>
            </a:r>
            <a:r>
              <a:rPr lang="en-US" sz="2400" dirty="0" err="1" smtClean="0">
                <a:solidFill>
                  <a:srgbClr val="FF0000"/>
                </a:solidFill>
              </a:rPr>
              <a:t>haemolytic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          Gamma hemolytic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chemeClr val="accent3"/>
                </a:solidFill>
              </a:rPr>
              <a:t>(</a:t>
            </a:r>
            <a:r>
              <a:rPr lang="en-US" sz="2400" dirty="0" err="1" smtClean="0">
                <a:solidFill>
                  <a:schemeClr val="accent3"/>
                </a:solidFill>
              </a:rPr>
              <a:t>Viridans</a:t>
            </a:r>
            <a:r>
              <a:rPr lang="en-US" sz="2400" dirty="0" smtClean="0">
                <a:solidFill>
                  <a:schemeClr val="accent3"/>
                </a:solidFill>
              </a:rPr>
              <a:t> group)</a:t>
            </a:r>
            <a:r>
              <a:rPr lang="en-US" sz="2400" dirty="0" smtClean="0"/>
              <a:t>                                                 (</a:t>
            </a:r>
            <a:r>
              <a:rPr lang="en-US" sz="2400" dirty="0" err="1" smtClean="0"/>
              <a:t>Enterococcus</a:t>
            </a:r>
            <a:r>
              <a:rPr lang="en-US" sz="2400" dirty="0" smtClean="0"/>
              <a:t> group)</a:t>
            </a:r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B050"/>
                </a:solidFill>
              </a:rPr>
              <a:t>  Classified</a:t>
            </a:r>
            <a:r>
              <a:rPr lang="en-US" sz="2400" dirty="0" smtClean="0"/>
              <a:t>                  </a:t>
            </a:r>
            <a:r>
              <a:rPr lang="en-US" sz="2400" dirty="0" smtClean="0">
                <a:solidFill>
                  <a:srgbClr val="FF0000"/>
                </a:solidFill>
              </a:rPr>
              <a:t> Serological grouping</a:t>
            </a:r>
            <a:r>
              <a:rPr lang="en-US" sz="2400" dirty="0" smtClean="0"/>
              <a:t>                   Classified </a:t>
            </a:r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00B050"/>
                </a:solidFill>
              </a:rPr>
              <a:t>into species</a:t>
            </a:r>
            <a:r>
              <a:rPr lang="en-US" sz="2400" dirty="0" smtClean="0"/>
              <a:t>                  </a:t>
            </a:r>
            <a:r>
              <a:rPr lang="en-US" sz="2400" dirty="0" smtClean="0">
                <a:solidFill>
                  <a:srgbClr val="FF0000"/>
                </a:solidFill>
              </a:rPr>
              <a:t>(Carbohydrate C)</a:t>
            </a:r>
            <a:r>
              <a:rPr lang="en-US" sz="2400" dirty="0" smtClean="0"/>
              <a:t>                      into species</a:t>
            </a:r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00B050"/>
                </a:solidFill>
              </a:rPr>
              <a:t> based on</a:t>
            </a:r>
            <a:r>
              <a:rPr lang="en-US" sz="2400" dirty="0" smtClean="0"/>
              <a:t>                                                                           based on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 physiological</a:t>
            </a:r>
            <a:r>
              <a:rPr lang="en-US" sz="2400" dirty="0" smtClean="0"/>
              <a:t>               </a:t>
            </a:r>
            <a:r>
              <a:rPr lang="en-US" sz="2400" dirty="0" smtClean="0">
                <a:solidFill>
                  <a:srgbClr val="FF0000"/>
                </a:solidFill>
              </a:rPr>
              <a:t> 20 Lancefield groups </a:t>
            </a:r>
            <a:r>
              <a:rPr lang="en-US" sz="2400" dirty="0" smtClean="0"/>
              <a:t>               physiological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&amp; biochemical</a:t>
            </a:r>
            <a:r>
              <a:rPr lang="en-US" sz="2400" dirty="0" smtClean="0"/>
              <a:t>             </a:t>
            </a:r>
            <a:r>
              <a:rPr lang="en-US" sz="2400" dirty="0" smtClean="0">
                <a:solidFill>
                  <a:srgbClr val="FF0000"/>
                </a:solidFill>
              </a:rPr>
              <a:t>  (A to V except I &amp;J)</a:t>
            </a:r>
            <a:r>
              <a:rPr lang="en-US" sz="2400" dirty="0" smtClean="0"/>
              <a:t>                 &amp; biochemical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 properties </a:t>
            </a:r>
            <a:r>
              <a:rPr lang="en-US" sz="2400" dirty="0" smtClean="0"/>
              <a:t>                                                                            </a:t>
            </a:r>
            <a:r>
              <a:rPr lang="en-US" sz="2400" dirty="0" err="1" smtClean="0"/>
              <a:t>properties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                        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Serological typing(M Protein)</a:t>
            </a:r>
          </a:p>
          <a:p>
            <a:pPr>
              <a:buNone/>
            </a:pPr>
            <a:r>
              <a:rPr lang="en-US" sz="2400" dirty="0" smtClean="0"/>
              <a:t>                       </a:t>
            </a:r>
            <a:r>
              <a:rPr lang="en-US" sz="2400" dirty="0" smtClean="0">
                <a:solidFill>
                  <a:srgbClr val="FF0000"/>
                </a:solidFill>
              </a:rPr>
              <a:t>  Griffith types (1,2,3 etc. </a:t>
            </a:r>
            <a:r>
              <a:rPr lang="en-US" sz="2400" dirty="0" err="1" smtClean="0">
                <a:solidFill>
                  <a:srgbClr val="FF0000"/>
                </a:solidFill>
              </a:rPr>
              <a:t>upto</a:t>
            </a:r>
            <a:r>
              <a:rPr lang="en-US" sz="2400" dirty="0" smtClean="0">
                <a:solidFill>
                  <a:srgbClr val="FF0000"/>
                </a:solidFill>
              </a:rPr>
              <a:t> 80 types)</a:t>
            </a:r>
          </a:p>
          <a:p>
            <a:pPr>
              <a:buNone/>
            </a:pP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924300" y="723900"/>
            <a:ext cx="381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 flipV="1">
            <a:off x="3124200" y="914400"/>
            <a:ext cx="9906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114800" y="914400"/>
            <a:ext cx="1524000" cy="30480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676400" y="2057400"/>
            <a:ext cx="304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1447800" y="2209800"/>
            <a:ext cx="3810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28800" y="2209800"/>
            <a:ext cx="16002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28800" y="2209800"/>
            <a:ext cx="49530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267200" y="3048000"/>
            <a:ext cx="4572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229100" y="4305300"/>
            <a:ext cx="533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191000" y="5715000"/>
            <a:ext cx="609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e. </a:t>
            </a:r>
            <a:r>
              <a:rPr lang="en-US" b="1" dirty="0" smtClean="0"/>
              <a:t>Colony morphology and Staining:</a:t>
            </a:r>
          </a:p>
          <a:p>
            <a:pPr>
              <a:buFontTx/>
              <a:buChar char="-"/>
            </a:pPr>
            <a:r>
              <a:rPr lang="en-US" dirty="0" smtClean="0"/>
              <a:t>On BA – Pin-point semitransparent colonies with wide zone of </a:t>
            </a:r>
            <a:r>
              <a:rPr lang="el-GR" dirty="0" smtClean="0"/>
              <a:t>β</a:t>
            </a:r>
            <a:r>
              <a:rPr lang="en-US" dirty="0" smtClean="0"/>
              <a:t>-</a:t>
            </a:r>
            <a:r>
              <a:rPr lang="en-US" dirty="0" err="1" smtClean="0"/>
              <a:t>haemolysis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Gram stain from colonies: GPC in chains.</a:t>
            </a:r>
          </a:p>
          <a:p>
            <a:pPr>
              <a:buFontTx/>
              <a:buChar char="-"/>
            </a:pPr>
            <a:r>
              <a:rPr lang="en-US" dirty="0" smtClean="0"/>
              <a:t>Liquid medium(glucose broth): Granular turbidity with powdery deposit. </a:t>
            </a:r>
          </a:p>
          <a:p>
            <a:pPr>
              <a:buNone/>
            </a:pPr>
            <a:r>
              <a:rPr lang="en-US" dirty="0" smtClean="0"/>
              <a:t>f. </a:t>
            </a:r>
            <a:r>
              <a:rPr lang="en-US" b="1" dirty="0" smtClean="0"/>
              <a:t>Biochemical Reactions: </a:t>
            </a:r>
            <a:r>
              <a:rPr lang="en-US" dirty="0" err="1" smtClean="0"/>
              <a:t>catalase</a:t>
            </a:r>
            <a:r>
              <a:rPr lang="en-US" dirty="0" smtClean="0"/>
              <a:t> negative</a:t>
            </a:r>
          </a:p>
          <a:p>
            <a:pPr>
              <a:buNone/>
            </a:pPr>
            <a:r>
              <a:rPr lang="en-US" b="1" dirty="0" smtClean="0"/>
              <a:t>g. Identification:</a:t>
            </a:r>
          </a:p>
          <a:p>
            <a:pPr marL="571500" indent="-571500">
              <a:buFont typeface="+mj-lt"/>
              <a:buAutoNum type="arabicParenR"/>
            </a:pPr>
            <a:r>
              <a:rPr lang="en-US" dirty="0" err="1" smtClean="0"/>
              <a:t>Bacitracin</a:t>
            </a:r>
            <a:r>
              <a:rPr lang="en-US" dirty="0" smtClean="0"/>
              <a:t> sensitivity: more sensitive than other bacteria to </a:t>
            </a:r>
            <a:r>
              <a:rPr lang="en-US" dirty="0" err="1" smtClean="0"/>
              <a:t>bacitracin</a:t>
            </a:r>
            <a:r>
              <a:rPr lang="en-US" smtClean="0"/>
              <a:t> 1unit/ml</a:t>
            </a:r>
            <a:endParaRPr lang="en-US" dirty="0" smtClean="0"/>
          </a:p>
          <a:p>
            <a:pPr marL="571500" indent="-571500">
              <a:buFont typeface="+mj-lt"/>
              <a:buAutoNum type="arabicParenR"/>
            </a:pPr>
            <a:r>
              <a:rPr lang="en-US" dirty="0" smtClean="0"/>
              <a:t>CAMP test negative – test positive for group B. </a:t>
            </a:r>
          </a:p>
          <a:p>
            <a:pPr marL="571500" indent="-571500">
              <a:buNone/>
            </a:pPr>
            <a:r>
              <a:rPr lang="en-US" b="1" dirty="0" smtClean="0"/>
              <a:t>h. Lancefield grouping.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Bacitracin</a:t>
            </a:r>
            <a:r>
              <a:rPr lang="en-US" dirty="0" smtClean="0"/>
              <a:t> susceptibility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G:\streptococcus images\bacterioci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For Non </a:t>
            </a:r>
            <a:r>
              <a:rPr lang="en-US" dirty="0" err="1" smtClean="0"/>
              <a:t>suppurative</a:t>
            </a:r>
            <a:r>
              <a:rPr lang="en-US" dirty="0" smtClean="0"/>
              <a:t> complications-</a:t>
            </a:r>
            <a:br>
              <a:rPr lang="en-US" dirty="0" smtClean="0"/>
            </a:br>
            <a:r>
              <a:rPr lang="en-US" dirty="0" smtClean="0"/>
              <a:t>Str. </a:t>
            </a:r>
            <a:r>
              <a:rPr lang="en-US" dirty="0" err="1" smtClean="0"/>
              <a:t>Pyogenes</a:t>
            </a:r>
            <a:r>
              <a:rPr lang="en-US" dirty="0" smtClean="0"/>
              <a:t> </a:t>
            </a:r>
            <a:r>
              <a:rPr lang="en-US" b="1" dirty="0" smtClean="0"/>
              <a:t>cannot</a:t>
            </a:r>
            <a:r>
              <a:rPr lang="en-US" dirty="0" smtClean="0"/>
              <a:t> be isolated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Antibody detection (Serology)provide retrospective evidence of streptococcal infection</a:t>
            </a:r>
          </a:p>
          <a:p>
            <a:r>
              <a:rPr lang="en-US" dirty="0" err="1" smtClean="0"/>
              <a:t>Antistreptolysin</a:t>
            </a:r>
            <a:r>
              <a:rPr lang="en-US" dirty="0" smtClean="0"/>
              <a:t> O (ASO) test: a </a:t>
            </a:r>
            <a:r>
              <a:rPr lang="en-US" dirty="0" err="1" smtClean="0"/>
              <a:t>titre</a:t>
            </a:r>
            <a:r>
              <a:rPr lang="en-US" dirty="0" smtClean="0"/>
              <a:t> of &gt;200 units is significant in ARF and indicates prior streptococcal infection.</a:t>
            </a:r>
          </a:p>
          <a:p>
            <a:r>
              <a:rPr lang="en-US" dirty="0" smtClean="0"/>
              <a:t>ASO test is a toxin </a:t>
            </a:r>
            <a:r>
              <a:rPr lang="en-US" dirty="0" err="1" smtClean="0"/>
              <a:t>neutralisation</a:t>
            </a:r>
            <a:r>
              <a:rPr lang="en-US" dirty="0" smtClean="0"/>
              <a:t> test</a:t>
            </a:r>
          </a:p>
          <a:p>
            <a:r>
              <a:rPr lang="en-US" dirty="0" smtClean="0"/>
              <a:t>For AGN </a:t>
            </a:r>
            <a:r>
              <a:rPr lang="en-US" dirty="0" err="1" smtClean="0"/>
              <a:t>antideoxyribonuclease</a:t>
            </a:r>
            <a:r>
              <a:rPr lang="en-US" dirty="0" smtClean="0"/>
              <a:t> B (anti-</a:t>
            </a:r>
            <a:r>
              <a:rPr lang="en-US" dirty="0" err="1" smtClean="0"/>
              <a:t>DNAase</a:t>
            </a:r>
            <a:r>
              <a:rPr lang="en-US" dirty="0" smtClean="0"/>
              <a:t> is more reliable. </a:t>
            </a:r>
            <a:r>
              <a:rPr lang="en-US" dirty="0" err="1" smtClean="0"/>
              <a:t>Titres</a:t>
            </a:r>
            <a:r>
              <a:rPr lang="en-US" dirty="0" smtClean="0"/>
              <a:t> &gt; 300to350 is significant.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Penicillin G is the drug of choice. </a:t>
            </a:r>
          </a:p>
          <a:p>
            <a:r>
              <a:rPr lang="en-US" dirty="0" smtClean="0"/>
              <a:t>In patients allergic to penicillin erythromycin or </a:t>
            </a:r>
            <a:r>
              <a:rPr lang="en-US" dirty="0" err="1" smtClean="0"/>
              <a:t>cephalexin</a:t>
            </a:r>
            <a:r>
              <a:rPr lang="en-US" dirty="0" smtClean="0"/>
              <a:t> is used.</a:t>
            </a:r>
          </a:p>
          <a:p>
            <a:r>
              <a:rPr lang="en-US" dirty="0" smtClean="0"/>
              <a:t>Vaccines are not available.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 </a:t>
            </a:r>
            <a:r>
              <a:rPr lang="en-US" dirty="0" err="1" smtClean="0"/>
              <a:t>haemolytic</a:t>
            </a:r>
            <a:r>
              <a:rPr lang="en-US" dirty="0" smtClean="0"/>
              <a:t>: greenish discoloration around colonies detected on BA due to partial </a:t>
            </a:r>
            <a:r>
              <a:rPr lang="en-US" dirty="0" err="1" smtClean="0"/>
              <a:t>hemolysis</a:t>
            </a:r>
            <a:r>
              <a:rPr lang="en-US" dirty="0" smtClean="0"/>
              <a:t>.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Viridans</a:t>
            </a:r>
            <a:r>
              <a:rPr lang="en-US" dirty="0" smtClean="0"/>
              <a:t> streptococci and Streptococcus </a:t>
            </a:r>
            <a:r>
              <a:rPr lang="en-US" dirty="0" err="1" smtClean="0"/>
              <a:t>pneumoniae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Beta </a:t>
            </a:r>
            <a:r>
              <a:rPr lang="en-US" dirty="0" err="1" smtClean="0"/>
              <a:t>haemolysis</a:t>
            </a:r>
            <a:r>
              <a:rPr lang="en-US" dirty="0" smtClean="0"/>
              <a:t>: clear colorless zone of  complete </a:t>
            </a:r>
            <a:r>
              <a:rPr lang="en-US" dirty="0" err="1" smtClean="0"/>
              <a:t>haemolysis</a:t>
            </a:r>
            <a:r>
              <a:rPr lang="en-US" dirty="0" smtClean="0"/>
              <a:t>. </a:t>
            </a:r>
            <a:r>
              <a:rPr lang="en-US" dirty="0" err="1" smtClean="0"/>
              <a:t>Eg</a:t>
            </a:r>
            <a:r>
              <a:rPr lang="en-US" dirty="0" smtClean="0"/>
              <a:t>: Streptococcus </a:t>
            </a:r>
            <a:r>
              <a:rPr lang="en-US" dirty="0" err="1" smtClean="0"/>
              <a:t>pyogenes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Gamma </a:t>
            </a:r>
            <a:r>
              <a:rPr lang="en-US" dirty="0" err="1" smtClean="0"/>
              <a:t>hemolysis</a:t>
            </a:r>
            <a:r>
              <a:rPr lang="en-US" dirty="0" smtClean="0"/>
              <a:t>: non hemolytic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and alpha </a:t>
            </a:r>
            <a:r>
              <a:rPr lang="en-US" dirty="0" err="1" smtClean="0"/>
              <a:t>haemolysis</a:t>
            </a:r>
            <a:endParaRPr lang="en-US" dirty="0"/>
          </a:p>
        </p:txBody>
      </p:sp>
      <p:pic>
        <p:nvPicPr>
          <p:cNvPr id="4098" name="Picture 2" descr="G:\streptococcus images\strep on BA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9164" y="1905000"/>
            <a:ext cx="4295236" cy="3810000"/>
          </a:xfrm>
          <a:prstGeom prst="rect">
            <a:avLst/>
          </a:prstGeom>
          <a:noFill/>
        </p:spPr>
      </p:pic>
      <p:pic>
        <p:nvPicPr>
          <p:cNvPr id="6" name="Picture 2" descr="G:\alpha hemolysis on BA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03223" y="2057400"/>
            <a:ext cx="4282343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406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Streptococcus </a:t>
            </a:r>
            <a:r>
              <a:rPr lang="en-US" dirty="0" err="1" smtClean="0"/>
              <a:t>pyogenes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(Group A streptococci)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Morphology:</a:t>
            </a:r>
            <a:r>
              <a:rPr lang="en-US" dirty="0" smtClean="0"/>
              <a:t> Gram positive </a:t>
            </a:r>
            <a:r>
              <a:rPr lang="en-US" dirty="0" err="1" smtClean="0"/>
              <a:t>cocci</a:t>
            </a:r>
            <a:r>
              <a:rPr lang="en-US" dirty="0" smtClean="0"/>
              <a:t>(GPC)</a:t>
            </a:r>
          </a:p>
          <a:p>
            <a:r>
              <a:rPr lang="en-US" dirty="0" smtClean="0"/>
              <a:t> 0.5-1.0µm in diameter arranged in chains due to the </a:t>
            </a:r>
            <a:r>
              <a:rPr lang="en-US" dirty="0" err="1" smtClean="0"/>
              <a:t>cocci</a:t>
            </a:r>
            <a:r>
              <a:rPr lang="en-US" dirty="0" smtClean="0"/>
              <a:t> dividing in one plane only &amp; daughter cells failing to separate complete.</a:t>
            </a:r>
          </a:p>
          <a:p>
            <a:r>
              <a:rPr lang="en-US" dirty="0" smtClean="0"/>
              <a:t>Some strains have protein capsule of </a:t>
            </a:r>
            <a:r>
              <a:rPr lang="en-US" dirty="0" err="1" smtClean="0"/>
              <a:t>hyaluronic</a:t>
            </a:r>
            <a:r>
              <a:rPr lang="en-US" dirty="0" smtClean="0"/>
              <a:t> acid.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Gram’s stain and 3D image</a:t>
            </a:r>
            <a:endParaRPr lang="en-US" dirty="0"/>
          </a:p>
        </p:txBody>
      </p:sp>
      <p:pic>
        <p:nvPicPr>
          <p:cNvPr id="3074" name="Picture 2" descr="G:\streptococcus images\gram stain strep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688" y="2133600"/>
            <a:ext cx="4577891" cy="3429000"/>
          </a:xfrm>
          <a:prstGeom prst="rect">
            <a:avLst/>
          </a:prstGeom>
          <a:noFill/>
        </p:spPr>
      </p:pic>
      <p:pic>
        <p:nvPicPr>
          <p:cNvPr id="3075" name="Picture 3" descr="G:\streptococcus images\streptococcus 3D image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574236"/>
            <a:ext cx="3810000" cy="4064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Cultural characteristics: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Aerobes &amp; facultative anaerobes.</a:t>
            </a:r>
          </a:p>
          <a:p>
            <a:r>
              <a:rPr lang="en-US" dirty="0" smtClean="0"/>
              <a:t>Grows only on media containing blood, serum or glucose in 24 hours.</a:t>
            </a:r>
          </a:p>
          <a:p>
            <a:r>
              <a:rPr lang="en-US" dirty="0" smtClean="0"/>
              <a:t>On BA: colonies are small, pin-point, semi-transparent, low convex with wide zone of </a:t>
            </a:r>
            <a:r>
              <a:rPr lang="el-GR" dirty="0" smtClean="0"/>
              <a:t>β</a:t>
            </a:r>
            <a:r>
              <a:rPr lang="en-US" dirty="0" smtClean="0"/>
              <a:t>-</a:t>
            </a:r>
            <a:r>
              <a:rPr lang="en-US" dirty="0" err="1" smtClean="0"/>
              <a:t>haemolysis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Selective medium -1:500,000 crystal violet BA</a:t>
            </a:r>
          </a:p>
          <a:p>
            <a:r>
              <a:rPr lang="en-US" dirty="0" smtClean="0"/>
              <a:t>Liquid media – glucose broth. Growth occurs as granular turbidity with powdery deposit. Bacterial chains being heavier settle down as deposit.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Biochemical Reactions:</a:t>
            </a:r>
          </a:p>
          <a:p>
            <a:r>
              <a:rPr lang="en-US" dirty="0" smtClean="0"/>
              <a:t>CATALASE negative, all staphylococcus are catalase positive.</a:t>
            </a:r>
          </a:p>
          <a:p>
            <a:r>
              <a:rPr lang="en-US" dirty="0" smtClean="0"/>
              <a:t>Bacitracin sensitive.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/>
              <a:t>Antigenic Structure: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Capsular </a:t>
            </a:r>
            <a:r>
              <a:rPr lang="en-US" dirty="0" err="1" smtClean="0"/>
              <a:t>Hyaluronic</a:t>
            </a:r>
            <a:r>
              <a:rPr lang="en-US" dirty="0" smtClean="0"/>
              <a:t> Acid- capsule inhibits </a:t>
            </a:r>
            <a:r>
              <a:rPr lang="en-US" dirty="0" err="1" smtClean="0"/>
              <a:t>phagocytosis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Group Specific Polysaccharide Antigen- 20 </a:t>
            </a:r>
            <a:r>
              <a:rPr lang="en-US" b="1" dirty="0" smtClean="0"/>
              <a:t>Lancefield</a:t>
            </a:r>
            <a:r>
              <a:rPr lang="en-US" dirty="0" smtClean="0"/>
              <a:t> groups (A </a:t>
            </a:r>
            <a:r>
              <a:rPr lang="en-US" dirty="0" err="1" smtClean="0"/>
              <a:t>toV</a:t>
            </a:r>
            <a:r>
              <a:rPr lang="en-US" dirty="0" smtClean="0"/>
              <a:t> except I&amp;J)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 Specific Antigen- Protein antigens(80 </a:t>
            </a:r>
            <a:r>
              <a:rPr lang="en-US" b="1" dirty="0" smtClean="0"/>
              <a:t>Griffith</a:t>
            </a:r>
            <a:r>
              <a:rPr lang="en-US" dirty="0" smtClean="0"/>
              <a:t> serotypes) further subdivided based on surface proteins into M,T &amp;R.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884</Words>
  <Application>Microsoft Office PowerPoint</Application>
  <PresentationFormat>On-screen Show (4:3)</PresentationFormat>
  <Paragraphs>105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Genus Streptococcus Gram positive cocci in chains</vt:lpstr>
      <vt:lpstr>PowerPoint Presentation</vt:lpstr>
      <vt:lpstr>PowerPoint Presentation</vt:lpstr>
      <vt:lpstr>Beta and alpha haemolysis</vt:lpstr>
      <vt:lpstr>Streptococcus pyogenes (Group A streptococci) </vt:lpstr>
      <vt:lpstr>Gram’s stain and 3D image</vt:lpstr>
      <vt:lpstr>PowerPoint Presentation</vt:lpstr>
      <vt:lpstr>PowerPoint Presentation</vt:lpstr>
      <vt:lpstr>PowerPoint Presentation</vt:lpstr>
      <vt:lpstr>PowerPoint Presentation</vt:lpstr>
      <vt:lpstr>Toxins and Enzymes – contribute to virulence</vt:lpstr>
      <vt:lpstr>PowerPoint Presentation</vt:lpstr>
      <vt:lpstr>Pathogenesis </vt:lpstr>
      <vt:lpstr>Pharyngitis and impetigo</vt:lpstr>
      <vt:lpstr>Cellulitis of the arm </vt:lpstr>
      <vt:lpstr>Non-Suppurative Complications</vt:lpstr>
      <vt:lpstr>Mitral stenosis and AGN</vt:lpstr>
      <vt:lpstr>PowerPoint Presentation</vt:lpstr>
      <vt:lpstr>Lab diagnosis</vt:lpstr>
      <vt:lpstr>PowerPoint Presentation</vt:lpstr>
      <vt:lpstr>Bacitracin susceptibility </vt:lpstr>
      <vt:lpstr>2. For Non suppurative complications- Str. Pyogenes cannot be isolated </vt:lpstr>
      <vt:lpstr>Treatment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DR DIVYA SAHAY</cp:lastModifiedBy>
  <cp:revision>77</cp:revision>
  <dcterms:created xsi:type="dcterms:W3CDTF">2011-04-07T05:47:11Z</dcterms:created>
  <dcterms:modified xsi:type="dcterms:W3CDTF">2016-03-09T07:29:36Z</dcterms:modified>
</cp:coreProperties>
</file>