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6" r:id="rId3"/>
    <p:sldId id="288" r:id="rId4"/>
    <p:sldId id="287" r:id="rId5"/>
    <p:sldId id="289" r:id="rId6"/>
    <p:sldId id="256" r:id="rId7"/>
    <p:sldId id="257" r:id="rId8"/>
    <p:sldId id="280" r:id="rId9"/>
    <p:sldId id="258" r:id="rId10"/>
    <p:sldId id="281" r:id="rId11"/>
    <p:sldId id="261" r:id="rId12"/>
    <p:sldId id="262" r:id="rId13"/>
    <p:sldId id="263" r:id="rId14"/>
    <p:sldId id="264" r:id="rId15"/>
    <p:sldId id="265" r:id="rId16"/>
    <p:sldId id="285" r:id="rId17"/>
    <p:sldId id="282" r:id="rId18"/>
    <p:sldId id="290" r:id="rId19"/>
    <p:sldId id="291" r:id="rId20"/>
    <p:sldId id="267" r:id="rId21"/>
    <p:sldId id="268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C2FC-F2A9-4433-AEDB-D9D9820E5336}" type="datetimeFigureOut">
              <a:rPr lang="en-US" smtClean="0"/>
              <a:pPr/>
              <a:t>5/2/2017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9C3A-ABCA-45CF-B690-C211CE71DA4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Clostridium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Food Poisoning &amp; Tetanus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Swarming growth on blood agar &amp; </a:t>
            </a:r>
            <a:r>
              <a:rPr lang="en-US" dirty="0" err="1" smtClean="0"/>
              <a:t>cl</a:t>
            </a:r>
            <a:r>
              <a:rPr lang="en-US" dirty="0" smtClean="0"/>
              <a:t> </a:t>
            </a:r>
            <a:r>
              <a:rPr lang="en-US" dirty="0" err="1" smtClean="0"/>
              <a:t>tetani</a:t>
            </a:r>
            <a:r>
              <a:rPr lang="en-US" dirty="0" smtClean="0"/>
              <a:t> with spores</a:t>
            </a:r>
            <a:endParaRPr lang="en-IN" dirty="0"/>
          </a:p>
        </p:txBody>
      </p:sp>
      <p:pic>
        <p:nvPicPr>
          <p:cNvPr id="4098" name="Picture 2" descr="F:\KINGSTON\c tetaii swarming on b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9461" y="1714488"/>
            <a:ext cx="4006787" cy="3918618"/>
          </a:xfrm>
          <a:prstGeom prst="rect">
            <a:avLst/>
          </a:prstGeom>
          <a:noFill/>
        </p:spPr>
      </p:pic>
      <p:pic>
        <p:nvPicPr>
          <p:cNvPr id="4099" name="Picture 3" descr="F:\KINGSTON\cl tetani 3 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785926"/>
            <a:ext cx="385765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PATHOGENECITY: TOXINS (PLASMID MEDIATED)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TOXIN 1----- TETANOSPASMIN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2285992"/>
            <a:ext cx="7429552" cy="440120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Powerful neurotoxin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Highly potent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Protein and Heat labile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Oxygen stable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Destroyed by </a:t>
            </a:r>
            <a:r>
              <a:rPr lang="en-US" sz="2800" dirty="0" err="1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proteolytic</a:t>
            </a: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 enzymes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Responsible for clinical manifestations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Good antigen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Can be </a:t>
            </a:r>
            <a:r>
              <a:rPr lang="en-US" sz="2800" dirty="0" err="1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toxoided</a:t>
            </a: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Specifically neutralized by antitoxin</a:t>
            </a:r>
          </a:p>
          <a:p>
            <a:endParaRPr lang="en-IN" sz="28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TOXIN 2- TETANOLYSIN</a:t>
            </a:r>
          </a:p>
          <a:p>
            <a:pPr lvl="1"/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285992"/>
            <a:ext cx="7000924" cy="206210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Heat and oxygen labile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Hemolysin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May act as </a:t>
            </a:r>
            <a:r>
              <a:rPr lang="en-US" sz="3200" dirty="0" err="1" smtClean="0"/>
              <a:t>leucotoxin</a:t>
            </a:r>
            <a:r>
              <a:rPr lang="en-US" sz="3200" dirty="0" smtClean="0"/>
              <a:t> but    pathogenic role is unclear</a:t>
            </a:r>
            <a:endParaRPr lang="en-IN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PATHOGENESIS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2071678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Cl</a:t>
            </a:r>
            <a:r>
              <a:rPr lang="en-US" sz="2800" dirty="0" smtClean="0"/>
              <a:t> </a:t>
            </a:r>
            <a:r>
              <a:rPr lang="en-US" sz="2800" dirty="0" err="1" smtClean="0"/>
              <a:t>tetani</a:t>
            </a:r>
            <a:r>
              <a:rPr lang="en-US" sz="2800" dirty="0" smtClean="0"/>
              <a:t> has little invasive power </a:t>
            </a:r>
            <a:endParaRPr lang="en-I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1538" y="3071810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Wound is contaminated with spores of </a:t>
            </a:r>
            <a:r>
              <a:rPr lang="en-US" sz="2800" dirty="0" err="1" smtClean="0"/>
              <a:t>Cl</a:t>
            </a:r>
            <a:r>
              <a:rPr lang="en-US" sz="2800" dirty="0" smtClean="0"/>
              <a:t> </a:t>
            </a:r>
            <a:r>
              <a:rPr lang="en-US" sz="2800" dirty="0" err="1" smtClean="0"/>
              <a:t>tetani</a:t>
            </a:r>
            <a:r>
              <a:rPr lang="en-US" sz="2800" dirty="0" smtClean="0"/>
              <a:t> present in soil, dust </a:t>
            </a:r>
            <a:r>
              <a:rPr lang="en-US" sz="2800" dirty="0" err="1" smtClean="0"/>
              <a:t>faeces</a:t>
            </a:r>
            <a:r>
              <a:rPr lang="en-US" sz="2800" dirty="0" smtClean="0"/>
              <a:t> etc</a:t>
            </a:r>
            <a:endParaRPr lang="en-I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910" y="4714884"/>
            <a:ext cx="7858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Germination of spores &amp; toxin production occurs only if </a:t>
            </a:r>
            <a:r>
              <a:rPr lang="en-US" sz="2800" dirty="0" err="1" smtClean="0"/>
              <a:t>favourable</a:t>
            </a:r>
            <a:r>
              <a:rPr lang="en-US" sz="2800" dirty="0" smtClean="0"/>
              <a:t> conditions exist like reduced O-R potential, </a:t>
            </a:r>
            <a:r>
              <a:rPr lang="en-US" sz="2800" dirty="0" err="1" smtClean="0"/>
              <a:t>devitalised</a:t>
            </a:r>
            <a:r>
              <a:rPr lang="en-US" sz="2800" dirty="0" smtClean="0"/>
              <a:t> tissues and foreign bodies</a:t>
            </a:r>
            <a:endParaRPr lang="en-IN" sz="2800" dirty="0"/>
          </a:p>
        </p:txBody>
      </p:sp>
      <p:sp>
        <p:nvSpPr>
          <p:cNvPr id="30" name="Down Arrow 29"/>
          <p:cNvSpPr/>
          <p:nvPr/>
        </p:nvSpPr>
        <p:spPr>
          <a:xfrm>
            <a:off x="3857620" y="2571744"/>
            <a:ext cx="714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Down Arrow 30"/>
          <p:cNvSpPr/>
          <p:nvPr/>
        </p:nvSpPr>
        <p:spPr>
          <a:xfrm>
            <a:off x="3857620" y="4000504"/>
            <a:ext cx="7143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Down Arrow 31"/>
          <p:cNvSpPr/>
          <p:nvPr/>
        </p:nvSpPr>
        <p:spPr>
          <a:xfrm>
            <a:off x="3857620" y="6143644"/>
            <a:ext cx="45719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71480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Toxin absorbed by motor nerve endings &amp; transported to                                                                                                         CNS intra-</a:t>
            </a:r>
            <a:r>
              <a:rPr lang="en-US" sz="2800" dirty="0" err="1" smtClean="0"/>
              <a:t>axonally</a:t>
            </a:r>
            <a:r>
              <a:rPr lang="en-US" sz="2800" dirty="0" smtClean="0"/>
              <a:t>    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285992"/>
            <a:ext cx="85011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Toxin specifically blocks synaptic inhibition in spinal cord at inhibitory terminals that use </a:t>
            </a:r>
            <a:r>
              <a:rPr lang="en-US" sz="2800" dirty="0" err="1" smtClean="0"/>
              <a:t>glycine</a:t>
            </a:r>
            <a:r>
              <a:rPr lang="en-US" sz="2800" dirty="0" smtClean="0"/>
              <a:t> &amp; GABA as </a:t>
            </a:r>
            <a:r>
              <a:rPr lang="en-US" sz="2800" dirty="0" err="1" smtClean="0"/>
              <a:t>neurotransmittor</a:t>
            </a:r>
            <a:r>
              <a:rPr lang="en-US" sz="2800" dirty="0" smtClean="0"/>
              <a:t>. Action resembles strychnine like effect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4214818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Leads to uncontrolled spread of impulses initiated anywhere – spasms &amp; muscle rigidity due to spontaneous contraction of agonist &amp; antagonist muscles</a:t>
            </a:r>
            <a:endParaRPr lang="en-IN" sz="2800" dirty="0"/>
          </a:p>
        </p:txBody>
      </p:sp>
      <p:sp>
        <p:nvSpPr>
          <p:cNvPr id="8" name="Down Arrow 7"/>
          <p:cNvSpPr/>
          <p:nvPr/>
        </p:nvSpPr>
        <p:spPr>
          <a:xfrm>
            <a:off x="4143372" y="285728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Down Arrow 8"/>
          <p:cNvSpPr/>
          <p:nvPr/>
        </p:nvSpPr>
        <p:spPr>
          <a:xfrm>
            <a:off x="4071934" y="1643050"/>
            <a:ext cx="45719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>
            <a:off x="4071934" y="3643314"/>
            <a:ext cx="45719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Tetanus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Local tetanus</a:t>
            </a:r>
            <a:r>
              <a:rPr lang="en-US" dirty="0" smtClean="0"/>
              <a:t> – persistent spasm of surrounding muscle. Prognosis – good.</a:t>
            </a:r>
          </a:p>
          <a:p>
            <a:r>
              <a:rPr lang="en-US" b="1" dirty="0" smtClean="0"/>
              <a:t>Cephalic tetanus</a:t>
            </a:r>
            <a:r>
              <a:rPr lang="en-US" dirty="0" smtClean="0"/>
              <a:t> – Prognosis – very poor</a:t>
            </a:r>
          </a:p>
          <a:p>
            <a:r>
              <a:rPr lang="en-US" b="1" dirty="0" smtClean="0"/>
              <a:t>Neonatal tetanus</a:t>
            </a:r>
            <a:r>
              <a:rPr lang="en-US" dirty="0" smtClean="0"/>
              <a:t> – infection originates from umbilical stump and progress to generalized tetanus. Mortality rate &gt;90%</a:t>
            </a:r>
          </a:p>
          <a:p>
            <a:r>
              <a:rPr lang="en-US" b="1" dirty="0" err="1"/>
              <a:t>Generalised</a:t>
            </a:r>
            <a:r>
              <a:rPr lang="en-US" b="1" dirty="0"/>
              <a:t> tetanus </a:t>
            </a:r>
            <a:r>
              <a:rPr lang="en-US" dirty="0"/>
              <a:t>– most </a:t>
            </a:r>
            <a:r>
              <a:rPr lang="en-US" dirty="0" smtClean="0"/>
              <a:t>common, symptoms are: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Spasm of masseter muscles (</a:t>
            </a:r>
            <a:r>
              <a:rPr lang="en-US" b="1" dirty="0" err="1"/>
              <a:t>trismus</a:t>
            </a:r>
            <a:r>
              <a:rPr lang="en-US" b="1" dirty="0"/>
              <a:t> or lock jaw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Sustained contraction of </a:t>
            </a:r>
            <a:r>
              <a:rPr lang="en-US" dirty="0" err="1"/>
              <a:t>fascial</a:t>
            </a:r>
            <a:r>
              <a:rPr lang="en-US" dirty="0"/>
              <a:t> muscles </a:t>
            </a:r>
            <a:r>
              <a:rPr lang="en-US" dirty="0" smtClean="0"/>
              <a:t>– </a:t>
            </a:r>
            <a:r>
              <a:rPr lang="en-US" b="1" dirty="0" err="1" smtClean="0"/>
              <a:t>Risus</a:t>
            </a:r>
            <a:r>
              <a:rPr lang="en-US" b="1" dirty="0" smtClean="0"/>
              <a:t> </a:t>
            </a:r>
            <a:r>
              <a:rPr lang="en-US" b="1" dirty="0" err="1"/>
              <a:t>sardonicus</a:t>
            </a:r>
            <a:endParaRPr lang="en-US" b="1" dirty="0"/>
          </a:p>
          <a:p>
            <a:pPr>
              <a:buFont typeface="Wingdings" pitchFamily="2" charset="2"/>
              <a:buChar char="ü"/>
            </a:pPr>
            <a:r>
              <a:rPr lang="en-US" dirty="0" err="1"/>
              <a:t>Persistant</a:t>
            </a:r>
            <a:r>
              <a:rPr lang="en-US" dirty="0"/>
              <a:t> spasm of back muscles – </a:t>
            </a:r>
            <a:r>
              <a:rPr lang="en-US" b="1" dirty="0" err="1" smtClean="0"/>
              <a:t>opisthotonus</a:t>
            </a:r>
            <a:r>
              <a:rPr lang="en-US" dirty="0" smtClean="0"/>
              <a:t> (sustained contraction of agonistic &amp; antagonistic muscles)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218" name="Picture 2" descr="F:\KINGSTON\symptoms of tetan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59824"/>
            <a:ext cx="6643733" cy="5583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Opisthotonus</a:t>
            </a:r>
            <a:r>
              <a:rPr lang="en-US" dirty="0" smtClean="0"/>
              <a:t> </a:t>
            </a:r>
            <a:endParaRPr lang="en-IN" dirty="0"/>
          </a:p>
        </p:txBody>
      </p:sp>
      <p:pic>
        <p:nvPicPr>
          <p:cNvPr id="5122" name="Picture 2" descr="F:\KINGSTON\opisthtonus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3" y="1349516"/>
            <a:ext cx="6873771" cy="4651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Prevention/Prophylaxis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Tetanus is a preventable disease</a:t>
            </a:r>
          </a:p>
          <a:p>
            <a:r>
              <a:rPr lang="en-US" b="1" dirty="0" smtClean="0"/>
              <a:t>Active </a:t>
            </a:r>
            <a:r>
              <a:rPr lang="en-US" b="1" dirty="0" err="1" smtClean="0"/>
              <a:t>immunisation</a:t>
            </a:r>
            <a:r>
              <a:rPr lang="en-US" b="1" dirty="0" smtClean="0"/>
              <a:t> </a:t>
            </a:r>
            <a:r>
              <a:rPr lang="en-US" dirty="0" smtClean="0"/>
              <a:t>– tetanus toxoid – three doses 0.5ml, given I/M at interval of 4-6 weeks. Immunity lasts for 7-10 years as DPT. </a:t>
            </a:r>
          </a:p>
          <a:p>
            <a:r>
              <a:rPr lang="en-US" dirty="0" smtClean="0"/>
              <a:t>Booster dose given after 5 years</a:t>
            </a:r>
          </a:p>
          <a:p>
            <a:r>
              <a:rPr lang="en-US" dirty="0"/>
              <a:t>Combined </a:t>
            </a:r>
            <a:r>
              <a:rPr lang="en-US" dirty="0" err="1"/>
              <a:t>immunisation</a:t>
            </a:r>
            <a:r>
              <a:rPr lang="en-US" dirty="0"/>
              <a:t> after injury – </a:t>
            </a:r>
            <a:r>
              <a:rPr lang="en-US" b="1" dirty="0"/>
              <a:t>in emergency</a:t>
            </a:r>
            <a:r>
              <a:rPr lang="en-US" dirty="0"/>
              <a:t> inject tetanus toxoid in one arm and  250 units of </a:t>
            </a:r>
            <a:r>
              <a:rPr lang="en-US" dirty="0" smtClean="0"/>
              <a:t>Human tetanus </a:t>
            </a:r>
            <a:r>
              <a:rPr lang="en-US" dirty="0" err="1"/>
              <a:t>immuglobulin</a:t>
            </a:r>
            <a:r>
              <a:rPr lang="en-US" dirty="0"/>
              <a:t> </a:t>
            </a:r>
            <a:r>
              <a:rPr lang="en-US" dirty="0" smtClean="0"/>
              <a:t> I/M in </a:t>
            </a:r>
            <a:r>
              <a:rPr lang="en-US" dirty="0"/>
              <a:t>another </a:t>
            </a:r>
            <a:r>
              <a:rPr lang="en-US" dirty="0" smtClean="0"/>
              <a:t>arm</a:t>
            </a:r>
            <a:r>
              <a:rPr lang="en-IN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92778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Treatment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Debridement of wound – cleaning of wound</a:t>
            </a:r>
          </a:p>
          <a:p>
            <a:r>
              <a:rPr lang="en-US" dirty="0" smtClean="0"/>
              <a:t>Penicillin drug of choice, if allergic then </a:t>
            </a:r>
            <a:r>
              <a:rPr lang="en-US" dirty="0" err="1" smtClean="0"/>
              <a:t>cephalosporins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 placed in dark room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4292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Anaerobes : Bacteria that can survive in absence of oxygen only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N" dirty="0" smtClean="0"/>
              <a:t>Classification</a:t>
            </a:r>
          </a:p>
          <a:p>
            <a:pPr marL="0" indent="0" algn="ctr">
              <a:buNone/>
            </a:pP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IN" dirty="0" smtClean="0"/>
              <a:t>Spore forming                                   Non </a:t>
            </a:r>
            <a:r>
              <a:rPr lang="en-IN" dirty="0" err="1" smtClean="0"/>
              <a:t>sporing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IN" dirty="0" smtClean="0"/>
              <a:t>  Anaerobes                                         </a:t>
            </a:r>
            <a:r>
              <a:rPr lang="en-IN" dirty="0" err="1" smtClean="0"/>
              <a:t>Anaerobes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                     Further classified as</a:t>
            </a:r>
          </a:p>
          <a:p>
            <a:pPr marL="0" indent="0">
              <a:buNone/>
            </a:pPr>
            <a:r>
              <a:rPr lang="en-IN" dirty="0" smtClean="0"/>
              <a:t>based </a:t>
            </a:r>
            <a:r>
              <a:rPr lang="en-IN" dirty="0"/>
              <a:t>on </a:t>
            </a:r>
            <a:r>
              <a:rPr lang="en-IN" dirty="0" smtClean="0"/>
              <a:t>                              </a:t>
            </a: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morphology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disease produced              </a:t>
            </a:r>
            <a:r>
              <a:rPr lang="en-US" dirty="0" smtClean="0"/>
              <a:t>and </a:t>
            </a:r>
            <a:r>
              <a:rPr lang="en-US" dirty="0"/>
              <a:t>staining characters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2060848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2348880"/>
            <a:ext cx="56886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403648" y="2348880"/>
            <a:ext cx="0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92280" y="2348880"/>
            <a:ext cx="0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31640" y="3933056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236296" y="3933056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24324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Diagnosis made based on clinical presentation</a:t>
            </a:r>
          </a:p>
          <a:p>
            <a:r>
              <a:rPr lang="en-US" dirty="0" smtClean="0"/>
              <a:t>Specimen – wound swab, </a:t>
            </a:r>
            <a:r>
              <a:rPr lang="en-US" dirty="0" err="1" smtClean="0"/>
              <a:t>exudate</a:t>
            </a:r>
            <a:r>
              <a:rPr lang="en-US" dirty="0" smtClean="0"/>
              <a:t> or tissue from wound</a:t>
            </a:r>
          </a:p>
          <a:p>
            <a:r>
              <a:rPr lang="en-US" dirty="0" smtClean="0"/>
              <a:t>Gram’s staining – gram positive bacilli with drum stick appearance</a:t>
            </a:r>
          </a:p>
          <a:p>
            <a:r>
              <a:rPr lang="en-US" dirty="0" smtClean="0"/>
              <a:t>Culture done on blood agar and </a:t>
            </a:r>
            <a:r>
              <a:rPr lang="en-US" dirty="0" err="1" smtClean="0"/>
              <a:t>aminoglycoside</a:t>
            </a:r>
            <a:r>
              <a:rPr lang="en-US" dirty="0" smtClean="0"/>
              <a:t> blood agar &amp; incubated under anaerobic conditions – swarming growth </a:t>
            </a:r>
          </a:p>
          <a:p>
            <a:r>
              <a:rPr lang="en-US" dirty="0" smtClean="0"/>
              <a:t>Culture on Robertson cooked meat medium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Animal inoculation – for demonstration of </a:t>
            </a:r>
            <a:r>
              <a:rPr lang="en-US" dirty="0" err="1" smtClean="0"/>
              <a:t>toxigenecity</a:t>
            </a:r>
            <a:r>
              <a:rPr lang="en-US" dirty="0" smtClean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0.2ml of 2-4 days old culture of RCM injected in tail of two mouse(one test animal other control animal)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Contol</a:t>
            </a:r>
            <a:r>
              <a:rPr lang="en-US" dirty="0" smtClean="0"/>
              <a:t> injected 1000 units antitoxin an hour earlier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Positive case if test animal develops tail rigidity, stiffness of leg, trunk, fore limb &amp; dies within 2 days </a:t>
            </a:r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Clostridium </a:t>
            </a:r>
            <a:r>
              <a:rPr lang="en-US" dirty="0" err="1" smtClean="0"/>
              <a:t>botulinum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Paralytic disease presenting as food poisoning</a:t>
            </a:r>
          </a:p>
          <a:p>
            <a:r>
              <a:rPr lang="en-US" dirty="0" err="1" smtClean="0"/>
              <a:t>Botulus</a:t>
            </a:r>
            <a:r>
              <a:rPr lang="en-US" dirty="0" smtClean="0"/>
              <a:t> – sausage in </a:t>
            </a:r>
            <a:r>
              <a:rPr lang="en-US" dirty="0" err="1" smtClean="0"/>
              <a:t>latin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Morphology :</a:t>
            </a:r>
            <a:r>
              <a:rPr lang="en-US" dirty="0" smtClean="0"/>
              <a:t> Gram positive bacilli, motile, produces </a:t>
            </a:r>
            <a:r>
              <a:rPr lang="en-US" dirty="0" err="1" smtClean="0"/>
              <a:t>subterminal</a:t>
            </a:r>
            <a:r>
              <a:rPr lang="en-US" dirty="0" smtClean="0"/>
              <a:t> oval bulging spores.</a:t>
            </a:r>
            <a:endParaRPr lang="en-IN" dirty="0" smtClean="0"/>
          </a:p>
          <a:p>
            <a:r>
              <a:rPr lang="en-US" dirty="0" smtClean="0"/>
              <a:t> </a:t>
            </a:r>
            <a:r>
              <a:rPr lang="en-US" dirty="0"/>
              <a:t>Produces highly potent exotoxin, it is </a:t>
            </a:r>
            <a:r>
              <a:rPr lang="en-US" dirty="0" smtClean="0"/>
              <a:t>neurotoxin</a:t>
            </a:r>
          </a:p>
          <a:p>
            <a:r>
              <a:rPr lang="en-US" dirty="0"/>
              <a:t>Symptoms appear after 12-36 </a:t>
            </a:r>
            <a:r>
              <a:rPr lang="en-US" dirty="0" err="1"/>
              <a:t>hoursof</a:t>
            </a:r>
            <a:r>
              <a:rPr lang="en-US" dirty="0"/>
              <a:t> ingestion of contaminated food </a:t>
            </a:r>
            <a:r>
              <a:rPr lang="en-US" dirty="0" err="1"/>
              <a:t>vomitting</a:t>
            </a:r>
            <a:r>
              <a:rPr lang="en-US" dirty="0"/>
              <a:t>, thirst, constipation, diplopia, dysphagia, dysarthria</a:t>
            </a:r>
            <a:r>
              <a:rPr lang="en-US" dirty="0" smtClean="0"/>
              <a:t>, ascending paralysis &amp;respiratory </a:t>
            </a:r>
            <a:r>
              <a:rPr lang="en-US" dirty="0" err="1" smtClean="0"/>
              <a:t>faliure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/>
              <a:t>Sporing</a:t>
            </a:r>
            <a:r>
              <a:rPr lang="en-IN" dirty="0" smtClean="0"/>
              <a:t> forming anaerobes based on disease produced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IN" b="1" dirty="0" smtClean="0"/>
              <a:t>Tetanus</a:t>
            </a:r>
            <a:r>
              <a:rPr lang="en-IN" dirty="0"/>
              <a:t> </a:t>
            </a:r>
            <a:r>
              <a:rPr lang="en-IN" dirty="0" smtClean="0"/>
              <a:t>                      Clostridium </a:t>
            </a:r>
            <a:r>
              <a:rPr lang="en-IN" dirty="0" err="1" smtClean="0"/>
              <a:t>tetani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r>
              <a:rPr lang="en-IN" b="1" dirty="0" smtClean="0"/>
              <a:t>Gas gangrene </a:t>
            </a:r>
            <a:r>
              <a:rPr lang="en-IN" dirty="0" smtClean="0"/>
              <a:t>            Clostridium </a:t>
            </a:r>
            <a:r>
              <a:rPr lang="en-IN" dirty="0" err="1" smtClean="0"/>
              <a:t>perfringens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           Clostridium </a:t>
            </a:r>
            <a:r>
              <a:rPr lang="en-IN" dirty="0" err="1" smtClean="0"/>
              <a:t>septicum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                                          Clostridium </a:t>
            </a:r>
            <a:r>
              <a:rPr lang="en-IN" dirty="0" err="1" smtClean="0"/>
              <a:t>novyi</a:t>
            </a:r>
            <a:endParaRPr lang="en-IN" dirty="0" smtClean="0"/>
          </a:p>
          <a:p>
            <a:pPr marL="514350" indent="-514350">
              <a:buAutoNum type="alphaUcPeriod" startAt="3"/>
            </a:pPr>
            <a:r>
              <a:rPr lang="en-IN" b="1" dirty="0" smtClean="0"/>
              <a:t>Food poisoning</a:t>
            </a:r>
            <a:r>
              <a:rPr lang="en-IN" dirty="0" smtClean="0"/>
              <a:t>         </a:t>
            </a:r>
          </a:p>
          <a:p>
            <a:pPr marL="514350" indent="-514350">
              <a:buAutoNum type="arabicPeriod"/>
            </a:pPr>
            <a:r>
              <a:rPr lang="en-IN" dirty="0" smtClean="0"/>
              <a:t>Gastroenteritis           Clostridium </a:t>
            </a:r>
            <a:r>
              <a:rPr lang="en-IN" dirty="0" err="1" smtClean="0"/>
              <a:t>perfringens</a:t>
            </a:r>
            <a:endParaRPr lang="en-IN" dirty="0" smtClean="0"/>
          </a:p>
          <a:p>
            <a:pPr marL="514350" indent="-514350">
              <a:buAutoNum type="arabicPeriod"/>
            </a:pPr>
            <a:r>
              <a:rPr lang="en-IN" dirty="0" smtClean="0"/>
              <a:t>Botulism                      Clostridium </a:t>
            </a:r>
            <a:r>
              <a:rPr lang="en-IN" dirty="0" err="1" smtClean="0"/>
              <a:t>botulinum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D. </a:t>
            </a:r>
            <a:r>
              <a:rPr lang="en-IN" b="1" dirty="0" smtClean="0"/>
              <a:t> Acute </a:t>
            </a:r>
            <a:r>
              <a:rPr lang="en-IN" b="1" dirty="0" err="1" smtClean="0"/>
              <a:t>collitis</a:t>
            </a:r>
            <a:r>
              <a:rPr lang="en-IN" dirty="0" smtClean="0"/>
              <a:t>              Clostridium </a:t>
            </a:r>
            <a:r>
              <a:rPr lang="en-IN" dirty="0" err="1" smtClean="0"/>
              <a:t>defficle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7869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Non </a:t>
            </a:r>
            <a:r>
              <a:rPr lang="en-US" sz="3200" dirty="0" err="1" smtClean="0"/>
              <a:t>Sporing</a:t>
            </a:r>
            <a:r>
              <a:rPr lang="en-US" sz="3200" dirty="0" smtClean="0"/>
              <a:t> anaerobes – based on morphology and staining characters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12568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800" b="1" dirty="0" err="1" smtClean="0"/>
              <a:t>Cocci</a:t>
            </a:r>
            <a:r>
              <a:rPr lang="en-US" sz="2800" b="1" dirty="0" smtClean="0"/>
              <a:t> – </a:t>
            </a:r>
          </a:p>
          <a:p>
            <a:pPr marL="571500" indent="-571500">
              <a:buFont typeface="+mj-lt"/>
              <a:buAutoNum type="alphaLcPeriod"/>
            </a:pPr>
            <a:r>
              <a:rPr lang="en-US" sz="2800" dirty="0" smtClean="0"/>
              <a:t>Gram positive – </a:t>
            </a:r>
            <a:r>
              <a:rPr lang="en-US" sz="2800" dirty="0" err="1" smtClean="0"/>
              <a:t>Peptococcus</a:t>
            </a:r>
            <a:r>
              <a:rPr lang="en-US" sz="2800" dirty="0" smtClean="0"/>
              <a:t>,  </a:t>
            </a:r>
            <a:r>
              <a:rPr lang="en-US" sz="2800" dirty="0" err="1" smtClean="0"/>
              <a:t>Peptostreptococcus</a:t>
            </a:r>
            <a:r>
              <a:rPr lang="en-US" sz="2800" dirty="0" smtClean="0"/>
              <a:t>, </a:t>
            </a:r>
            <a:r>
              <a:rPr lang="en-US" sz="2800" dirty="0" err="1" smtClean="0"/>
              <a:t>Sporosarcina</a:t>
            </a:r>
            <a:endParaRPr lang="en-US" sz="2800" dirty="0" smtClean="0"/>
          </a:p>
          <a:p>
            <a:pPr marL="571500" indent="-571500">
              <a:buAutoNum type="alphaLcPeriod" startAt="2"/>
            </a:pPr>
            <a:r>
              <a:rPr lang="en-US" sz="2800" dirty="0" smtClean="0"/>
              <a:t>Gram negative – </a:t>
            </a:r>
            <a:r>
              <a:rPr lang="en-US" sz="2800" dirty="0" err="1" smtClean="0"/>
              <a:t>Veillonella</a:t>
            </a:r>
            <a:endParaRPr lang="en-US" sz="2800" dirty="0" smtClean="0"/>
          </a:p>
          <a:p>
            <a:pPr marL="571500" indent="-571500">
              <a:buAutoNum type="romanUcPeriod" startAt="2"/>
            </a:pPr>
            <a:r>
              <a:rPr lang="en-US" sz="2800" b="1" dirty="0"/>
              <a:t>Bacilli – </a:t>
            </a:r>
          </a:p>
          <a:p>
            <a:pPr marL="571500" indent="-571500">
              <a:buAutoNum type="alphaLcPeriod"/>
            </a:pPr>
            <a:r>
              <a:rPr lang="en-US" sz="2800" dirty="0"/>
              <a:t>Gram positive – </a:t>
            </a:r>
            <a:r>
              <a:rPr lang="en-US" sz="2800" dirty="0" err="1" smtClean="0"/>
              <a:t>Eubacterium</a:t>
            </a:r>
            <a:r>
              <a:rPr lang="en-US" sz="2800" dirty="0" smtClean="0"/>
              <a:t>, Lactobacillus, </a:t>
            </a:r>
            <a:r>
              <a:rPr lang="en-US" sz="2800" dirty="0" err="1" smtClean="0"/>
              <a:t>Bifidobacterium</a:t>
            </a:r>
            <a:r>
              <a:rPr lang="en-US" sz="2800" dirty="0" smtClean="0"/>
              <a:t>,         </a:t>
            </a:r>
            <a:r>
              <a:rPr lang="en-US" sz="2800" dirty="0" err="1" smtClean="0"/>
              <a:t>Propionibacterium</a:t>
            </a:r>
            <a:r>
              <a:rPr lang="en-US" sz="2800" dirty="0" smtClean="0"/>
              <a:t>, </a:t>
            </a:r>
            <a:r>
              <a:rPr lang="en-US" sz="2800" dirty="0" err="1" smtClean="0"/>
              <a:t>Actinomyces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Mobiluncus</a:t>
            </a:r>
            <a:endParaRPr lang="en-US" sz="2800" dirty="0" smtClean="0"/>
          </a:p>
          <a:p>
            <a:pPr marL="571500" indent="-571500">
              <a:buNone/>
            </a:pPr>
            <a:r>
              <a:rPr lang="en-US" sz="2800" dirty="0" smtClean="0"/>
              <a:t>b</a:t>
            </a:r>
            <a:r>
              <a:rPr lang="en-US" sz="2800" dirty="0"/>
              <a:t>.  Gram negative – </a:t>
            </a:r>
            <a:r>
              <a:rPr lang="en-US" sz="2800" dirty="0" err="1" smtClean="0"/>
              <a:t>Bacteroides</a:t>
            </a:r>
            <a:r>
              <a:rPr lang="en-US" sz="2800" dirty="0" smtClean="0"/>
              <a:t>, </a:t>
            </a:r>
            <a:r>
              <a:rPr lang="en-US" sz="2800" dirty="0" err="1" smtClean="0"/>
              <a:t>Fusobacterium</a:t>
            </a:r>
            <a:r>
              <a:rPr lang="en-US" sz="2800" dirty="0" smtClean="0"/>
              <a:t>, </a:t>
            </a:r>
            <a:r>
              <a:rPr lang="en-US" sz="2800" dirty="0" err="1" smtClean="0"/>
              <a:t>Leptotrichia</a:t>
            </a:r>
            <a:endParaRPr lang="en-US" sz="2800" dirty="0"/>
          </a:p>
          <a:p>
            <a:pPr marL="571500" indent="-571500">
              <a:buAutoNum type="romanUcPeriod" startAt="3"/>
            </a:pPr>
            <a:r>
              <a:rPr lang="en-US" sz="2800" b="1" dirty="0" err="1"/>
              <a:t>Spirochaetes</a:t>
            </a:r>
            <a:r>
              <a:rPr lang="en-US" sz="2800" b="1" dirty="0"/>
              <a:t> -  </a:t>
            </a:r>
            <a:r>
              <a:rPr lang="en-US" sz="2800" dirty="0"/>
              <a:t> </a:t>
            </a:r>
            <a:r>
              <a:rPr lang="en-US" sz="2800" dirty="0" err="1" smtClean="0"/>
              <a:t>Treponema</a:t>
            </a:r>
            <a:r>
              <a:rPr lang="en-US" sz="2800" dirty="0" smtClean="0"/>
              <a:t>, </a:t>
            </a:r>
            <a:r>
              <a:rPr lang="en-US" sz="2800" dirty="0" err="1" smtClean="0"/>
              <a:t>Borrelia</a:t>
            </a:r>
            <a:endParaRPr lang="en-US" sz="2800" dirty="0"/>
          </a:p>
          <a:p>
            <a:pPr marL="571500" indent="-571500"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94362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Genus Clostridium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Strict anaerobes</a:t>
            </a:r>
          </a:p>
          <a:p>
            <a:r>
              <a:rPr lang="en-IN" dirty="0" smtClean="0"/>
              <a:t>Spore forming Gram positive bacilli</a:t>
            </a:r>
          </a:p>
          <a:p>
            <a:r>
              <a:rPr lang="en-IN" dirty="0" smtClean="0"/>
              <a:t>Spores can be terminal or sub-terminal but are </a:t>
            </a:r>
            <a:r>
              <a:rPr lang="en-IN" dirty="0" err="1" smtClean="0"/>
              <a:t>buldging</a:t>
            </a:r>
            <a:r>
              <a:rPr lang="en-IN" dirty="0" smtClean="0"/>
              <a:t> i.e. bigger in diameter than the bacillary body</a:t>
            </a:r>
          </a:p>
          <a:p>
            <a:r>
              <a:rPr lang="en-IN" dirty="0" err="1" smtClean="0"/>
              <a:t>Pathogenecity</a:t>
            </a:r>
            <a:r>
              <a:rPr lang="en-IN" dirty="0" smtClean="0"/>
              <a:t> is due to the exotoxins produced by the bacteria.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7094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Clostridium </a:t>
            </a:r>
            <a:r>
              <a:rPr lang="en-US" dirty="0" err="1" smtClean="0"/>
              <a:t>tetanii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Causative agent of TETANUS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Spores widely distributed in soil, dust, dung &amp; intestine of man &amp;animals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 positive slender bacillus 2-5um x 0.4-0.5</a:t>
            </a:r>
            <a:r>
              <a:rPr lang="en-IN" dirty="0" smtClean="0"/>
              <a:t> with spherical terminal spores giving the characteristic drumstick/tennis racket appearance</a:t>
            </a:r>
          </a:p>
          <a:p>
            <a:r>
              <a:rPr lang="en-US" dirty="0" smtClean="0"/>
              <a:t>Motile by </a:t>
            </a:r>
            <a:r>
              <a:rPr lang="en-US" dirty="0" err="1" smtClean="0"/>
              <a:t>peritrichous</a:t>
            </a:r>
            <a:r>
              <a:rPr lang="en-US" dirty="0" smtClean="0"/>
              <a:t> flagella</a:t>
            </a:r>
          </a:p>
          <a:p>
            <a:r>
              <a:rPr lang="en-US" dirty="0" err="1" smtClean="0"/>
              <a:t>Pleomorphic</a:t>
            </a:r>
            <a:r>
              <a:rPr lang="en-US" dirty="0" smtClean="0"/>
              <a:t>, old cultures are gram variable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Gram stain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Gram stain of pus</a:t>
            </a:r>
            <a:endParaRPr lang="en-IN" dirty="0"/>
          </a:p>
        </p:txBody>
      </p:sp>
      <p:pic>
        <p:nvPicPr>
          <p:cNvPr id="1026" name="Picture 2" descr="F:\KINGSTON\tetanii gram stai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3714776" cy="4115999"/>
          </a:xfrm>
          <a:prstGeom prst="rect">
            <a:avLst/>
          </a:prstGeom>
          <a:noFill/>
        </p:spPr>
      </p:pic>
      <p:pic>
        <p:nvPicPr>
          <p:cNvPr id="1027" name="Picture 3" descr="F:\KINGSTON\Clostridium.pu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85992"/>
            <a:ext cx="4041775" cy="3786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Obligate anaerobes</a:t>
            </a:r>
          </a:p>
          <a:p>
            <a:r>
              <a:rPr lang="en-US" dirty="0" smtClean="0"/>
              <a:t>Growth improved by addition of blood/serum</a:t>
            </a:r>
          </a:p>
          <a:p>
            <a:r>
              <a:rPr lang="en-US" dirty="0" smtClean="0"/>
              <a:t>Grows well on Robertson cooked meat broth (RCM), </a:t>
            </a:r>
            <a:r>
              <a:rPr lang="en-US" dirty="0" err="1" smtClean="0"/>
              <a:t>thioglycollate</a:t>
            </a:r>
            <a:r>
              <a:rPr lang="en-US" dirty="0" smtClean="0"/>
              <a:t> broth</a:t>
            </a:r>
          </a:p>
          <a:p>
            <a:r>
              <a:rPr lang="en-US" dirty="0" smtClean="0"/>
              <a:t>In RCM – meat is not digested but becomes black on prolonged incubation</a:t>
            </a:r>
          </a:p>
          <a:p>
            <a:r>
              <a:rPr lang="en-US" dirty="0"/>
              <a:t>On BA – bacilli produce a swarming growth (thin spreading film) with </a:t>
            </a:r>
            <a:r>
              <a:rPr lang="el-GR" dirty="0"/>
              <a:t>α</a:t>
            </a:r>
            <a:r>
              <a:rPr lang="en-US" dirty="0"/>
              <a:t>-</a:t>
            </a:r>
            <a:r>
              <a:rPr lang="en-US" dirty="0" err="1"/>
              <a:t>haemolytic</a:t>
            </a:r>
            <a:r>
              <a:rPr lang="en-US" dirty="0"/>
              <a:t> colonies  </a:t>
            </a:r>
            <a:endParaRPr lang="en-IN" dirty="0"/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782</Words>
  <Application>Microsoft Office PowerPoint</Application>
  <PresentationFormat>On-screen Show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Clostridium </vt:lpstr>
      <vt:lpstr>Anaerobes : Bacteria that can survive in absence of oxygen only</vt:lpstr>
      <vt:lpstr>Sporing forming anaerobes based on disease produced</vt:lpstr>
      <vt:lpstr>Non Sporing anaerobes – based on morphology and staining characters</vt:lpstr>
      <vt:lpstr>Genus Clostridium</vt:lpstr>
      <vt:lpstr>Clostridium tetanii</vt:lpstr>
      <vt:lpstr>Morphology </vt:lpstr>
      <vt:lpstr>Slide 8</vt:lpstr>
      <vt:lpstr>Culture </vt:lpstr>
      <vt:lpstr>Swarming growth on blood agar &amp; cl tetani with spores</vt:lpstr>
      <vt:lpstr>PATHOGENECITY: TOXINS (PLASMID MEDIATED)</vt:lpstr>
      <vt:lpstr>Slide 12</vt:lpstr>
      <vt:lpstr>PATHOGENESIS</vt:lpstr>
      <vt:lpstr>Slide 14</vt:lpstr>
      <vt:lpstr>Tetanus</vt:lpstr>
      <vt:lpstr>Slide 16</vt:lpstr>
      <vt:lpstr>Opisthotonus </vt:lpstr>
      <vt:lpstr>Prevention/Prophylaxis </vt:lpstr>
      <vt:lpstr> Treatment </vt:lpstr>
      <vt:lpstr>Lab diagnosis</vt:lpstr>
      <vt:lpstr>Slide 21</vt:lpstr>
      <vt:lpstr>Clostridium botulinum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tetanii</dc:title>
  <dc:creator>Admin</dc:creator>
  <cp:lastModifiedBy>Dr. Divya Sahay</cp:lastModifiedBy>
  <cp:revision>83</cp:revision>
  <dcterms:created xsi:type="dcterms:W3CDTF">2010-03-13T18:43:10Z</dcterms:created>
  <dcterms:modified xsi:type="dcterms:W3CDTF">2017-05-02T17:41:14Z</dcterms:modified>
</cp:coreProperties>
</file>