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3"/>
  </p:notesMasterIdLst>
  <p:sldIdLst>
    <p:sldId id="320" r:id="rId2"/>
    <p:sldId id="312" r:id="rId3"/>
    <p:sldId id="257" r:id="rId4"/>
    <p:sldId id="258" r:id="rId5"/>
    <p:sldId id="262" r:id="rId6"/>
    <p:sldId id="270" r:id="rId7"/>
    <p:sldId id="263" r:id="rId8"/>
    <p:sldId id="269" r:id="rId9"/>
    <p:sldId id="271" r:id="rId10"/>
    <p:sldId id="303" r:id="rId11"/>
    <p:sldId id="264" r:id="rId12"/>
    <p:sldId id="265" r:id="rId13"/>
    <p:sldId id="267" r:id="rId14"/>
    <p:sldId id="292" r:id="rId15"/>
    <p:sldId id="268" r:id="rId16"/>
    <p:sldId id="274" r:id="rId17"/>
    <p:sldId id="275" r:id="rId18"/>
    <p:sldId id="289" r:id="rId19"/>
    <p:sldId id="290" r:id="rId20"/>
    <p:sldId id="276" r:id="rId21"/>
    <p:sldId id="277" r:id="rId22"/>
    <p:sldId id="295" r:id="rId23"/>
    <p:sldId id="297" r:id="rId24"/>
    <p:sldId id="296" r:id="rId25"/>
    <p:sldId id="304" r:id="rId26"/>
    <p:sldId id="283" r:id="rId27"/>
    <p:sldId id="307" r:id="rId28"/>
    <p:sldId id="308" r:id="rId29"/>
    <p:sldId id="318" r:id="rId30"/>
    <p:sldId id="319" r:id="rId31"/>
    <p:sldId id="317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9466" autoAdjust="0"/>
    <p:restoredTop sz="94660" autoAdjust="0"/>
  </p:normalViewPr>
  <p:slideViewPr>
    <p:cSldViewPr>
      <p:cViewPr>
        <p:scale>
          <a:sx n="66" d="100"/>
          <a:sy n="66" d="100"/>
        </p:scale>
        <p:origin x="-1344" y="-2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7F5053-D5A1-4F9A-AEAD-1FC5DD5186B1}" type="datetimeFigureOut">
              <a:rPr lang="en-IN" smtClean="0"/>
              <a:pPr/>
              <a:t>16-05-2017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985F5F-30AF-4C17-8227-FD1121FEA7F3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7958088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002B8-EBA7-47B2-A348-CE9D2B58ECCD}" type="datetime1">
              <a:rPr lang="en-US" smtClean="0"/>
              <a:pPr/>
              <a:t>5/16/2017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01482-0095-4A8E-AA90-F5E57522B14C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2F39D-A0F3-460E-9A61-6D8D6C2D7464}" type="datetime1">
              <a:rPr lang="en-US" smtClean="0"/>
              <a:pPr/>
              <a:t>5/16/2017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01482-0095-4A8E-AA90-F5E57522B14C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88366-C68C-406F-8F79-C66FA9194CF0}" type="datetime1">
              <a:rPr lang="en-US" smtClean="0"/>
              <a:pPr/>
              <a:t>5/16/2017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01482-0095-4A8E-AA90-F5E57522B14C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37FBA5-12FD-406D-AB4B-D0A71B9D25FB}" type="datetime1">
              <a:rPr lang="en-US" smtClean="0"/>
              <a:pPr/>
              <a:t>5/16/2017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01482-0095-4A8E-AA90-F5E57522B14C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F4FD6-189A-4747-B14D-00AC5526FA5F}" type="datetime1">
              <a:rPr lang="en-US" smtClean="0"/>
              <a:pPr/>
              <a:t>5/16/2017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01482-0095-4A8E-AA90-F5E57522B14C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F3BEA-0336-4921-90C7-21943DE1B06E}" type="datetime1">
              <a:rPr lang="en-US" smtClean="0"/>
              <a:pPr/>
              <a:t>5/16/2017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01482-0095-4A8E-AA90-F5E57522B14C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05677-494E-4CCA-B722-A79586F84B97}" type="datetime1">
              <a:rPr lang="en-US" smtClean="0"/>
              <a:pPr/>
              <a:t>5/16/2017</a:t>
            </a:fld>
            <a:endParaRPr lang="en-I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01482-0095-4A8E-AA90-F5E57522B14C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D48AA-11AB-4BCC-9585-A4D77C5AA5B7}" type="datetime1">
              <a:rPr lang="en-US" smtClean="0"/>
              <a:pPr/>
              <a:t>5/16/2017</a:t>
            </a:fld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01482-0095-4A8E-AA90-F5E57522B14C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A7B43-B4ED-4AD6-A823-CE8A51129C94}" type="datetime1">
              <a:rPr lang="en-US" smtClean="0"/>
              <a:pPr/>
              <a:t>5/16/2017</a:t>
            </a:fld>
            <a:endParaRPr lang="en-I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01482-0095-4A8E-AA90-F5E57522B14C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31AB4D-BC93-47CD-ADC4-9EFF5F20F05C}" type="datetime1">
              <a:rPr lang="en-US" smtClean="0"/>
              <a:pPr/>
              <a:t>5/16/2017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01482-0095-4A8E-AA90-F5E57522B14C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0D6F3-1B91-4A39-A370-75C169B1E8A5}" type="datetime1">
              <a:rPr lang="en-US" smtClean="0"/>
              <a:pPr/>
              <a:t>5/16/2017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01482-0095-4A8E-AA90-F5E57522B14C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619C16-4819-4066-A7C2-6CFD8BAA8F37}" type="datetime1">
              <a:rPr lang="en-US" smtClean="0"/>
              <a:pPr/>
              <a:t>5/16/2017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101482-0095-4A8E-AA90-F5E57522B14C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 smtClean="0"/>
              <a:t>Mycobacterium tuberculosis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 smtClean="0"/>
              <a:t>Dr </a:t>
            </a:r>
            <a:r>
              <a:rPr lang="en-IN" dirty="0" err="1" smtClean="0"/>
              <a:t>Divya</a:t>
            </a:r>
            <a:r>
              <a:rPr lang="en-IN" dirty="0" smtClean="0"/>
              <a:t> </a:t>
            </a:r>
            <a:r>
              <a:rPr lang="en-IN" smtClean="0"/>
              <a:t>Sahay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01482-0095-4A8E-AA90-F5E57522B14C}" type="slidenum">
              <a:rPr lang="en-IN" smtClean="0"/>
              <a:pPr/>
              <a:t>1</a:t>
            </a:fld>
            <a:endParaRPr lang="en-IN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2" descr="G:\3D view of MTB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1934347" y="1434288"/>
            <a:ext cx="5066545" cy="5066545"/>
          </a:xfrm>
          <a:prstGeom prst="rect">
            <a:avLst/>
          </a:prstGeom>
          <a:noFill/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01482-0095-4A8E-AA90-F5E57522B14C}" type="slidenum">
              <a:rPr lang="en-IN" smtClean="0"/>
              <a:pPr/>
              <a:t>10</a:t>
            </a:fld>
            <a:endParaRPr lang="en-IN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Culture characteristics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/>
          <a:lstStyle/>
          <a:p>
            <a:r>
              <a:rPr lang="en-IN" dirty="0" smtClean="0"/>
              <a:t>Obligate aerobes</a:t>
            </a:r>
          </a:p>
          <a:p>
            <a:r>
              <a:rPr lang="en-IN" dirty="0" smtClean="0"/>
              <a:t>Slow growing, generation time 14-15 hours</a:t>
            </a:r>
          </a:p>
          <a:p>
            <a:r>
              <a:rPr lang="en-IN" dirty="0" smtClean="0"/>
              <a:t>Colonies appear in 2-3 weeks sometimes may take 6-8 weeks incubation at 37</a:t>
            </a:r>
            <a:r>
              <a:rPr lang="en-IN" baseline="30000" dirty="0" smtClean="0"/>
              <a:t>o</a:t>
            </a:r>
            <a:r>
              <a:rPr lang="en-IN" dirty="0" smtClean="0"/>
              <a:t>C</a:t>
            </a:r>
          </a:p>
          <a:p>
            <a:r>
              <a:rPr lang="en-IN" dirty="0" smtClean="0"/>
              <a:t>Grow only in media containing egg, </a:t>
            </a:r>
            <a:r>
              <a:rPr lang="en-IN" dirty="0" err="1" smtClean="0"/>
              <a:t>asparagine</a:t>
            </a:r>
            <a:r>
              <a:rPr lang="en-IN" dirty="0" smtClean="0"/>
              <a:t>, potatoes, serum &amp; meat extract 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01482-0095-4A8E-AA90-F5E57522B14C}" type="slidenum">
              <a:rPr lang="en-IN" smtClean="0"/>
              <a:pPr/>
              <a:t>11</a:t>
            </a:fld>
            <a:endParaRPr lang="en-IN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Lowenstein Jensen (LJ) media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 fontScale="85000" lnSpcReduction="10000"/>
          </a:bodyPr>
          <a:lstStyle/>
          <a:p>
            <a:r>
              <a:rPr lang="en-IN" dirty="0" smtClean="0"/>
              <a:t>Selective media, growth occurs in 2-8 weeks</a:t>
            </a:r>
          </a:p>
          <a:p>
            <a:r>
              <a:rPr lang="en-IN" dirty="0" smtClean="0"/>
              <a:t>Contains whole egg, </a:t>
            </a:r>
            <a:r>
              <a:rPr lang="en-IN" dirty="0" err="1" smtClean="0"/>
              <a:t>asparagine</a:t>
            </a:r>
            <a:r>
              <a:rPr lang="en-IN" dirty="0" smtClean="0"/>
              <a:t>, mineral salts, malachite green and glycerol or sodium </a:t>
            </a:r>
            <a:r>
              <a:rPr lang="en-IN" dirty="0" err="1" smtClean="0"/>
              <a:t>pyruvate</a:t>
            </a:r>
            <a:endParaRPr lang="en-IN" dirty="0" smtClean="0"/>
          </a:p>
          <a:p>
            <a:r>
              <a:rPr lang="en-IN" dirty="0" smtClean="0"/>
              <a:t>Solidified and sterilised as slants in screw capped bottles by inspissation</a:t>
            </a:r>
          </a:p>
          <a:p>
            <a:r>
              <a:rPr lang="en-IN" dirty="0" smtClean="0"/>
              <a:t>Malachite green – selective agent – inhibits growth of other organisms as well as provides contrast with colonies</a:t>
            </a:r>
          </a:p>
          <a:p>
            <a:r>
              <a:rPr lang="en-IN" dirty="0" smtClean="0"/>
              <a:t>Growth seen as dry, rough, </a:t>
            </a:r>
            <a:r>
              <a:rPr lang="en-IN" smtClean="0"/>
              <a:t>buff coloured, </a:t>
            </a:r>
            <a:r>
              <a:rPr lang="en-IN" dirty="0" smtClean="0"/>
              <a:t>raised with wrinkled surface – </a:t>
            </a:r>
            <a:r>
              <a:rPr lang="en-IN" dirty="0" smtClean="0">
                <a:solidFill>
                  <a:srgbClr val="FF0000"/>
                </a:solidFill>
              </a:rPr>
              <a:t>Rough, Buff &amp; Tough</a:t>
            </a:r>
          </a:p>
          <a:p>
            <a:r>
              <a:rPr lang="en-IN" dirty="0" smtClean="0"/>
              <a:t>Tenacious &amp; not easily emulsified  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01482-0095-4A8E-AA90-F5E57522B14C}" type="slidenum">
              <a:rPr lang="en-IN" smtClean="0"/>
              <a:pPr/>
              <a:t>12</a:t>
            </a:fld>
            <a:endParaRPr lang="en-IN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Other solid media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Dorset egg medium</a:t>
            </a:r>
          </a:p>
          <a:p>
            <a:r>
              <a:rPr lang="en-IN" dirty="0" err="1" smtClean="0"/>
              <a:t>Tarshis</a:t>
            </a:r>
            <a:r>
              <a:rPr lang="en-IN" dirty="0" smtClean="0"/>
              <a:t> blood medium</a:t>
            </a:r>
          </a:p>
          <a:p>
            <a:r>
              <a:rPr lang="en-IN" dirty="0" err="1" smtClean="0"/>
              <a:t>Middlebrook</a:t>
            </a:r>
            <a:r>
              <a:rPr lang="en-IN" dirty="0" smtClean="0"/>
              <a:t> medium – transparent medium</a:t>
            </a:r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01482-0095-4A8E-AA90-F5E57522B14C}" type="slidenum">
              <a:rPr lang="en-IN" smtClean="0"/>
              <a:pPr/>
              <a:t>13</a:t>
            </a:fld>
            <a:endParaRPr lang="en-IN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Growth on LJ medium</a:t>
            </a:r>
            <a:endParaRPr lang="en-US" dirty="0"/>
          </a:p>
        </p:txBody>
      </p:sp>
      <p:pic>
        <p:nvPicPr>
          <p:cNvPr id="3074" name="Picture 2" descr="G:\LJ medium with growth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 bwMode="auto">
          <a:xfrm>
            <a:off x="457200" y="2348706"/>
            <a:ext cx="4038600" cy="3028950"/>
          </a:xfrm>
          <a:prstGeom prst="rect">
            <a:avLst/>
          </a:prstGeom>
          <a:noFill/>
        </p:spPr>
      </p:pic>
      <p:pic>
        <p:nvPicPr>
          <p:cNvPr id="3075" name="Picture 3" descr="G:\growth on LJ medium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 bwMode="auto">
          <a:xfrm>
            <a:off x="4648200" y="2518904"/>
            <a:ext cx="4038600" cy="2688554"/>
          </a:xfrm>
          <a:prstGeom prst="rect">
            <a:avLst/>
          </a:prstGeom>
          <a:noFill/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01482-0095-4A8E-AA90-F5E57522B14C}" type="slidenum">
              <a:rPr lang="en-IN" smtClean="0"/>
              <a:pPr/>
              <a:t>14</a:t>
            </a:fld>
            <a:endParaRPr lang="en-IN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Liquid medium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r>
              <a:rPr lang="en-IN" dirty="0" smtClean="0"/>
              <a:t>Used for sensitivity testing, antigen production.</a:t>
            </a:r>
          </a:p>
          <a:p>
            <a:r>
              <a:rPr lang="en-IN" dirty="0" smtClean="0"/>
              <a:t>Virulent strains grow as serpentine cords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 smtClean="0"/>
              <a:t>Glycerol broth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 smtClean="0"/>
              <a:t>Dubos and Davis medium – contains Tween 80</a:t>
            </a:r>
          </a:p>
          <a:p>
            <a:pPr marL="0" indent="0">
              <a:buNone/>
            </a:pPr>
            <a:r>
              <a:rPr lang="en-US" b="1" dirty="0"/>
              <a:t>Biochemical </a:t>
            </a:r>
            <a:r>
              <a:rPr lang="en-US" b="1" dirty="0" smtClean="0"/>
              <a:t>reactions:</a:t>
            </a:r>
          </a:p>
          <a:p>
            <a:pPr marL="0" indent="0">
              <a:buNone/>
            </a:pPr>
            <a:r>
              <a:rPr lang="en-US" dirty="0"/>
              <a:t>Niacin test and nitrate reduction tests are </a:t>
            </a:r>
            <a:r>
              <a:rPr lang="en-US" dirty="0" smtClean="0"/>
              <a:t>positive.</a:t>
            </a:r>
          </a:p>
          <a:p>
            <a:pPr marL="0" indent="0">
              <a:buNone/>
            </a:pPr>
            <a:r>
              <a:rPr lang="en-US" dirty="0"/>
              <a:t>Highly </a:t>
            </a:r>
            <a:r>
              <a:rPr lang="en-US" dirty="0" smtClean="0"/>
              <a:t>resistant due to waxy coat.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01482-0095-4A8E-AA90-F5E57522B14C}" type="slidenum">
              <a:rPr lang="en-IN" smtClean="0"/>
              <a:pPr/>
              <a:t>15</a:t>
            </a:fld>
            <a:endParaRPr lang="en-IN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Pathogenesis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95% infection by inhalation of droplets coughed/sneezed by patient of pulmonary tuberculosis.</a:t>
            </a:r>
          </a:p>
          <a:p>
            <a:r>
              <a:rPr lang="en-US" dirty="0" smtClean="0"/>
              <a:t>Human tuberculosis – 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Primary tuberculosis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Post primary tuberculosis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01482-0095-4A8E-AA90-F5E57522B14C}" type="slidenum">
              <a:rPr lang="en-IN" smtClean="0"/>
              <a:pPr/>
              <a:t>16</a:t>
            </a:fld>
            <a:endParaRPr lang="en-IN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Primary TB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Inhaled bacilli -----&gt;Engulfed by alveolar macrophages survive and multiply &amp; replicate to form the initial lesion ----- &gt;GHON’s focus (a parenchymal sub pleural lesion formed in upper part of lower lobe or lower part of upper lobe</a:t>
            </a:r>
          </a:p>
          <a:p>
            <a:r>
              <a:rPr lang="en-US" dirty="0" smtClean="0"/>
              <a:t>Some bacilli are transported by macrophages to </a:t>
            </a:r>
            <a:r>
              <a:rPr lang="en-US" dirty="0" err="1" smtClean="0"/>
              <a:t>hilar</a:t>
            </a:r>
            <a:r>
              <a:rPr lang="en-US" dirty="0" smtClean="0"/>
              <a:t> lymph nodes which get enlarged</a:t>
            </a:r>
          </a:p>
          <a:p>
            <a:r>
              <a:rPr lang="en-US" dirty="0" err="1" smtClean="0"/>
              <a:t>Ghon’s</a:t>
            </a:r>
            <a:r>
              <a:rPr lang="en-US" dirty="0" smtClean="0"/>
              <a:t> focus + enlarged LN = PRIMARY COMPLEX</a:t>
            </a:r>
          </a:p>
          <a:p>
            <a:r>
              <a:rPr lang="en-US" dirty="0" smtClean="0"/>
              <a:t>Bacilli may further spread by lymphatic and hematogenous dissemination to other organs and tissues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01482-0095-4A8E-AA90-F5E57522B14C}" type="slidenum">
              <a:rPr lang="en-IN" smtClean="0"/>
              <a:pPr/>
              <a:t>17</a:t>
            </a:fld>
            <a:endParaRPr lang="en-IN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/>
          </a:bodyPr>
          <a:lstStyle/>
          <a:p>
            <a:r>
              <a:rPr lang="en-US" dirty="0" smtClean="0"/>
              <a:t>95% primary complex is asymptomatic and undergoes spontaneous healing by resolution fibrosis or calcification.</a:t>
            </a:r>
          </a:p>
          <a:p>
            <a:r>
              <a:rPr lang="en-US" dirty="0" smtClean="0"/>
              <a:t> Bacilli in lesion slowly die. </a:t>
            </a:r>
          </a:p>
          <a:p>
            <a:r>
              <a:rPr lang="en-US" dirty="0" smtClean="0"/>
              <a:t>Few may remain viable for several years  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01482-0095-4A8E-AA90-F5E57522B14C}" type="slidenum">
              <a:rPr lang="en-IN" smtClean="0"/>
              <a:pPr/>
              <a:t>18</a:t>
            </a:fld>
            <a:endParaRPr lang="en-IN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Pathogenesis of </a:t>
            </a:r>
            <a:r>
              <a:rPr lang="en-US" dirty="0"/>
              <a:t>P</a:t>
            </a:r>
            <a:r>
              <a:rPr lang="en-US" dirty="0" smtClean="0"/>
              <a:t>rimary TB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00599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err="1" smtClean="0"/>
              <a:t>Mycobacteria</a:t>
            </a:r>
            <a:r>
              <a:rPr lang="en-US" dirty="0" smtClean="0"/>
              <a:t> multiply within naïve macrophages ------- &gt;</a:t>
            </a:r>
            <a:r>
              <a:rPr lang="en-US" dirty="0" err="1" smtClean="0"/>
              <a:t>lyse</a:t>
            </a:r>
            <a:r>
              <a:rPr lang="en-US" dirty="0" smtClean="0"/>
              <a:t> the cell ----- &gt;infect other macrophages ------ &gt; within 10 days two types of antigen specific T cells are formed</a:t>
            </a:r>
          </a:p>
          <a:p>
            <a:pPr marL="514350" indent="-514350">
              <a:buFont typeface="+mj-lt"/>
              <a:buAutoNum type="alphaLcPeriod"/>
            </a:pPr>
            <a:r>
              <a:rPr lang="en-US" b="1" dirty="0" smtClean="0"/>
              <a:t>CD4 Helper T cells </a:t>
            </a:r>
            <a:r>
              <a:rPr lang="en-US" dirty="0" smtClean="0"/>
              <a:t>------- &gt;secrete interferon</a:t>
            </a:r>
            <a:r>
              <a:rPr lang="el-GR" dirty="0" smtClean="0"/>
              <a:t>ϒ</a:t>
            </a:r>
            <a:r>
              <a:rPr lang="en-US" dirty="0" smtClean="0"/>
              <a:t>------- &gt;activate macrophages to kill intracellular to kill mycobacteria called </a:t>
            </a:r>
            <a:r>
              <a:rPr lang="en-US" dirty="0" err="1" smtClean="0"/>
              <a:t>Epitheloid</a:t>
            </a:r>
            <a:r>
              <a:rPr lang="en-US" dirty="0" smtClean="0"/>
              <a:t> cells ------ &gt;some of these fuse to form multinucleated GIANT cells.</a:t>
            </a:r>
          </a:p>
          <a:p>
            <a:pPr marL="514350" indent="-514350">
              <a:buFont typeface="+mj-lt"/>
              <a:buAutoNum type="alphaLcPeriod"/>
            </a:pPr>
            <a:r>
              <a:rPr lang="en-US" b="1" dirty="0"/>
              <a:t>b. CD8 suppressor T cells</a:t>
            </a:r>
            <a:r>
              <a:rPr lang="en-US" dirty="0"/>
              <a:t> ------- &gt; kill infected macrophages ------ &gt;</a:t>
            </a:r>
            <a:r>
              <a:rPr lang="en-US" dirty="0" err="1"/>
              <a:t>Caseating</a:t>
            </a:r>
            <a:r>
              <a:rPr lang="en-US" dirty="0"/>
              <a:t> Granuloma </a:t>
            </a:r>
            <a:r>
              <a:rPr lang="en-US" dirty="0" smtClean="0"/>
              <a:t>---------- </a:t>
            </a:r>
            <a:r>
              <a:rPr lang="en-US" dirty="0"/>
              <a:t>&gt; anoxia, acidosis --------- &gt;kill mycobacteria ---------- &gt;healing by calcification &amp; fibrosis</a:t>
            </a:r>
          </a:p>
          <a:p>
            <a:pPr marL="514350" indent="-514350">
              <a:buFont typeface="+mj-lt"/>
              <a:buAutoNum type="alphaL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01482-0095-4A8E-AA90-F5E57522B14C}" type="slidenum">
              <a:rPr lang="en-IN" smtClean="0"/>
              <a:pPr/>
              <a:t>19</a:t>
            </a:fld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Genus Mycobacterium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01482-0095-4A8E-AA90-F5E57522B14C}" type="slidenum">
              <a:rPr lang="en-IN" smtClean="0"/>
              <a:pPr/>
              <a:t>2</a:t>
            </a:fld>
            <a:endParaRPr lang="en-IN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Post primary or secondary TB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Caused by reactivation of primary lesion or by exogenous </a:t>
            </a:r>
            <a:r>
              <a:rPr lang="en-US" dirty="0" err="1" smtClean="0"/>
              <a:t>reinfection</a:t>
            </a:r>
            <a:endParaRPr lang="en-US" dirty="0" smtClean="0"/>
          </a:p>
          <a:p>
            <a:r>
              <a:rPr lang="en-US" dirty="0" err="1" smtClean="0"/>
              <a:t>Granuloma</a:t>
            </a:r>
            <a:r>
              <a:rPr lang="en-US" dirty="0" smtClean="0"/>
              <a:t> formation occurs in apex of lungs(60-70%) or disseminate to kidneys, </a:t>
            </a:r>
            <a:r>
              <a:rPr lang="en-US" dirty="0" err="1" smtClean="0"/>
              <a:t>meninges</a:t>
            </a:r>
            <a:r>
              <a:rPr lang="en-US" dirty="0" smtClean="0"/>
              <a:t>, bones</a:t>
            </a:r>
          </a:p>
          <a:p>
            <a:r>
              <a:rPr lang="en-US" dirty="0" smtClean="0"/>
              <a:t>Large areas of tissue destruction and necrosis (</a:t>
            </a:r>
            <a:r>
              <a:rPr lang="en-US" dirty="0" err="1" smtClean="0"/>
              <a:t>caseation</a:t>
            </a:r>
            <a:r>
              <a:rPr lang="en-US" dirty="0" smtClean="0"/>
              <a:t>) – </a:t>
            </a:r>
            <a:r>
              <a:rPr lang="en-US" dirty="0" err="1" smtClean="0"/>
              <a:t>Tuberculoma</a:t>
            </a:r>
            <a:endParaRPr lang="en-US" dirty="0" smtClean="0"/>
          </a:p>
          <a:p>
            <a:r>
              <a:rPr lang="en-US" dirty="0" smtClean="0"/>
              <a:t>Proteases liberated by activated macrophages cause softening &amp; liquefaction of </a:t>
            </a:r>
            <a:r>
              <a:rPr lang="en-US" dirty="0" err="1" smtClean="0"/>
              <a:t>caseous</a:t>
            </a:r>
            <a:r>
              <a:rPr lang="en-US" dirty="0" smtClean="0"/>
              <a:t> material and rupture into blood vessels and airways to reach other parts of body or released as aerosols  in sputum/coughing (Open tuberculosis)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01482-0095-4A8E-AA90-F5E57522B14C}" type="slidenum">
              <a:rPr lang="en-IN" smtClean="0"/>
              <a:pPr/>
              <a:t>20</a:t>
            </a:fld>
            <a:endParaRPr lang="en-IN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Caseous</a:t>
            </a:r>
            <a:r>
              <a:rPr lang="en-US" dirty="0" smtClean="0"/>
              <a:t> material after expulsion produce cavities – </a:t>
            </a:r>
            <a:r>
              <a:rPr lang="en-US" dirty="0" err="1" smtClean="0"/>
              <a:t>Cavitation</a:t>
            </a:r>
            <a:endParaRPr lang="en-US" dirty="0"/>
          </a:p>
          <a:p>
            <a:r>
              <a:rPr lang="en-US" dirty="0" smtClean="0"/>
              <a:t>Healing is by fibrosis and calcification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01482-0095-4A8E-AA90-F5E57522B14C}" type="slidenum">
              <a:rPr lang="en-IN" smtClean="0"/>
              <a:pPr/>
              <a:t>21</a:t>
            </a:fld>
            <a:endParaRPr lang="en-IN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G:\pulmonary_tuberculosis_symptoms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857224" y="214290"/>
            <a:ext cx="7786742" cy="6429420"/>
          </a:xfrm>
          <a:prstGeom prst="rect">
            <a:avLst/>
          </a:prstGeom>
          <a:noFill/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01482-0095-4A8E-AA90-F5E57522B14C}" type="slidenum">
              <a:rPr lang="en-IN" smtClean="0"/>
              <a:pPr/>
              <a:t>22</a:t>
            </a:fld>
            <a:endParaRPr lang="en-IN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Patient of pulmonary tuberculosis</a:t>
            </a:r>
            <a:endParaRPr lang="en-US" dirty="0"/>
          </a:p>
        </p:txBody>
      </p:sp>
      <p:pic>
        <p:nvPicPr>
          <p:cNvPr id="8194" name="Picture 2" descr="G:\Tuberculosis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1337263" y="1500174"/>
            <a:ext cx="6056237" cy="5072098"/>
          </a:xfrm>
          <a:prstGeom prst="rect">
            <a:avLst/>
          </a:prstGeom>
          <a:noFill/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01482-0095-4A8E-AA90-F5E57522B14C}" type="slidenum">
              <a:rPr lang="en-IN" smtClean="0"/>
              <a:pPr/>
              <a:t>23</a:t>
            </a:fld>
            <a:endParaRPr lang="en-IN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Macroscopic picture of lung &amp; Radiographic view</a:t>
            </a:r>
            <a:endParaRPr lang="en-US" dirty="0"/>
          </a:p>
        </p:txBody>
      </p:sp>
      <p:pic>
        <p:nvPicPr>
          <p:cNvPr id="7171" name="Picture 3" descr="G:\TB lung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357158" y="1857364"/>
            <a:ext cx="4144939" cy="4347688"/>
          </a:xfrm>
          <a:prstGeom prst="rect">
            <a:avLst/>
          </a:prstGeom>
          <a:noFill/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01482-0095-4A8E-AA90-F5E57522B14C}" type="slidenum">
              <a:rPr lang="en-IN" smtClean="0"/>
              <a:pPr/>
              <a:t>24</a:t>
            </a:fld>
            <a:endParaRPr lang="en-IN" dirty="0"/>
          </a:p>
        </p:txBody>
      </p:sp>
      <p:pic>
        <p:nvPicPr>
          <p:cNvPr id="5" name="Picture 3" descr="G:\radiograph lung TB.jpg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4714876" y="2000240"/>
            <a:ext cx="4139931" cy="421484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Tuberculine</a:t>
            </a:r>
            <a:r>
              <a:rPr lang="en-US" dirty="0" smtClean="0"/>
              <a:t>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err="1" smtClean="0"/>
              <a:t>Tuberculine</a:t>
            </a:r>
            <a:r>
              <a:rPr lang="en-US" dirty="0" smtClean="0"/>
              <a:t> test or </a:t>
            </a:r>
            <a:r>
              <a:rPr lang="en-US" dirty="0" err="1" smtClean="0"/>
              <a:t>Montoux</a:t>
            </a:r>
            <a:r>
              <a:rPr lang="en-US" dirty="0" smtClean="0"/>
              <a:t> test: It is Delayed or type IV hypersensitivity reaction shows previous exposure to tubercle protein. </a:t>
            </a:r>
          </a:p>
          <a:p>
            <a:pPr>
              <a:buNone/>
            </a:pPr>
            <a:r>
              <a:rPr lang="en-US" dirty="0" smtClean="0"/>
              <a:t>- Not for lab diagnosis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01482-0095-4A8E-AA90-F5E57522B14C}" type="slidenum">
              <a:rPr lang="en-IN" smtClean="0"/>
              <a:pPr/>
              <a:t>25</a:t>
            </a:fld>
            <a:endParaRPr lang="en-IN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 diagnosis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I.	Routine investigations: </a:t>
            </a:r>
          </a:p>
          <a:p>
            <a:pPr>
              <a:buNone/>
            </a:pPr>
            <a:r>
              <a:rPr lang="en-US" dirty="0" smtClean="0"/>
              <a:t>DLC: </a:t>
            </a:r>
            <a:r>
              <a:rPr lang="en-US" dirty="0" err="1" smtClean="0"/>
              <a:t>lymphocytosis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ESR: raised</a:t>
            </a:r>
          </a:p>
          <a:p>
            <a:pPr>
              <a:buNone/>
            </a:pPr>
            <a:r>
              <a:rPr lang="en-US" dirty="0" smtClean="0"/>
              <a:t>Radiograph: </a:t>
            </a:r>
            <a:r>
              <a:rPr lang="en-US" dirty="0" err="1" smtClean="0"/>
              <a:t>cavitation</a:t>
            </a:r>
            <a:r>
              <a:rPr lang="en-US" dirty="0" smtClean="0"/>
              <a:t> or calcification</a:t>
            </a:r>
          </a:p>
          <a:p>
            <a:pPr>
              <a:buNone/>
            </a:pPr>
            <a:r>
              <a:rPr lang="en-US" dirty="0" smtClean="0"/>
              <a:t>II.	Confirmation requires staining and isolation of bacteria</a:t>
            </a:r>
          </a:p>
          <a:p>
            <a:pPr>
              <a:buNone/>
            </a:pPr>
            <a:r>
              <a:rPr lang="en-US" dirty="0" smtClean="0"/>
              <a:t>Specimen: </a:t>
            </a:r>
          </a:p>
          <a:p>
            <a:pPr>
              <a:buNone/>
            </a:pPr>
            <a:r>
              <a:rPr lang="en-US" dirty="0" smtClean="0"/>
              <a:t>Post Primary Pulmonary tuberculosis – sputum, early morning specimen for 3 consecutive days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01482-0095-4A8E-AA90-F5E57522B14C}" type="slidenum">
              <a:rPr lang="en-IN" smtClean="0"/>
              <a:pPr/>
              <a:t>26</a:t>
            </a:fld>
            <a:endParaRPr lang="en-IN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6357982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Microscopy</a:t>
            </a:r>
            <a:r>
              <a:rPr lang="en-US" dirty="0" smtClean="0"/>
              <a:t> : </a:t>
            </a:r>
            <a:r>
              <a:rPr lang="en-US" b="1" dirty="0" err="1" smtClean="0"/>
              <a:t>Ziehl</a:t>
            </a:r>
            <a:r>
              <a:rPr lang="en-US" b="1" dirty="0" smtClean="0"/>
              <a:t> </a:t>
            </a:r>
            <a:r>
              <a:rPr lang="en-US" b="1" dirty="0" err="1" smtClean="0"/>
              <a:t>Neelsen</a:t>
            </a:r>
            <a:r>
              <a:rPr lang="en-US" b="1" dirty="0" smtClean="0"/>
              <a:t> staining.</a:t>
            </a:r>
            <a:r>
              <a:rPr lang="en-US" dirty="0" smtClean="0"/>
              <a:t> Acid fast bacilli seen. For microscopic detection 50,000-100,000 bacilli/ml is required</a:t>
            </a:r>
          </a:p>
          <a:p>
            <a:r>
              <a:rPr lang="en-US" dirty="0" smtClean="0"/>
              <a:t>If less no. of organisms then Concentration of specimen is needed: </a:t>
            </a:r>
          </a:p>
          <a:p>
            <a:pPr>
              <a:buNone/>
            </a:pPr>
            <a:r>
              <a:rPr lang="en-US" b="1" dirty="0" err="1" smtClean="0"/>
              <a:t>Petroff’s</a:t>
            </a:r>
            <a:r>
              <a:rPr lang="en-US" b="1" dirty="0" smtClean="0"/>
              <a:t> method:</a:t>
            </a:r>
            <a:r>
              <a:rPr lang="en-US" dirty="0" smtClean="0"/>
              <a:t> Equal volumes of sputum + 4%NaOH ---- &gt;mix ----- &gt;incubate at 37</a:t>
            </a:r>
            <a:r>
              <a:rPr lang="en-US" baseline="30000" dirty="0" smtClean="0"/>
              <a:t>o</a:t>
            </a:r>
            <a:r>
              <a:rPr lang="en-US" dirty="0" smtClean="0"/>
              <a:t>C for 30 </a:t>
            </a:r>
            <a:r>
              <a:rPr lang="en-US" dirty="0" err="1" smtClean="0"/>
              <a:t>mins</a:t>
            </a:r>
            <a:r>
              <a:rPr lang="en-US" dirty="0" smtClean="0"/>
              <a:t> ------- &gt;centrifuge at 3000 rpm for 30 </a:t>
            </a:r>
            <a:r>
              <a:rPr lang="en-US" dirty="0" err="1" smtClean="0"/>
              <a:t>mins</a:t>
            </a:r>
            <a:r>
              <a:rPr lang="en-US" dirty="0" smtClean="0"/>
              <a:t> -------&gt;discard supernatant, sediment is </a:t>
            </a:r>
            <a:r>
              <a:rPr lang="en-US" dirty="0" err="1" smtClean="0"/>
              <a:t>neutralise</a:t>
            </a:r>
            <a:r>
              <a:rPr lang="en-US" dirty="0" smtClean="0"/>
              <a:t> by adding 8% </a:t>
            </a:r>
            <a:r>
              <a:rPr lang="en-US" dirty="0" err="1" smtClean="0"/>
              <a:t>HCl</a:t>
            </a:r>
            <a:r>
              <a:rPr lang="en-US" dirty="0" smtClean="0"/>
              <a:t>  in presence of phenol red indicator then used for smear preparation and culture</a:t>
            </a:r>
          </a:p>
          <a:p>
            <a:pPr>
              <a:buNone/>
            </a:pPr>
            <a:r>
              <a:rPr lang="en-US" dirty="0" smtClean="0">
                <a:solidFill>
                  <a:schemeClr val="accent1">
                    <a:lumMod val="50000"/>
                  </a:schemeClr>
                </a:solidFill>
              </a:rPr>
              <a:t>Result </a:t>
            </a:r>
            <a:r>
              <a:rPr lang="en-US" dirty="0" smtClean="0"/>
              <a:t>– Acid fast bacilli seen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01482-0095-4A8E-AA90-F5E57522B14C}" type="slidenum">
              <a:rPr lang="en-IN" smtClean="0"/>
              <a:pPr/>
              <a:t>27</a:t>
            </a:fld>
            <a:endParaRPr lang="en-IN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/>
          </a:bodyPr>
          <a:lstStyle/>
          <a:p>
            <a:r>
              <a:rPr lang="en-US" b="1" dirty="0" smtClean="0"/>
              <a:t>Culture:</a:t>
            </a:r>
            <a:r>
              <a:rPr lang="en-US" dirty="0" smtClean="0"/>
              <a:t> may be positive with10-100 bacilli/ml</a:t>
            </a:r>
          </a:p>
          <a:p>
            <a:pPr>
              <a:buNone/>
            </a:pPr>
            <a:r>
              <a:rPr lang="en-US" dirty="0" smtClean="0"/>
              <a:t>Concentrated sputum is inoculated in 2 LJ slopes</a:t>
            </a:r>
          </a:p>
          <a:p>
            <a:pPr>
              <a:buNone/>
            </a:pPr>
            <a:r>
              <a:rPr lang="en-US" dirty="0" smtClean="0"/>
              <a:t>Media incubated at 37</a:t>
            </a:r>
            <a:r>
              <a:rPr lang="en-US" baseline="30000" dirty="0" smtClean="0"/>
              <a:t>o</a:t>
            </a:r>
            <a:r>
              <a:rPr lang="en-US" dirty="0" smtClean="0"/>
              <a:t>C for 6-8 weeks and examined weekly  - rough, buff &amp; tough colonies &amp; confirm with Niacin test and nitrate reduction test positive. </a:t>
            </a:r>
          </a:p>
          <a:p>
            <a:pPr>
              <a:buNone/>
            </a:pPr>
            <a:r>
              <a:rPr lang="en-US" b="1" dirty="0"/>
              <a:t>Nucleic acid techniques:</a:t>
            </a:r>
            <a:r>
              <a:rPr lang="en-US" dirty="0"/>
              <a:t> By PCR 10-1000 bacilli can be detected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01482-0095-4A8E-AA90-F5E57522B14C}" type="slidenum">
              <a:rPr lang="en-IN" smtClean="0"/>
              <a:pPr/>
              <a:t>28</a:t>
            </a:fld>
            <a:endParaRPr lang="en-IN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 -chemotherapy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Domiciliary treatment with </a:t>
            </a:r>
            <a:r>
              <a:rPr lang="en-US" dirty="0" err="1" smtClean="0"/>
              <a:t>Antitubercular</a:t>
            </a:r>
            <a:r>
              <a:rPr lang="en-US" dirty="0" smtClean="0"/>
              <a:t> drugs (ATT)</a:t>
            </a:r>
          </a:p>
          <a:p>
            <a:r>
              <a:rPr lang="en-US" dirty="0" smtClean="0"/>
              <a:t>Primary drugs:</a:t>
            </a:r>
          </a:p>
          <a:p>
            <a:pPr>
              <a:buNone/>
            </a:pPr>
            <a:r>
              <a:rPr lang="en-US" dirty="0" smtClean="0"/>
              <a:t>(R) </a:t>
            </a:r>
            <a:r>
              <a:rPr lang="en-US" dirty="0" err="1" smtClean="0"/>
              <a:t>Rifampicin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(H) </a:t>
            </a:r>
            <a:r>
              <a:rPr lang="en-US" dirty="0" err="1" smtClean="0"/>
              <a:t>Isoniazide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(Z) </a:t>
            </a:r>
            <a:r>
              <a:rPr lang="en-US" dirty="0" err="1" smtClean="0"/>
              <a:t>Pyrazinamide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(S) Streptomycin</a:t>
            </a:r>
          </a:p>
          <a:p>
            <a:pPr>
              <a:buNone/>
            </a:pPr>
            <a:r>
              <a:rPr lang="en-US" dirty="0" smtClean="0"/>
              <a:t>(E) </a:t>
            </a:r>
            <a:r>
              <a:rPr lang="en-US" dirty="0" err="1" smtClean="0"/>
              <a:t>Ethambutol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(T) </a:t>
            </a:r>
            <a:r>
              <a:rPr lang="en-US" dirty="0" err="1" smtClean="0"/>
              <a:t>Thiacetazone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PAS</a:t>
            </a:r>
            <a:endParaRPr lang="en-US" dirty="0"/>
          </a:p>
        </p:txBody>
      </p:sp>
      <p:sp>
        <p:nvSpPr>
          <p:cNvPr id="4" name="Right Brace 3"/>
          <p:cNvSpPr/>
          <p:nvPr/>
        </p:nvSpPr>
        <p:spPr>
          <a:xfrm>
            <a:off x="3143240" y="2857496"/>
            <a:ext cx="357190" cy="178595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857620" y="3500438"/>
            <a:ext cx="43577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bacteriocidal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4000496" y="4857760"/>
            <a:ext cx="26432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/>
              <a:t>bacteriiostatic</a:t>
            </a:r>
            <a:endParaRPr lang="en-US" sz="2800" dirty="0"/>
          </a:p>
        </p:txBody>
      </p:sp>
      <p:sp>
        <p:nvSpPr>
          <p:cNvPr id="8" name="Right Brace 7"/>
          <p:cNvSpPr/>
          <p:nvPr/>
        </p:nvSpPr>
        <p:spPr>
          <a:xfrm>
            <a:off x="3286116" y="4714884"/>
            <a:ext cx="285752" cy="128588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01482-0095-4A8E-AA90-F5E57522B14C}" type="slidenum">
              <a:rPr lang="en-IN" smtClean="0"/>
              <a:pPr/>
              <a:t>29</a:t>
            </a:fld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33508451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911873"/>
          </a:xfrm>
        </p:spPr>
        <p:txBody>
          <a:bodyPr>
            <a:normAutofit/>
          </a:bodyPr>
          <a:lstStyle/>
          <a:p>
            <a:r>
              <a:rPr lang="en-US" dirty="0" smtClean="0"/>
              <a:t>Straight or slightly curved rods</a:t>
            </a:r>
          </a:p>
          <a:p>
            <a:r>
              <a:rPr lang="en-US" dirty="0" smtClean="0"/>
              <a:t>Mycobacterium – fungus like bacteria</a:t>
            </a:r>
          </a:p>
          <a:p>
            <a:r>
              <a:rPr lang="en-US" dirty="0" smtClean="0"/>
              <a:t>Hydrophobic due to thick waxy cell wall so difficulty to stain</a:t>
            </a:r>
          </a:p>
          <a:p>
            <a:r>
              <a:rPr lang="en-US" dirty="0" smtClean="0"/>
              <a:t>But once stained with hot </a:t>
            </a:r>
            <a:r>
              <a:rPr lang="en-US" dirty="0" err="1" smtClean="0"/>
              <a:t>carbol</a:t>
            </a:r>
            <a:r>
              <a:rPr lang="en-US" dirty="0" smtClean="0"/>
              <a:t> </a:t>
            </a:r>
            <a:r>
              <a:rPr lang="en-US" dirty="0" err="1" smtClean="0"/>
              <a:t>fuchsin</a:t>
            </a:r>
            <a:r>
              <a:rPr lang="en-US" dirty="0" smtClean="0"/>
              <a:t> they resist </a:t>
            </a:r>
            <a:r>
              <a:rPr lang="en-US" dirty="0" err="1" smtClean="0"/>
              <a:t>decolorisation</a:t>
            </a:r>
            <a:r>
              <a:rPr lang="en-US" dirty="0" smtClean="0"/>
              <a:t> with dilute mineral acids and alcohol – </a:t>
            </a:r>
            <a:r>
              <a:rPr lang="en-US" dirty="0" smtClean="0">
                <a:solidFill>
                  <a:srgbClr val="FF0000"/>
                </a:solidFill>
              </a:rPr>
              <a:t>Acid fast bacilli (AFB)</a:t>
            </a:r>
          </a:p>
          <a:p>
            <a:endParaRPr lang="en-IN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01482-0095-4A8E-AA90-F5E57522B14C}" type="slidenum">
              <a:rPr lang="en-IN" smtClean="0"/>
              <a:pPr/>
              <a:t>3</a:t>
            </a:fld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911873"/>
          </a:xfrm>
        </p:spPr>
        <p:txBody>
          <a:bodyPr>
            <a:normAutofit/>
          </a:bodyPr>
          <a:lstStyle/>
          <a:p>
            <a:r>
              <a:rPr lang="en-US" dirty="0" smtClean="0"/>
              <a:t>Multi drug </a:t>
            </a:r>
            <a:r>
              <a:rPr lang="en-US" dirty="0" err="1" smtClean="0"/>
              <a:t>regimn</a:t>
            </a:r>
            <a:r>
              <a:rPr lang="en-US" dirty="0" smtClean="0"/>
              <a:t> given </a:t>
            </a:r>
            <a:r>
              <a:rPr lang="en-US" dirty="0" err="1" smtClean="0"/>
              <a:t>given</a:t>
            </a:r>
            <a:r>
              <a:rPr lang="en-US" dirty="0" smtClean="0"/>
              <a:t> to avoid development of drug resistance – combination of 3-4 drugs</a:t>
            </a:r>
          </a:p>
          <a:p>
            <a:r>
              <a:rPr lang="en-US" b="1" dirty="0" smtClean="0"/>
              <a:t>DOTS:</a:t>
            </a:r>
            <a:r>
              <a:rPr lang="en-US" dirty="0" smtClean="0"/>
              <a:t> Directly observed therapy short course</a:t>
            </a:r>
          </a:p>
          <a:p>
            <a:pPr>
              <a:buNone/>
            </a:pPr>
            <a:r>
              <a:rPr lang="en-US" dirty="0" smtClean="0"/>
              <a:t>New cases HRZE thrice a week  for 2 months followed by HZ thrice a  week for 4-5months</a:t>
            </a:r>
          </a:p>
          <a:p>
            <a:pPr>
              <a:buNone/>
            </a:pPr>
            <a:r>
              <a:rPr lang="en-US" dirty="0" smtClean="0"/>
              <a:t>Default cases  and extra pulmonary tuberculosis SHRZE thrice a week for 2 months followed by HZ for 4-5 months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01482-0095-4A8E-AA90-F5E57522B14C}" type="slidenum">
              <a:rPr lang="en-IN" smtClean="0"/>
              <a:pPr/>
              <a:t>30</a:t>
            </a:fld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332865857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4290"/>
            <a:ext cx="8229600" cy="5911873"/>
          </a:xfrm>
        </p:spPr>
        <p:txBody>
          <a:bodyPr/>
          <a:lstStyle/>
          <a:p>
            <a:r>
              <a:rPr lang="en-US" b="1" dirty="0" smtClean="0"/>
              <a:t>MDR-TB:</a:t>
            </a:r>
            <a:r>
              <a:rPr lang="en-US" dirty="0" smtClean="0"/>
              <a:t> multi drug resistant tuberculosis  such cases are resistant to  many of the primary drugs – A MAJOR PROBLEM</a:t>
            </a:r>
          </a:p>
          <a:p>
            <a:r>
              <a:rPr lang="en-US" dirty="0" smtClean="0"/>
              <a:t>Due to patients taking incomplete treatment – organism develops resistance to  the primary drugs</a:t>
            </a:r>
          </a:p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line drugs: </a:t>
            </a:r>
            <a:r>
              <a:rPr lang="en-US" dirty="0" err="1" smtClean="0"/>
              <a:t>cycloserine</a:t>
            </a:r>
            <a:r>
              <a:rPr lang="en-US" dirty="0" smtClean="0"/>
              <a:t>, </a:t>
            </a:r>
            <a:r>
              <a:rPr lang="en-US" dirty="0" err="1" smtClean="0"/>
              <a:t>capreomycin</a:t>
            </a:r>
            <a:r>
              <a:rPr lang="en-US" dirty="0" smtClean="0"/>
              <a:t>, </a:t>
            </a:r>
            <a:r>
              <a:rPr lang="en-US" dirty="0" err="1" smtClean="0"/>
              <a:t>aminoglycoside</a:t>
            </a:r>
            <a:r>
              <a:rPr lang="en-US" dirty="0" smtClean="0"/>
              <a:t>,  </a:t>
            </a:r>
            <a:r>
              <a:rPr lang="en-US" dirty="0" err="1" smtClean="0"/>
              <a:t>quinolones</a:t>
            </a:r>
            <a:r>
              <a:rPr lang="en-US" dirty="0" smtClean="0"/>
              <a:t>, </a:t>
            </a:r>
            <a:r>
              <a:rPr lang="en-US" dirty="0" err="1" smtClean="0"/>
              <a:t>macrolides</a:t>
            </a:r>
            <a:r>
              <a:rPr lang="en-US" dirty="0" smtClean="0"/>
              <a:t>, </a:t>
            </a:r>
            <a:r>
              <a:rPr lang="en-US" dirty="0" err="1" smtClean="0"/>
              <a:t>Ofloxacin</a:t>
            </a:r>
            <a:r>
              <a:rPr lang="en-US" dirty="0" smtClean="0"/>
              <a:t>  - Expensive treatment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01482-0095-4A8E-AA90-F5E57522B14C}" type="slidenum">
              <a:rPr lang="en-IN" smtClean="0"/>
              <a:pPr/>
              <a:t>31</a:t>
            </a:fld>
            <a:endParaRPr lang="en-IN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Classification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071546"/>
            <a:ext cx="8715436" cy="5054617"/>
          </a:xfrm>
        </p:spPr>
        <p:txBody>
          <a:bodyPr>
            <a:normAutofit fontScale="92500" lnSpcReduction="20000"/>
          </a:bodyPr>
          <a:lstStyle/>
          <a:p>
            <a:pPr marL="571500" indent="-571500">
              <a:buNone/>
            </a:pPr>
            <a:r>
              <a:rPr lang="en-US" sz="2800" b="1" dirty="0" err="1" smtClean="0"/>
              <a:t>Mycobacteria</a:t>
            </a:r>
            <a:r>
              <a:rPr lang="en-US" sz="2800" b="1" dirty="0" smtClean="0"/>
              <a:t> causing human diseases –</a:t>
            </a:r>
          </a:p>
          <a:p>
            <a:pPr marL="571500" indent="-571500">
              <a:buFont typeface="+mj-lt"/>
              <a:buAutoNum type="arabicPeriod"/>
            </a:pPr>
            <a:r>
              <a:rPr lang="en-US" sz="2800" b="1" dirty="0" smtClean="0"/>
              <a:t>Cultivable :</a:t>
            </a:r>
          </a:p>
          <a:p>
            <a:pPr marL="571500" indent="-571500">
              <a:buNone/>
            </a:pPr>
            <a:r>
              <a:rPr lang="en-US" sz="2800" b="1" dirty="0" smtClean="0"/>
              <a:t>Tubercle bacilli  (mammalian)</a:t>
            </a:r>
          </a:p>
          <a:p>
            <a:pPr marL="571500" indent="-571500">
              <a:buFont typeface="+mj-lt"/>
              <a:buAutoNum type="romanLcPeriod"/>
            </a:pPr>
            <a:r>
              <a:rPr lang="en-US" sz="2800" dirty="0" smtClean="0"/>
              <a:t>Human type </a:t>
            </a:r>
            <a:r>
              <a:rPr lang="en-US" sz="2800" b="1" dirty="0" smtClean="0"/>
              <a:t>- </a:t>
            </a:r>
            <a:r>
              <a:rPr lang="en-US" sz="2800" dirty="0" smtClean="0"/>
              <a:t> M. tuberculosis  </a:t>
            </a:r>
          </a:p>
          <a:p>
            <a:pPr marL="571500" indent="-571500">
              <a:buFont typeface="+mj-lt"/>
              <a:buAutoNum type="romanLcPeriod"/>
            </a:pPr>
            <a:r>
              <a:rPr lang="en-US" sz="2800" dirty="0" smtClean="0"/>
              <a:t>Bovine type -   M. </a:t>
            </a:r>
            <a:r>
              <a:rPr lang="en-US" sz="2800" dirty="0" err="1" smtClean="0"/>
              <a:t>bovis</a:t>
            </a:r>
            <a:r>
              <a:rPr lang="en-US" sz="2800" dirty="0" smtClean="0"/>
              <a:t> </a:t>
            </a:r>
          </a:p>
          <a:p>
            <a:pPr marL="571500" indent="-571500">
              <a:buFont typeface="+mj-lt"/>
              <a:buAutoNum type="romanLcPeriod"/>
            </a:pPr>
            <a:r>
              <a:rPr lang="en-US" sz="2800" dirty="0" smtClean="0"/>
              <a:t>Vole type -       M. </a:t>
            </a:r>
            <a:r>
              <a:rPr lang="en-US" sz="2800" dirty="0" err="1" smtClean="0"/>
              <a:t>microti</a:t>
            </a:r>
            <a:r>
              <a:rPr lang="en-US" sz="2800" dirty="0" smtClean="0"/>
              <a:t> (</a:t>
            </a:r>
            <a:r>
              <a:rPr lang="en-US" sz="2800" dirty="0" err="1" smtClean="0"/>
              <a:t>Murine</a:t>
            </a:r>
            <a:r>
              <a:rPr lang="en-US" sz="2800" dirty="0" smtClean="0"/>
              <a:t>)</a:t>
            </a:r>
          </a:p>
          <a:p>
            <a:pPr marL="571500" indent="-571500">
              <a:buFont typeface="+mj-lt"/>
              <a:buAutoNum type="romanLcPeriod"/>
            </a:pPr>
            <a:r>
              <a:rPr lang="en-US" sz="2800" dirty="0" smtClean="0"/>
              <a:t>African type -  M. </a:t>
            </a:r>
            <a:r>
              <a:rPr lang="en-US" sz="2800" dirty="0" err="1" smtClean="0"/>
              <a:t>africanum</a:t>
            </a:r>
            <a:r>
              <a:rPr lang="en-US" sz="2800" dirty="0" smtClean="0"/>
              <a:t> </a:t>
            </a:r>
          </a:p>
          <a:p>
            <a:pPr marL="571500" indent="-571500">
              <a:buNone/>
            </a:pPr>
            <a:r>
              <a:rPr lang="en-US" sz="2800" b="1" dirty="0" smtClean="0"/>
              <a:t>Atypical </a:t>
            </a:r>
            <a:r>
              <a:rPr lang="en-US" sz="2800" b="1" dirty="0" err="1" smtClean="0"/>
              <a:t>mycobacteria</a:t>
            </a:r>
            <a:endParaRPr lang="en-US" sz="2800" b="1" dirty="0" smtClean="0"/>
          </a:p>
          <a:p>
            <a:pPr marL="571500" indent="-571500">
              <a:buFont typeface="+mj-lt"/>
              <a:buAutoNum type="romanLcPeriod"/>
            </a:pPr>
            <a:r>
              <a:rPr lang="en-US" sz="2800" dirty="0" err="1" smtClean="0"/>
              <a:t>Photochromogens</a:t>
            </a:r>
            <a:endParaRPr lang="en-US" sz="2800" dirty="0" smtClean="0"/>
          </a:p>
          <a:p>
            <a:pPr marL="571500" indent="-571500">
              <a:buFont typeface="+mj-lt"/>
              <a:buAutoNum type="romanLcPeriod"/>
            </a:pPr>
            <a:r>
              <a:rPr lang="en-US" sz="2800" dirty="0" err="1" smtClean="0"/>
              <a:t>Scotochromogens</a:t>
            </a:r>
            <a:endParaRPr lang="en-US" sz="2800" dirty="0" smtClean="0"/>
          </a:p>
          <a:p>
            <a:pPr marL="571500" indent="-571500">
              <a:buFont typeface="+mj-lt"/>
              <a:buAutoNum type="romanLcPeriod"/>
            </a:pPr>
            <a:r>
              <a:rPr lang="en-US" sz="2800" dirty="0" smtClean="0"/>
              <a:t>Non-</a:t>
            </a:r>
            <a:r>
              <a:rPr lang="en-US" sz="2800" dirty="0" err="1" smtClean="0"/>
              <a:t>photochromogens</a:t>
            </a:r>
            <a:endParaRPr lang="en-US" sz="2800" dirty="0" smtClean="0"/>
          </a:p>
          <a:p>
            <a:pPr marL="571500" indent="-571500">
              <a:buFont typeface="+mj-lt"/>
              <a:buAutoNum type="romanLcPeriod"/>
            </a:pPr>
            <a:r>
              <a:rPr lang="en-US" sz="2800" dirty="0" smtClean="0"/>
              <a:t>Rapid growers </a:t>
            </a:r>
          </a:p>
          <a:p>
            <a:pPr marL="571500" indent="-571500">
              <a:buNone/>
            </a:pPr>
            <a:endParaRPr lang="en-US" sz="2800" dirty="0" smtClean="0"/>
          </a:p>
          <a:p>
            <a:pPr marL="571500" indent="-571500">
              <a:buFont typeface="+mj-lt"/>
              <a:buAutoNum type="romanUcPeriod"/>
            </a:pPr>
            <a:endParaRPr lang="en-US" sz="2800" dirty="0" smtClean="0"/>
          </a:p>
          <a:p>
            <a:pPr marL="571500" indent="-571500">
              <a:buNone/>
            </a:pPr>
            <a:endParaRPr lang="en-IN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01482-0095-4A8E-AA90-F5E57522B14C}" type="slidenum">
              <a:rPr lang="en-IN" smtClean="0"/>
              <a:pPr/>
              <a:t>4</a:t>
            </a:fld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728"/>
            <a:ext cx="8229600" cy="5840435"/>
          </a:xfrm>
        </p:spPr>
        <p:txBody>
          <a:bodyPr>
            <a:normAutofit/>
          </a:bodyPr>
          <a:lstStyle/>
          <a:p>
            <a:pPr marL="571500" indent="-571500">
              <a:buNone/>
            </a:pPr>
            <a:r>
              <a:rPr lang="en-US" b="1" dirty="0" smtClean="0"/>
              <a:t>Mycobacterium causing skin ulcers</a:t>
            </a:r>
          </a:p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M. </a:t>
            </a:r>
            <a:r>
              <a:rPr lang="en-US" dirty="0" err="1" smtClean="0"/>
              <a:t>ulcerans</a:t>
            </a:r>
            <a:endParaRPr lang="en-US" dirty="0" smtClean="0"/>
          </a:p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M. </a:t>
            </a:r>
            <a:r>
              <a:rPr lang="en-US" dirty="0" err="1" smtClean="0"/>
              <a:t>balnei</a:t>
            </a:r>
            <a:endParaRPr lang="en-US" dirty="0" smtClean="0"/>
          </a:p>
          <a:p>
            <a:pPr marL="571500" indent="-571500">
              <a:buNone/>
            </a:pPr>
            <a:r>
              <a:rPr lang="en-US" b="1" dirty="0" smtClean="0"/>
              <a:t>Saprophytic </a:t>
            </a:r>
            <a:r>
              <a:rPr lang="en-US" b="1" dirty="0" err="1" smtClean="0"/>
              <a:t>mycobacteria</a:t>
            </a:r>
            <a:endParaRPr lang="en-US" b="1" dirty="0" smtClean="0"/>
          </a:p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M. </a:t>
            </a:r>
            <a:r>
              <a:rPr lang="en-US" dirty="0" err="1" smtClean="0"/>
              <a:t>smegmatis</a:t>
            </a:r>
            <a:endParaRPr lang="en-US" dirty="0" smtClean="0"/>
          </a:p>
          <a:p>
            <a:pPr marL="571500" indent="-571500">
              <a:buFont typeface="+mj-lt"/>
              <a:buAutoNum type="romanLcPeriod"/>
            </a:pPr>
            <a:r>
              <a:rPr lang="en-US" dirty="0" smtClean="0"/>
              <a:t>M. </a:t>
            </a:r>
            <a:r>
              <a:rPr lang="en-US" dirty="0" err="1" smtClean="0"/>
              <a:t>phlei</a:t>
            </a:r>
            <a:endParaRPr lang="en-US" dirty="0" smtClean="0"/>
          </a:p>
          <a:p>
            <a:pPr marL="571500" indent="-571500">
              <a:buAutoNum type="arabicPeriod" startAt="2"/>
            </a:pPr>
            <a:r>
              <a:rPr lang="en-US" b="1" dirty="0" smtClean="0"/>
              <a:t>Non-cultivable</a:t>
            </a:r>
          </a:p>
          <a:p>
            <a:pPr marL="571500" indent="-571500">
              <a:buNone/>
            </a:pPr>
            <a:r>
              <a:rPr lang="en-US" dirty="0" smtClean="0"/>
              <a:t>      M. </a:t>
            </a:r>
            <a:r>
              <a:rPr lang="en-US" dirty="0" err="1" smtClean="0"/>
              <a:t>leprae</a:t>
            </a:r>
            <a:endParaRPr lang="en-US" dirty="0" smtClean="0"/>
          </a:p>
          <a:p>
            <a:pPr marL="571500" indent="-571500">
              <a:buFont typeface="+mj-lt"/>
              <a:buAutoNum type="romanUcPeriod"/>
            </a:pPr>
            <a:endParaRPr lang="en-US" dirty="0" smtClean="0"/>
          </a:p>
          <a:p>
            <a:endParaRPr lang="en-IN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01482-0095-4A8E-AA90-F5E57522B14C}" type="slidenum">
              <a:rPr lang="en-IN" smtClean="0"/>
              <a:pPr/>
              <a:t>5</a:t>
            </a:fld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Mycobacterium tuberculosis</a:t>
            </a:r>
            <a:br>
              <a:rPr lang="en-IN" dirty="0" smtClean="0"/>
            </a:br>
            <a:r>
              <a:rPr lang="en-IN" dirty="0" smtClean="0"/>
              <a:t> (Tubercle bacilli)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Discovered by Robert Koch as causative agent of tuberculosis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G:\scientist of MTB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2786058"/>
            <a:ext cx="8643998" cy="4071942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01482-0095-4A8E-AA90-F5E57522B14C}" type="slidenum">
              <a:rPr lang="en-IN" smtClean="0"/>
              <a:pPr/>
              <a:t>6</a:t>
            </a:fld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Morphology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72518" cy="4525963"/>
          </a:xfrm>
        </p:spPr>
        <p:txBody>
          <a:bodyPr/>
          <a:lstStyle/>
          <a:p>
            <a:r>
              <a:rPr lang="en-IN" dirty="0" smtClean="0"/>
              <a:t>Slender slightly curved rods 1-4µm x 0.2-0.8µm</a:t>
            </a:r>
          </a:p>
          <a:p>
            <a:r>
              <a:rPr lang="en-IN" dirty="0" smtClean="0"/>
              <a:t>Acid &amp; alcohol fast</a:t>
            </a:r>
          </a:p>
          <a:p>
            <a:r>
              <a:rPr lang="en-IN" dirty="0" smtClean="0"/>
              <a:t>Gram positive cell wall but does not get stained by Gram’s stain </a:t>
            </a:r>
          </a:p>
          <a:p>
            <a:pPr marL="0" indent="0">
              <a:buNone/>
            </a:pPr>
            <a:endParaRPr lang="en-IN" dirty="0" smtClean="0"/>
          </a:p>
          <a:p>
            <a:pPr>
              <a:buNone/>
            </a:pP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01482-0095-4A8E-AA90-F5E57522B14C}" type="slidenum">
              <a:rPr lang="en-IN" smtClean="0"/>
              <a:pPr/>
              <a:t>7</a:t>
            </a:fld>
            <a:endParaRPr lang="en-IN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Zeihl</a:t>
            </a:r>
            <a:r>
              <a:rPr lang="en-US" dirty="0" smtClean="0"/>
              <a:t> </a:t>
            </a:r>
            <a:r>
              <a:rPr lang="en-US" dirty="0" err="1" smtClean="0"/>
              <a:t>Neelsen</a:t>
            </a:r>
            <a:r>
              <a:rPr lang="en-US" dirty="0" smtClean="0"/>
              <a:t> or acid fast stain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2844" y="1142984"/>
            <a:ext cx="4714908" cy="1031891"/>
          </a:xfrm>
        </p:spPr>
        <p:txBody>
          <a:bodyPr>
            <a:normAutofit/>
          </a:bodyPr>
          <a:lstStyle/>
          <a:p>
            <a:r>
              <a:rPr lang="en-US" sz="2800" b="0" dirty="0" smtClean="0"/>
              <a:t>Acid fast due to presence of </a:t>
            </a:r>
            <a:r>
              <a:rPr lang="en-US" sz="2800" b="0" dirty="0" err="1" smtClean="0"/>
              <a:t>mycolic</a:t>
            </a:r>
            <a:r>
              <a:rPr lang="en-US" sz="2800" b="0" dirty="0" smtClean="0"/>
              <a:t> acid in cell wall</a:t>
            </a:r>
            <a:endParaRPr lang="en-US" sz="2800" b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 algn="just"/>
            <a:r>
              <a:rPr lang="en-US" sz="2800" dirty="0" smtClean="0"/>
              <a:t>Slender, straight or slightly curved rods</a:t>
            </a:r>
          </a:p>
          <a:p>
            <a:pPr algn="just"/>
            <a:r>
              <a:rPr lang="en-US" sz="2800" dirty="0" smtClean="0"/>
              <a:t>Stain bright red, tissue cells &amp; other bacteria stain blue</a:t>
            </a:r>
          </a:p>
          <a:p>
            <a:pPr algn="just"/>
            <a:r>
              <a:rPr lang="en-US" sz="2800" dirty="0" smtClean="0"/>
              <a:t>In tissues or sputum smears bacilli have beaded or barred appearance </a:t>
            </a:r>
            <a:endParaRPr lang="en-US" sz="2800" dirty="0"/>
          </a:p>
        </p:txBody>
      </p:sp>
      <p:pic>
        <p:nvPicPr>
          <p:cNvPr id="2050" name="Picture 2" descr="G:\ZN stain MTB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869714" y="2174875"/>
            <a:ext cx="3592397" cy="3951288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01482-0095-4A8E-AA90-F5E57522B14C}" type="slidenum">
              <a:rPr lang="en-IN" smtClean="0"/>
              <a:pPr/>
              <a:t>8</a:t>
            </a:fld>
            <a:endParaRPr lang="en-IN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Fluorescent staining with </a:t>
            </a:r>
            <a:r>
              <a:rPr lang="en-US" dirty="0" err="1" smtClean="0"/>
              <a:t>auramine</a:t>
            </a:r>
            <a:r>
              <a:rPr lang="en-US" dirty="0" smtClean="0"/>
              <a:t> O, </a:t>
            </a:r>
            <a:r>
              <a:rPr lang="en-US" dirty="0" err="1" smtClean="0"/>
              <a:t>rhodamine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800" dirty="0" smtClean="0"/>
              <a:t>Yellow luminous bacilli under fluorescent microscope</a:t>
            </a:r>
            <a:endParaRPr lang="en-US" sz="2800" dirty="0"/>
          </a:p>
        </p:txBody>
      </p:sp>
      <p:pic>
        <p:nvPicPr>
          <p:cNvPr id="1026" name="Picture 2" descr="G:\fluorescent stain of TB.jp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 bwMode="auto">
          <a:xfrm>
            <a:off x="4645025" y="2693148"/>
            <a:ext cx="4041775" cy="2914742"/>
          </a:xfrm>
          <a:prstGeom prst="rect">
            <a:avLst/>
          </a:prstGeo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01482-0095-4A8E-AA90-F5E57522B14C}" type="slidenum">
              <a:rPr lang="en-IN" smtClean="0"/>
              <a:pPr/>
              <a:t>9</a:t>
            </a:fld>
            <a:endParaRPr lang="en-IN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1692</TotalTime>
  <Words>1093</Words>
  <Application>Microsoft Office PowerPoint</Application>
  <PresentationFormat>On-screen Show (4:3)</PresentationFormat>
  <Paragraphs>162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Mycobacterium tuberculosis</vt:lpstr>
      <vt:lpstr>Genus Mycobacterium</vt:lpstr>
      <vt:lpstr>Slide 3</vt:lpstr>
      <vt:lpstr>Classification </vt:lpstr>
      <vt:lpstr>Slide 5</vt:lpstr>
      <vt:lpstr>Mycobacterium tuberculosis  (Tubercle bacilli)</vt:lpstr>
      <vt:lpstr>Morphology</vt:lpstr>
      <vt:lpstr>Zeihl Neelsen or acid fast stain</vt:lpstr>
      <vt:lpstr>Fluorescent staining with auramine O, rhodamine </vt:lpstr>
      <vt:lpstr>Slide 10</vt:lpstr>
      <vt:lpstr>Culture characteristics</vt:lpstr>
      <vt:lpstr>Lowenstein Jensen (LJ) media </vt:lpstr>
      <vt:lpstr>Other solid media</vt:lpstr>
      <vt:lpstr>Growth on LJ medium</vt:lpstr>
      <vt:lpstr>Liquid medium</vt:lpstr>
      <vt:lpstr>Pathogenesis </vt:lpstr>
      <vt:lpstr>Primary TB</vt:lpstr>
      <vt:lpstr>Slide 18</vt:lpstr>
      <vt:lpstr>Pathogenesis of Primary TB </vt:lpstr>
      <vt:lpstr>Post primary or secondary TB</vt:lpstr>
      <vt:lpstr>Slide 21</vt:lpstr>
      <vt:lpstr>Slide 22</vt:lpstr>
      <vt:lpstr>Patient of pulmonary tuberculosis</vt:lpstr>
      <vt:lpstr>Macroscopic picture of lung &amp; Radiographic view</vt:lpstr>
      <vt:lpstr>Tuberculine test</vt:lpstr>
      <vt:lpstr>Lab diagnosis</vt:lpstr>
      <vt:lpstr>Slide 27</vt:lpstr>
      <vt:lpstr>Slide 28</vt:lpstr>
      <vt:lpstr>Treatment -chemotherapy</vt:lpstr>
      <vt:lpstr>Slide 30</vt:lpstr>
      <vt:lpstr>Slide 31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Mycobacterium tuberculosis</dc:title>
  <dc:creator>Admin</dc:creator>
  <cp:lastModifiedBy>Dr. Divya Sahay</cp:lastModifiedBy>
  <cp:revision>201</cp:revision>
  <dcterms:created xsi:type="dcterms:W3CDTF">2010-03-19T19:51:10Z</dcterms:created>
  <dcterms:modified xsi:type="dcterms:W3CDTF">2017-05-16T04:38:04Z</dcterms:modified>
</cp:coreProperties>
</file>