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6" r:id="rId3"/>
    <p:sldId id="257" r:id="rId4"/>
    <p:sldId id="260" r:id="rId5"/>
    <p:sldId id="289" r:id="rId6"/>
    <p:sldId id="291" r:id="rId7"/>
    <p:sldId id="261" r:id="rId8"/>
    <p:sldId id="273" r:id="rId9"/>
    <p:sldId id="263" r:id="rId10"/>
    <p:sldId id="266" r:id="rId11"/>
    <p:sldId id="267" r:id="rId12"/>
    <p:sldId id="271" r:id="rId13"/>
    <p:sldId id="284" r:id="rId14"/>
    <p:sldId id="285" r:id="rId15"/>
    <p:sldId id="286" r:id="rId16"/>
    <p:sldId id="301" r:id="rId17"/>
    <p:sldId id="293" r:id="rId18"/>
    <p:sldId id="294" r:id="rId19"/>
    <p:sldId id="302" r:id="rId20"/>
    <p:sldId id="296" r:id="rId21"/>
    <p:sldId id="300" r:id="rId22"/>
    <p:sldId id="299" r:id="rId23"/>
    <p:sldId id="297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0689-CCBC-43F4-8FF4-4569BA148157}" type="datetimeFigureOut">
              <a:rPr lang="en-US" smtClean="0"/>
              <a:pPr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4E212-6A0E-434F-9067-252228509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Salmonella, </a:t>
            </a:r>
            <a:r>
              <a:rPr lang="en-IN" dirty="0" err="1" smtClean="0"/>
              <a:t>Shigella</a:t>
            </a:r>
            <a:r>
              <a:rPr lang="en-IN" smtClean="0"/>
              <a:t> 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– 7-10 days </a:t>
            </a:r>
          </a:p>
          <a:p>
            <a:r>
              <a:rPr lang="en-US" dirty="0" smtClean="0"/>
              <a:t>Infection by ingestion of contaminated food &amp; water, </a:t>
            </a:r>
            <a:r>
              <a:rPr lang="en-US" dirty="0" err="1" smtClean="0"/>
              <a:t>feco</a:t>
            </a:r>
            <a:r>
              <a:rPr lang="en-US" dirty="0" smtClean="0"/>
              <a:t>-oral route </a:t>
            </a:r>
          </a:p>
          <a:p>
            <a:r>
              <a:rPr lang="en-US" dirty="0" smtClean="0"/>
              <a:t>Source of infection - case or carrier </a:t>
            </a:r>
          </a:p>
          <a:p>
            <a:r>
              <a:rPr lang="en-US" dirty="0" err="1" smtClean="0"/>
              <a:t>Convalscent</a:t>
            </a:r>
            <a:r>
              <a:rPr lang="en-US" dirty="0" smtClean="0"/>
              <a:t> person excrete organism in  </a:t>
            </a:r>
            <a:r>
              <a:rPr lang="en-US" dirty="0" err="1" smtClean="0"/>
              <a:t>faeces</a:t>
            </a:r>
            <a:r>
              <a:rPr lang="en-US" dirty="0" smtClean="0"/>
              <a:t> &amp; urine for 3-12 weeks</a:t>
            </a:r>
          </a:p>
          <a:p>
            <a:r>
              <a:rPr lang="en-US" dirty="0" smtClean="0"/>
              <a:t>Chronic carriers- organisms present in gall bladder &amp; shed in </a:t>
            </a:r>
            <a:r>
              <a:rPr lang="en-US" dirty="0" err="1" smtClean="0"/>
              <a:t>faeces</a:t>
            </a:r>
            <a:r>
              <a:rPr lang="en-US" dirty="0" smtClean="0"/>
              <a:t> intermittently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Enteric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Organisms enter by </a:t>
            </a:r>
            <a:r>
              <a:rPr lang="en-US" dirty="0" err="1" smtClean="0"/>
              <a:t>feco</a:t>
            </a:r>
            <a:r>
              <a:rPr lang="en-US" dirty="0" smtClean="0"/>
              <a:t>-oral route ---- &gt;reach GIT ------ &gt; engulfment by polymorphs &amp; lymphocytes and multiply within these cells and reach </a:t>
            </a:r>
            <a:r>
              <a:rPr lang="en-US" dirty="0" err="1" smtClean="0"/>
              <a:t>messentric</a:t>
            </a:r>
            <a:r>
              <a:rPr lang="en-US" dirty="0" smtClean="0"/>
              <a:t> lymph nodes -------&gt; </a:t>
            </a:r>
            <a:r>
              <a:rPr lang="en-US" dirty="0" err="1" smtClean="0"/>
              <a:t>lymphatics</a:t>
            </a:r>
            <a:r>
              <a:rPr lang="en-US" dirty="0" smtClean="0"/>
              <a:t> &amp; cells burst -------&gt;reach thoracic duct -------&gt;reach blood ( Primary </a:t>
            </a:r>
            <a:r>
              <a:rPr lang="en-US" dirty="0" err="1" smtClean="0"/>
              <a:t>bacterarmia</a:t>
            </a:r>
            <a:r>
              <a:rPr lang="en-US" dirty="0" smtClean="0"/>
              <a:t>) 10-14 days ------&gt; invade liver, spleen, gall bladder, bone marrow &amp; intestine &amp; multiply   -------&gt; re enter blood (Secondary </a:t>
            </a:r>
            <a:r>
              <a:rPr lang="en-US" dirty="0" err="1" smtClean="0"/>
              <a:t>bacteraemia</a:t>
            </a:r>
            <a:r>
              <a:rPr lang="en-US" dirty="0" smtClean="0"/>
              <a:t>) intense &amp; severe producing fever 20-40 days -----</a:t>
            </a:r>
            <a:r>
              <a:rPr lang="en-US" dirty="0" smtClean="0">
                <a:sym typeface="Wingdings" pitchFamily="2" charset="2"/>
              </a:rPr>
              <a:t>&gt; invade Payer’s </a:t>
            </a:r>
            <a:r>
              <a:rPr lang="en-US" dirty="0" err="1" smtClean="0">
                <a:sym typeface="Wingdings" pitchFamily="2" charset="2"/>
              </a:rPr>
              <a:t>patchin</a:t>
            </a:r>
            <a:r>
              <a:rPr lang="en-US" dirty="0" smtClean="0">
                <a:sym typeface="Wingdings" pitchFamily="2" charset="2"/>
              </a:rPr>
              <a:t> intestine TYPHOID ULCERS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Isolation and identification of causative agent from of patient blood, </a:t>
            </a:r>
            <a:r>
              <a:rPr lang="en-US" dirty="0" err="1" smtClean="0"/>
              <a:t>faeces</a:t>
            </a:r>
            <a:r>
              <a:rPr lang="en-US" dirty="0" smtClean="0"/>
              <a:t>, urine, bone marrow, bile, CSF 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Demonstration of circulating antigens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Demonstration of antibodies in  patient serum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Demonstration of antibody in patient serum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Widal</a:t>
            </a:r>
            <a:r>
              <a:rPr lang="en-US" sz="3600" b="1" dirty="0" smtClean="0"/>
              <a:t> test </a:t>
            </a:r>
            <a:r>
              <a:rPr lang="en-US" sz="3600" dirty="0" smtClean="0"/>
              <a:t>: Agglutination test to detect </a:t>
            </a:r>
          </a:p>
          <a:p>
            <a:pPr>
              <a:buNone/>
            </a:pPr>
            <a:r>
              <a:rPr lang="en-US" sz="3600" dirty="0" smtClean="0"/>
              <a:t>     (</a:t>
            </a:r>
            <a:r>
              <a:rPr lang="en-US" sz="3600" dirty="0" err="1" smtClean="0"/>
              <a:t>i</a:t>
            </a:r>
            <a:r>
              <a:rPr lang="en-US" sz="3600" dirty="0" smtClean="0"/>
              <a:t>) H &amp; O antibodies against S. </a:t>
            </a:r>
            <a:r>
              <a:rPr lang="en-US" sz="3600" dirty="0" err="1" smtClean="0"/>
              <a:t>typhi</a:t>
            </a:r>
            <a:r>
              <a:rPr lang="en-US" sz="3600" dirty="0" smtClean="0"/>
              <a:t> (TH &amp;TO)</a:t>
            </a:r>
          </a:p>
          <a:p>
            <a:pPr>
              <a:buNone/>
            </a:pPr>
            <a:r>
              <a:rPr lang="en-US" sz="3600" dirty="0" smtClean="0"/>
              <a:t>     (ii) H antibodies against S. </a:t>
            </a:r>
            <a:r>
              <a:rPr lang="en-US" sz="3600" dirty="0" err="1" smtClean="0"/>
              <a:t>paratyphi</a:t>
            </a:r>
            <a:r>
              <a:rPr lang="en-US" sz="3600" dirty="0" smtClean="0"/>
              <a:t> A &amp; B (AH &amp;BH)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Prophylaxis- vaccines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Parenteral</a:t>
            </a:r>
            <a:r>
              <a:rPr lang="en-US" dirty="0" smtClean="0"/>
              <a:t> :</a:t>
            </a:r>
          </a:p>
          <a:p>
            <a:pPr marL="514350" indent="-514350">
              <a:buNone/>
            </a:pPr>
            <a:r>
              <a:rPr lang="en-US" dirty="0" smtClean="0"/>
              <a:t> a. Killed whole cell vaccine – heat killed, phenol preserved whole cell vaccine</a:t>
            </a:r>
          </a:p>
          <a:p>
            <a:pPr marL="514350" indent="-514350">
              <a:buNone/>
            </a:pPr>
            <a:r>
              <a:rPr lang="en-US" dirty="0" smtClean="0"/>
              <a:t>2 doses of 0.5ml each intramuscular injection at interval of 4-6 weeks, booster dose every 3 years</a:t>
            </a:r>
          </a:p>
          <a:p>
            <a:pPr marL="514350" indent="-514350">
              <a:buNone/>
            </a:pPr>
            <a:r>
              <a:rPr lang="en-US" dirty="0" smtClean="0"/>
              <a:t>b. Vaccine of purified antigen – under trial</a:t>
            </a:r>
          </a:p>
          <a:p>
            <a:pPr marL="514350" indent="-514350">
              <a:buNone/>
            </a:pPr>
            <a:r>
              <a:rPr lang="en-US" dirty="0" smtClean="0"/>
              <a:t>B. Oral vaccine : Live </a:t>
            </a:r>
            <a:r>
              <a:rPr lang="en-US" dirty="0" err="1" smtClean="0"/>
              <a:t>avirulent</a:t>
            </a:r>
            <a:r>
              <a:rPr lang="en-US" dirty="0" smtClean="0"/>
              <a:t> mutant strain of S. </a:t>
            </a:r>
            <a:r>
              <a:rPr lang="en-US" dirty="0" err="1" smtClean="0"/>
              <a:t>typhi</a:t>
            </a:r>
            <a:r>
              <a:rPr lang="en-US" dirty="0" smtClean="0"/>
              <a:t>, three doses given on alternate days. Available as enteric coated capsules</a:t>
            </a:r>
          </a:p>
          <a:p>
            <a:pPr marL="514350" indent="-514350">
              <a:buNone/>
            </a:pPr>
            <a:r>
              <a:rPr lang="en-US" dirty="0" smtClean="0"/>
              <a:t>Carriers : NOT TO HANDLE FOOD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Earlier </a:t>
            </a:r>
            <a:r>
              <a:rPr lang="en-US" dirty="0" err="1" smtClean="0"/>
              <a:t>Chloramphenicol</a:t>
            </a:r>
            <a:r>
              <a:rPr lang="en-US" dirty="0" smtClean="0"/>
              <a:t> was the drug of choice but produced plasmid mediated drug resistance and had side effects like </a:t>
            </a:r>
            <a:r>
              <a:rPr lang="en-US" dirty="0" err="1" smtClean="0"/>
              <a:t>aplastic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err="1" smtClean="0"/>
              <a:t>Quinolones</a:t>
            </a:r>
            <a:r>
              <a:rPr lang="en-US" dirty="0" smtClean="0"/>
              <a:t> : Ciprofloxacin, </a:t>
            </a:r>
            <a:r>
              <a:rPr lang="en-US" dirty="0" err="1" smtClean="0"/>
              <a:t>Norfloxacin</a:t>
            </a:r>
            <a:r>
              <a:rPr lang="en-US" dirty="0" smtClean="0"/>
              <a:t>, </a:t>
            </a:r>
            <a:r>
              <a:rPr lang="en-US" dirty="0" err="1" smtClean="0"/>
              <a:t>Ofloxacin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generation </a:t>
            </a:r>
            <a:r>
              <a:rPr lang="en-US" dirty="0" err="1" smtClean="0"/>
              <a:t>Cephalosporins</a:t>
            </a:r>
            <a:r>
              <a:rPr lang="en-US" dirty="0" smtClean="0"/>
              <a:t> : </a:t>
            </a:r>
            <a:r>
              <a:rPr lang="en-US" dirty="0" err="1" smtClean="0"/>
              <a:t>Cefotaxime</a:t>
            </a:r>
            <a:r>
              <a:rPr lang="en-US" dirty="0" smtClean="0"/>
              <a:t>, </a:t>
            </a:r>
            <a:r>
              <a:rPr lang="en-US" dirty="0" err="1" smtClean="0"/>
              <a:t>Cefoperazone</a:t>
            </a:r>
            <a:r>
              <a:rPr lang="en-US" dirty="0" smtClean="0"/>
              <a:t>, </a:t>
            </a:r>
            <a:r>
              <a:rPr lang="en-US" dirty="0" err="1" smtClean="0"/>
              <a:t>Ceftriaxone</a:t>
            </a:r>
            <a:endParaRPr lang="en-US" dirty="0" smtClean="0"/>
          </a:p>
          <a:p>
            <a:r>
              <a:rPr lang="en-US" dirty="0" err="1" smtClean="0"/>
              <a:t>Cholecystectomy</a:t>
            </a:r>
            <a:r>
              <a:rPr lang="en-US" dirty="0" smtClean="0"/>
              <a:t> for carriers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Genus: </a:t>
            </a:r>
            <a:r>
              <a:rPr lang="en-IN" dirty="0" err="1" smtClean="0"/>
              <a:t>Shigella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Causes Bacillary </a:t>
            </a:r>
            <a:r>
              <a:rPr lang="en-IN" dirty="0" err="1" smtClean="0"/>
              <a:t>dysentry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Pseudomonas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Pseudomonas are large group of aerobic non-</a:t>
            </a:r>
            <a:r>
              <a:rPr lang="en-US" sz="2800" dirty="0" err="1" smtClean="0"/>
              <a:t>sporing</a:t>
            </a:r>
            <a:r>
              <a:rPr lang="en-US" sz="2800" dirty="0" smtClean="0"/>
              <a:t>, GNB, motile by polar flagella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Some of them causes human infections typically opportunistic.</a:t>
            </a:r>
          </a:p>
        </p:txBody>
      </p:sp>
    </p:spTree>
    <p:extLst>
      <p:ext uri="{BB962C8B-B14F-4D97-AF65-F5344CB8AC3E}">
        <p14:creationId xmlns:p14="http://schemas.microsoft.com/office/powerpoint/2010/main" xmlns="" val="1812503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/>
              <a:t>Cultural Characteristics: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- Strict aerobe.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-Grows well on ordinary media producing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large, opaque irregular colonies with fruity or earthy </a:t>
            </a:r>
            <a:r>
              <a:rPr lang="en-US" sz="2800" dirty="0" err="1" smtClean="0"/>
              <a:t>odour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u="sng" dirty="0" smtClean="0"/>
              <a:t>On nutrient agar</a:t>
            </a:r>
            <a:r>
              <a:rPr lang="en-US" sz="2800" dirty="0" smtClean="0"/>
              <a:t>: Colonies are smooth, </a:t>
            </a:r>
            <a:r>
              <a:rPr lang="en-US" sz="2800" dirty="0" err="1" smtClean="0"/>
              <a:t>transluscent</a:t>
            </a:r>
            <a:r>
              <a:rPr lang="en-US" sz="2800" dirty="0" smtClean="0"/>
              <a:t>, convex with sweet aromatic </a:t>
            </a:r>
            <a:r>
              <a:rPr lang="en-US" sz="2800" dirty="0" err="1" smtClean="0"/>
              <a:t>odour</a:t>
            </a:r>
            <a:r>
              <a:rPr lang="en-US" sz="2800" dirty="0" smtClean="0"/>
              <a:t>. It produces water soluble pigment </a:t>
            </a:r>
            <a:r>
              <a:rPr lang="en-US" sz="2800" dirty="0" err="1" smtClean="0"/>
              <a:t>pyocyanin</a:t>
            </a:r>
            <a:r>
              <a:rPr lang="en-US" sz="2800" dirty="0" smtClean="0"/>
              <a:t>(bluish green) which diffuses into the medium.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/>
              <a:t>Biochemical tests: Oxidase positive</a:t>
            </a:r>
            <a:r>
              <a:rPr lang="en-US" sz="2800" dirty="0" smtClean="0"/>
              <a:t> , catalase positive.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43927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Pigments Produced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1)	</a:t>
            </a:r>
            <a:r>
              <a:rPr lang="en-US" dirty="0" err="1" smtClean="0"/>
              <a:t>Pyocyanin</a:t>
            </a:r>
            <a:r>
              <a:rPr lang="en-US" dirty="0" smtClean="0"/>
              <a:t>: It is bluish green pigment soluble in chloroform and water. This pigment is diagnostic of </a:t>
            </a:r>
            <a:r>
              <a:rPr lang="en-US" dirty="0" err="1" smtClean="0"/>
              <a:t>Ps.aerugonosa</a:t>
            </a:r>
            <a:r>
              <a:rPr lang="en-US" dirty="0" smtClean="0"/>
              <a:t> as it is not produced by other     species.</a:t>
            </a:r>
          </a:p>
          <a:p>
            <a:pPr>
              <a:buNone/>
            </a:pPr>
            <a:r>
              <a:rPr lang="en-US" dirty="0" smtClean="0"/>
              <a:t>2)	</a:t>
            </a:r>
            <a:r>
              <a:rPr lang="en-US" dirty="0" err="1" smtClean="0"/>
              <a:t>Pyoverdin</a:t>
            </a:r>
            <a:r>
              <a:rPr lang="en-US" dirty="0" smtClean="0"/>
              <a:t>/</a:t>
            </a:r>
            <a:r>
              <a:rPr lang="en-US" dirty="0" err="1" smtClean="0"/>
              <a:t>Fluorescine</a:t>
            </a:r>
            <a:r>
              <a:rPr lang="en-US" dirty="0" smtClean="0"/>
              <a:t>: Greenish yellow pigment insoluble in chloroform and water.</a:t>
            </a:r>
          </a:p>
          <a:p>
            <a:pPr>
              <a:buNone/>
            </a:pPr>
            <a:r>
              <a:rPr lang="en-US" dirty="0" smtClean="0"/>
              <a:t>3)	</a:t>
            </a:r>
            <a:r>
              <a:rPr lang="en-US" dirty="0" err="1" smtClean="0"/>
              <a:t>Pyorubin</a:t>
            </a:r>
            <a:r>
              <a:rPr lang="en-US" dirty="0" smtClean="0"/>
              <a:t>: Reddish brown pigment.</a:t>
            </a:r>
          </a:p>
          <a:p>
            <a:pPr>
              <a:buNone/>
            </a:pPr>
            <a:r>
              <a:rPr lang="en-US" dirty="0" smtClean="0"/>
              <a:t>4)	</a:t>
            </a:r>
            <a:r>
              <a:rPr lang="en-US" dirty="0" err="1" smtClean="0"/>
              <a:t>Pyomelanin</a:t>
            </a:r>
            <a:r>
              <a:rPr lang="en-US" dirty="0" smtClean="0"/>
              <a:t>: Brown to black pigment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dirty="0" smtClean="0"/>
              <a:t>Genus Salmonella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343891"/>
            <a:ext cx="6400800" cy="1752600"/>
          </a:xfrm>
        </p:spPr>
        <p:txBody>
          <a:bodyPr/>
          <a:lstStyle/>
          <a:p>
            <a:r>
              <a:rPr lang="en-US" dirty="0" smtClean="0"/>
              <a:t>GNB, Non lactose fermenting pale colonies on </a:t>
            </a:r>
            <a:r>
              <a:rPr lang="en-US" dirty="0" err="1" smtClean="0"/>
              <a:t>MacConkey</a:t>
            </a:r>
            <a:r>
              <a:rPr lang="en-US" dirty="0" smtClean="0"/>
              <a:t> agar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DR DIVYA SAHAY\Documents\Pseudomonas_aeruginosa_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4152900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7" name="Picture 2" descr="C:\Users\l\Desktop\my  documents\My Pictures\pseudomon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57800" y="2607468"/>
            <a:ext cx="3381375" cy="2595563"/>
          </a:xfrm>
          <a:noFill/>
        </p:spPr>
      </p:pic>
      <p:pic>
        <p:nvPicPr>
          <p:cNvPr id="6148" name="Picture 3" descr="C:\Users\l\Desktop\my  documents\My Pictures\Psedomonas green pig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0709" y="2743200"/>
            <a:ext cx="29718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45434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C:\Users\DR DIVYA SAHAY\Documents\Pigme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857364"/>
            <a:ext cx="711925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696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Oxidase test</a:t>
            </a:r>
            <a:endParaRPr lang="en-IN" dirty="0"/>
          </a:p>
        </p:txBody>
      </p:sp>
      <p:pic>
        <p:nvPicPr>
          <p:cNvPr id="1026" name="Picture 2" descr="C:\Users\DR DIVYA SAHAY\Documents\Oxidase ted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4197" y="2438400"/>
            <a:ext cx="490447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2917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Commonly caused infections are:</a:t>
            </a:r>
          </a:p>
          <a:p>
            <a:pPr>
              <a:lnSpc>
                <a:spcPct val="80000"/>
              </a:lnSpc>
            </a:pPr>
            <a:r>
              <a:rPr lang="en-US" dirty="0"/>
              <a:t>UTI following </a:t>
            </a:r>
            <a:r>
              <a:rPr lang="en-US" dirty="0" err="1"/>
              <a:t>cathaterization</a:t>
            </a:r>
            <a:r>
              <a:rPr lang="en-US" dirty="0"/>
              <a:t>.</a:t>
            </a:r>
          </a:p>
          <a:p>
            <a:pPr>
              <a:lnSpc>
                <a:spcPct val="80000"/>
              </a:lnSpc>
            </a:pPr>
            <a:r>
              <a:rPr lang="en-US" dirty="0"/>
              <a:t>Acute purulent meningitis following lumbar</a:t>
            </a:r>
          </a:p>
          <a:p>
            <a:pPr>
              <a:lnSpc>
                <a:spcPct val="80000"/>
              </a:lnSpc>
              <a:buNone/>
            </a:pPr>
            <a:r>
              <a:rPr lang="en-US" dirty="0"/>
              <a:t>   Puncture</a:t>
            </a:r>
          </a:p>
          <a:p>
            <a:pPr>
              <a:lnSpc>
                <a:spcPct val="80000"/>
              </a:lnSpc>
            </a:pPr>
            <a:r>
              <a:rPr lang="en-US" dirty="0"/>
              <a:t>Respiratory infection in </a:t>
            </a:r>
            <a:r>
              <a:rPr lang="en-US" dirty="0" err="1"/>
              <a:t>deblitated</a:t>
            </a:r>
            <a:r>
              <a:rPr lang="en-US" dirty="0"/>
              <a:t> persons.</a:t>
            </a:r>
          </a:p>
          <a:p>
            <a:pPr>
              <a:lnSpc>
                <a:spcPct val="80000"/>
              </a:lnSpc>
            </a:pPr>
            <a:r>
              <a:rPr lang="en-US" dirty="0"/>
              <a:t>Septicemia in </a:t>
            </a:r>
            <a:r>
              <a:rPr lang="en-US" dirty="0" err="1"/>
              <a:t>immunocompromised</a:t>
            </a:r>
            <a:r>
              <a:rPr lang="en-US" dirty="0"/>
              <a:t> patients</a:t>
            </a:r>
          </a:p>
          <a:p>
            <a:r>
              <a:rPr lang="en-IN" dirty="0" smtClean="0"/>
              <a:t>Nosocomial infections</a:t>
            </a:r>
          </a:p>
          <a:p>
            <a:pPr>
              <a:lnSpc>
                <a:spcPct val="80000"/>
              </a:lnSpc>
            </a:pPr>
            <a:r>
              <a:rPr lang="en-US" dirty="0"/>
              <a:t>Wound and burn infections</a:t>
            </a:r>
          </a:p>
          <a:p>
            <a:pPr>
              <a:lnSpc>
                <a:spcPct val="80000"/>
              </a:lnSpc>
            </a:pPr>
            <a:r>
              <a:rPr lang="en-US" dirty="0"/>
              <a:t>Chronic otitis media</a:t>
            </a:r>
          </a:p>
          <a:p>
            <a:pPr>
              <a:lnSpc>
                <a:spcPct val="80000"/>
              </a:lnSpc>
            </a:pPr>
            <a:r>
              <a:rPr lang="en-US" dirty="0"/>
              <a:t>Eye infections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9850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Highly resistant against several antibiotics</a:t>
            </a:r>
          </a:p>
          <a:p>
            <a:r>
              <a:rPr lang="en-IN" dirty="0" err="1" smtClean="0"/>
              <a:t>Carbapenams</a:t>
            </a:r>
            <a:r>
              <a:rPr lang="en-IN" dirty="0" smtClean="0"/>
              <a:t>, </a:t>
            </a:r>
            <a:r>
              <a:rPr lang="en-IN" dirty="0" err="1" smtClean="0"/>
              <a:t>Cephalosporins</a:t>
            </a:r>
            <a:r>
              <a:rPr lang="en-IN" dirty="0" smtClean="0"/>
              <a:t>, </a:t>
            </a:r>
            <a:r>
              <a:rPr lang="en-IN" dirty="0" err="1" smtClean="0"/>
              <a:t>Quinolones</a:t>
            </a:r>
            <a:r>
              <a:rPr lang="en-IN" dirty="0" smtClean="0"/>
              <a:t>, </a:t>
            </a:r>
            <a:r>
              <a:rPr lang="en-IN" dirty="0" err="1" smtClean="0"/>
              <a:t>Tobramycin</a:t>
            </a:r>
            <a:r>
              <a:rPr lang="en-IN" dirty="0" smtClean="0"/>
              <a:t>, </a:t>
            </a:r>
            <a:r>
              <a:rPr lang="en-IN" dirty="0" err="1" smtClean="0"/>
              <a:t>Clindamycin</a:t>
            </a:r>
            <a:r>
              <a:rPr lang="en-IN" dirty="0" smtClean="0"/>
              <a:t> can be given.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4074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intestinal parasite </a:t>
            </a:r>
          </a:p>
          <a:p>
            <a:r>
              <a:rPr lang="en-US" dirty="0" smtClean="0"/>
              <a:t>Causes : </a:t>
            </a:r>
          </a:p>
          <a:p>
            <a:pPr marL="514350" indent="-514350">
              <a:buAutoNum type="arabicPeriod"/>
            </a:pPr>
            <a:r>
              <a:rPr lang="en-US" dirty="0" smtClean="0"/>
              <a:t>Enteric fever (Typhoid fever by Salmonella </a:t>
            </a:r>
            <a:r>
              <a:rPr lang="en-US" dirty="0" err="1" smtClean="0"/>
              <a:t>typhi</a:t>
            </a:r>
            <a:r>
              <a:rPr lang="en-US" dirty="0" smtClean="0"/>
              <a:t> and paratyphoid fever caused by Salmonella </a:t>
            </a:r>
            <a:r>
              <a:rPr lang="en-US" dirty="0" err="1" smtClean="0"/>
              <a:t>paratyphi</a:t>
            </a:r>
            <a:r>
              <a:rPr lang="en-US" dirty="0" smtClean="0"/>
              <a:t> A, B and C 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Gasteroenteritis</a:t>
            </a:r>
            <a:r>
              <a:rPr lang="en-US" dirty="0" smtClean="0"/>
              <a:t> or food poisoning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Septicaemia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Selective media for fecal specimen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Deoxycholate</a:t>
            </a:r>
            <a:r>
              <a:rPr lang="en-US" dirty="0" smtClean="0"/>
              <a:t> citrate agar (DCA) –2-3mm colorless </a:t>
            </a:r>
            <a:r>
              <a:rPr lang="en-US" dirty="0" err="1" smtClean="0"/>
              <a:t>transluscent</a:t>
            </a:r>
            <a:r>
              <a:rPr lang="en-US" dirty="0" smtClean="0"/>
              <a:t> colonies </a:t>
            </a:r>
          </a:p>
          <a:p>
            <a:r>
              <a:rPr lang="en-US" dirty="0" err="1" smtClean="0"/>
              <a:t>Xylose</a:t>
            </a:r>
            <a:r>
              <a:rPr lang="en-US" dirty="0" smtClean="0"/>
              <a:t> lysine </a:t>
            </a:r>
            <a:r>
              <a:rPr lang="en-US" dirty="0" err="1" smtClean="0"/>
              <a:t>deoxycholate</a:t>
            </a:r>
            <a:r>
              <a:rPr lang="en-US" dirty="0" smtClean="0"/>
              <a:t> (XLD)agar – red colonies with black </a:t>
            </a:r>
            <a:r>
              <a:rPr lang="en-US" dirty="0" err="1" smtClean="0"/>
              <a:t>centres</a:t>
            </a:r>
            <a:r>
              <a:rPr lang="en-US" dirty="0" smtClean="0"/>
              <a:t> due to H</a:t>
            </a:r>
            <a:r>
              <a:rPr lang="en-US" baseline="-25000" dirty="0" smtClean="0"/>
              <a:t>2</a:t>
            </a:r>
            <a:r>
              <a:rPr lang="en-US" dirty="0" smtClean="0"/>
              <a:t>S production</a:t>
            </a:r>
          </a:p>
          <a:p>
            <a:r>
              <a:rPr lang="en-US" dirty="0" smtClean="0"/>
              <a:t>Wilson &amp; Blair Bismuth </a:t>
            </a:r>
            <a:r>
              <a:rPr lang="en-US" dirty="0" err="1" smtClean="0"/>
              <a:t>sulphite</a:t>
            </a:r>
            <a:r>
              <a:rPr lang="en-US" dirty="0" smtClean="0"/>
              <a:t> agar (BSA) – 2-3mm jet black colonies with </a:t>
            </a:r>
            <a:r>
              <a:rPr lang="en-US" dirty="0" err="1" smtClean="0"/>
              <a:t>metalic</a:t>
            </a:r>
            <a:r>
              <a:rPr lang="en-US" dirty="0" smtClean="0"/>
              <a:t> sheen due to  H</a:t>
            </a:r>
            <a:r>
              <a:rPr lang="en-US" baseline="-25000" dirty="0" smtClean="0"/>
              <a:t>2</a:t>
            </a:r>
            <a:r>
              <a:rPr lang="en-US" dirty="0" smtClean="0"/>
              <a:t>S production, </a:t>
            </a:r>
            <a:r>
              <a:rPr lang="en-US" dirty="0" err="1" smtClean="0"/>
              <a:t>sulphite</a:t>
            </a:r>
            <a:r>
              <a:rPr lang="en-US" dirty="0" smtClean="0"/>
              <a:t> </a:t>
            </a:r>
            <a:r>
              <a:rPr lang="en-US" dirty="0" err="1" smtClean="0"/>
              <a:t>rduced</a:t>
            </a:r>
            <a:r>
              <a:rPr lang="en-US" dirty="0" smtClean="0"/>
              <a:t> to </a:t>
            </a:r>
            <a:r>
              <a:rPr lang="en-US" dirty="0" err="1" smtClean="0"/>
              <a:t>sulphide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Gram staining and growth on MA and XLD</a:t>
            </a:r>
            <a:endParaRPr lang="en-US" dirty="0"/>
          </a:p>
        </p:txBody>
      </p:sp>
      <p:pic>
        <p:nvPicPr>
          <p:cNvPr id="2050" name="Picture 2" descr="E:\salmonella on MA and gram stai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01814" y="1600200"/>
            <a:ext cx="3441586" cy="4525963"/>
          </a:xfrm>
          <a:prstGeom prst="rect">
            <a:avLst/>
          </a:prstGeom>
          <a:noFill/>
        </p:spPr>
      </p:pic>
      <p:pic>
        <p:nvPicPr>
          <p:cNvPr id="2054" name="Picture 6" descr="E:\salmonella on XL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62738" y="1958419"/>
            <a:ext cx="3809524" cy="3809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on DCA and BSA</a:t>
            </a:r>
            <a:endParaRPr lang="en-US" dirty="0"/>
          </a:p>
        </p:txBody>
      </p:sp>
      <p:pic>
        <p:nvPicPr>
          <p:cNvPr id="4098" name="Picture 2" descr="E:\DCA with salmonell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</p:spPr>
      </p:pic>
      <p:pic>
        <p:nvPicPr>
          <p:cNvPr id="4099" name="Picture 3" descr="E:\salmonella growth on BS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56919" y="1752600"/>
            <a:ext cx="4129881" cy="4129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Enrichment medium for fecal specimen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Selenite</a:t>
            </a:r>
            <a:r>
              <a:rPr lang="en-US" dirty="0" smtClean="0"/>
              <a:t> F broth</a:t>
            </a:r>
          </a:p>
          <a:p>
            <a:r>
              <a:rPr lang="en-US" dirty="0" err="1" smtClean="0"/>
              <a:t>Tetrathionate</a:t>
            </a:r>
            <a:r>
              <a:rPr lang="en-US" dirty="0" smtClean="0"/>
              <a:t> broth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Antigenic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9530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Flagellar</a:t>
            </a:r>
            <a:r>
              <a:rPr lang="en-US" dirty="0" smtClean="0"/>
              <a:t> H antigen – strong </a:t>
            </a:r>
            <a:r>
              <a:rPr lang="en-US" dirty="0" err="1" smtClean="0"/>
              <a:t>immunogenic,on</a:t>
            </a:r>
            <a:r>
              <a:rPr lang="en-US" dirty="0" smtClean="0"/>
              <a:t> agglutination with </a:t>
            </a:r>
            <a:r>
              <a:rPr lang="en-US" dirty="0" err="1" smtClean="0"/>
              <a:t>antisera</a:t>
            </a:r>
            <a:r>
              <a:rPr lang="en-US" dirty="0" smtClean="0"/>
              <a:t> produces large fluffy clumps, heat labile, found in two forms phase 1&amp;2</a:t>
            </a:r>
          </a:p>
          <a:p>
            <a:r>
              <a:rPr lang="en-US" dirty="0" smtClean="0"/>
              <a:t>Somatic O antigen – </a:t>
            </a:r>
            <a:r>
              <a:rPr lang="en-US" dirty="0" err="1" smtClean="0"/>
              <a:t>lipopolysaccharide</a:t>
            </a:r>
            <a:r>
              <a:rPr lang="en-US" dirty="0" smtClean="0"/>
              <a:t> </a:t>
            </a:r>
            <a:r>
              <a:rPr lang="en-US" dirty="0" err="1" smtClean="0"/>
              <a:t>endotoxin</a:t>
            </a:r>
            <a:r>
              <a:rPr lang="en-US" dirty="0" smtClean="0"/>
              <a:t>, less immunogenic than H, heat stable, agglutinates with </a:t>
            </a:r>
            <a:r>
              <a:rPr lang="en-US" dirty="0" err="1" smtClean="0"/>
              <a:t>antisera</a:t>
            </a:r>
            <a:r>
              <a:rPr lang="en-US" dirty="0" smtClean="0"/>
              <a:t>, is of 60 different types</a:t>
            </a:r>
            <a:endParaRPr lang="en-US" dirty="0"/>
          </a:p>
        </p:txBody>
      </p:sp>
      <p:pic>
        <p:nvPicPr>
          <p:cNvPr id="2050" name="Picture 2" descr="E:\New Folder\Scan0005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01734" y="1676400"/>
            <a:ext cx="3561266" cy="4398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Virulence Vi antigen – heat labile and covers O antigen, destroyed by heating at 60</a:t>
            </a:r>
            <a:r>
              <a:rPr lang="en-US" baseline="30000" dirty="0" smtClean="0"/>
              <a:t>o</a:t>
            </a:r>
            <a:r>
              <a:rPr lang="en-US" dirty="0" smtClean="0"/>
              <a:t>Cfor 1hour</a:t>
            </a:r>
          </a:p>
          <a:p>
            <a:r>
              <a:rPr lang="en-US" dirty="0" smtClean="0"/>
              <a:t>Classification : based on identification of O and H antigens – Kauffmann White Scheme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692</Words>
  <Application>Microsoft Office PowerPoint</Application>
  <PresentationFormat>On-screen Show (4:3)</PresentationFormat>
  <Paragraphs>80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Salmonella, Shigella </vt:lpstr>
      <vt:lpstr>Genus Salmonella</vt:lpstr>
      <vt:lpstr>Slide 3</vt:lpstr>
      <vt:lpstr>Selective media for fecal specimen </vt:lpstr>
      <vt:lpstr>Gram staining and growth on MA and XLD</vt:lpstr>
      <vt:lpstr>Growth on DCA and BSA</vt:lpstr>
      <vt:lpstr>Enrichment medium for fecal specimen</vt:lpstr>
      <vt:lpstr>Antigenic structure</vt:lpstr>
      <vt:lpstr>Slide 9</vt:lpstr>
      <vt:lpstr>Pathogenesis </vt:lpstr>
      <vt:lpstr>Enteric fever</vt:lpstr>
      <vt:lpstr>Lab diagnosis</vt:lpstr>
      <vt:lpstr>Demonstration of antibody in patient serum</vt:lpstr>
      <vt:lpstr>Prophylaxis- vaccines </vt:lpstr>
      <vt:lpstr>TREATMENT</vt:lpstr>
      <vt:lpstr>Genus: Shigella </vt:lpstr>
      <vt:lpstr>Pseudomonas</vt:lpstr>
      <vt:lpstr>Slide 18</vt:lpstr>
      <vt:lpstr>Pigments Produced</vt:lpstr>
      <vt:lpstr>Slide 20</vt:lpstr>
      <vt:lpstr>Slide 21</vt:lpstr>
      <vt:lpstr>Oxidase test</vt:lpstr>
      <vt:lpstr>Slide 23</vt:lpstr>
      <vt:lpstr>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Genus Salmonella</dc:title>
  <dc:creator>SAHAY</dc:creator>
  <cp:lastModifiedBy>Dr. Divya Sahay</cp:lastModifiedBy>
  <cp:revision>92</cp:revision>
  <dcterms:created xsi:type="dcterms:W3CDTF">2010-03-31T07:26:10Z</dcterms:created>
  <dcterms:modified xsi:type="dcterms:W3CDTF">2017-05-22T05:28:01Z</dcterms:modified>
</cp:coreProperties>
</file>