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sldIdLst>
    <p:sldId id="257" r:id="rId2"/>
    <p:sldId id="279" r:id="rId3"/>
    <p:sldId id="258" r:id="rId4"/>
    <p:sldId id="259" r:id="rId5"/>
    <p:sldId id="260" r:id="rId6"/>
    <p:sldId id="261" r:id="rId7"/>
    <p:sldId id="280" r:id="rId8"/>
    <p:sldId id="263" r:id="rId9"/>
    <p:sldId id="265" r:id="rId10"/>
    <p:sldId id="266" r:id="rId11"/>
    <p:sldId id="267" r:id="rId12"/>
    <p:sldId id="281" r:id="rId13"/>
    <p:sldId id="269" r:id="rId14"/>
    <p:sldId id="270" r:id="rId15"/>
    <p:sldId id="271" r:id="rId16"/>
    <p:sldId id="282" r:id="rId17"/>
    <p:sldId id="273" r:id="rId18"/>
    <p:sldId id="277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D9DF5-40C0-4BB0-BD5C-16C8BEEE90C6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8962B-3AE0-43FD-B2FD-8AD7E1BE9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08308-E1DB-4716-8A65-3DF85FC877D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5E1F6F-A849-4C3A-B1CD-FF10686BF24D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79E932-26FA-41A8-8A18-7F812E340E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5E1F6F-A849-4C3A-B1CD-FF10686BF24D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79E932-26FA-41A8-8A18-7F812E340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5E1F6F-A849-4C3A-B1CD-FF10686BF24D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79E932-26FA-41A8-8A18-7F812E340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5E1F6F-A849-4C3A-B1CD-FF10686BF24D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79E932-26FA-41A8-8A18-7F812E340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5E1F6F-A849-4C3A-B1CD-FF10686BF24D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79E932-26FA-41A8-8A18-7F812E340E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5E1F6F-A849-4C3A-B1CD-FF10686BF24D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79E932-26FA-41A8-8A18-7F812E340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5E1F6F-A849-4C3A-B1CD-FF10686BF24D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79E932-26FA-41A8-8A18-7F812E340E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5E1F6F-A849-4C3A-B1CD-FF10686BF24D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79E932-26FA-41A8-8A18-7F812E340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5E1F6F-A849-4C3A-B1CD-FF10686BF24D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79E932-26FA-41A8-8A18-7F812E340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5E1F6F-A849-4C3A-B1CD-FF10686BF24D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79E932-26FA-41A8-8A18-7F812E340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05E1F6F-A849-4C3A-B1CD-FF10686BF24D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479E932-26FA-41A8-8A18-7F812E340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05E1F6F-A849-4C3A-B1CD-FF10686BF24D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479E932-26FA-41A8-8A18-7F812E340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7772400" cy="1975104"/>
          </a:xfrm>
        </p:spPr>
        <p:txBody>
          <a:bodyPr/>
          <a:lstStyle/>
          <a:p>
            <a:r>
              <a:rPr lang="en-US" dirty="0" err="1" smtClean="0"/>
              <a:t>Actinomyces</a:t>
            </a:r>
            <a:r>
              <a:rPr lang="en-US" dirty="0" smtClean="0"/>
              <a:t> and </a:t>
            </a:r>
            <a:r>
              <a:rPr lang="en-US" dirty="0" err="1" smtClean="0"/>
              <a:t>Nocardia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057400"/>
          </a:xfrm>
        </p:spPr>
        <p:txBody>
          <a:bodyPr>
            <a:noAutofit/>
          </a:bodyPr>
          <a:lstStyle/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BDS 2</a:t>
            </a:r>
            <a:r>
              <a:rPr lang="en-US" sz="2800" baseline="30000" dirty="0" smtClean="0">
                <a:solidFill>
                  <a:schemeClr val="tx1"/>
                </a:solidFill>
              </a:rPr>
              <a:t>nd</a:t>
            </a:r>
            <a:r>
              <a:rPr lang="en-US" sz="2800" dirty="0" smtClean="0">
                <a:solidFill>
                  <a:schemeClr val="tx1"/>
                </a:solidFill>
              </a:rPr>
              <a:t> yr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Date:29/5/17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err="1" smtClean="0">
                <a:solidFill>
                  <a:schemeClr val="tx1"/>
                </a:solidFill>
              </a:rPr>
              <a:t>Dr.Nitika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Anand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58975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b)</a:t>
            </a:r>
            <a:r>
              <a:rPr lang="en-US" b="1" u="sng" dirty="0" smtClean="0"/>
              <a:t>Thoracic </a:t>
            </a:r>
            <a:r>
              <a:rPr lang="en-US" dirty="0" smtClean="0"/>
              <a:t>–  lungs</a:t>
            </a:r>
          </a:p>
          <a:p>
            <a:pPr marL="514350" indent="-514350">
              <a:buNone/>
            </a:pPr>
            <a:endParaRPr lang="en-US" b="1" u="sng" dirty="0" smtClean="0"/>
          </a:p>
          <a:p>
            <a:pPr marL="514350" indent="-514350">
              <a:buNone/>
            </a:pPr>
            <a:r>
              <a:rPr lang="en-US" b="1" u="sng" dirty="0" smtClean="0"/>
              <a:t>c)Abdominal</a:t>
            </a:r>
            <a:r>
              <a:rPr lang="en-US" dirty="0" smtClean="0"/>
              <a:t> – </a:t>
            </a:r>
            <a:r>
              <a:rPr lang="en-US" dirty="0" err="1" smtClean="0"/>
              <a:t>ileocaecal</a:t>
            </a:r>
            <a:r>
              <a:rPr lang="en-US" dirty="0" smtClean="0"/>
              <a:t> region is common site.</a:t>
            </a:r>
          </a:p>
          <a:p>
            <a:pPr marL="514350" indent="-514350"/>
            <a:r>
              <a:rPr lang="en-US" dirty="0" smtClean="0"/>
              <a:t>Typically present as slow growing tumor. Infection spreads to abdominal wall leading to formation of draining sinuses.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d)</a:t>
            </a:r>
            <a:r>
              <a:rPr lang="en-US" b="1" u="sng" dirty="0" smtClean="0"/>
              <a:t>Pelvic</a:t>
            </a:r>
            <a:r>
              <a:rPr lang="en-US" dirty="0" smtClean="0"/>
              <a:t>-  Occasionally occurs in women.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Specimen :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pus from lesion or sinuses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Sputum – pulmonary disease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Tissue biopsy</a:t>
            </a:r>
          </a:p>
          <a:p>
            <a:pPr>
              <a:buNone/>
            </a:pPr>
            <a:r>
              <a:rPr lang="en-US" b="1" dirty="0" smtClean="0"/>
              <a:t>Microscopy:</a:t>
            </a:r>
          </a:p>
          <a:p>
            <a:r>
              <a:rPr lang="en-US" dirty="0" smtClean="0"/>
              <a:t>Crush granules between two slides and prepare smear </a:t>
            </a:r>
          </a:p>
          <a:p>
            <a:r>
              <a:rPr lang="en-US" dirty="0" smtClean="0"/>
              <a:t>Perform Gram’s staining and Acid fast staining using 1% 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4.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aseline="-25000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l\Desktop\my  documents\My Pictures\actinomycosis-12-72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610600" cy="6629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38200" y="6324600"/>
            <a:ext cx="990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Pus granules are washed &amp; inoculated into </a:t>
            </a:r>
            <a:r>
              <a:rPr lang="en-US" dirty="0" err="1" smtClean="0"/>
              <a:t>thioglycollate</a:t>
            </a:r>
            <a:r>
              <a:rPr lang="en-US" dirty="0" smtClean="0"/>
              <a:t> broth as well as streaked on Brain heart infusion agar and blood agar and incubate </a:t>
            </a:r>
            <a:r>
              <a:rPr lang="en-US" dirty="0" err="1" smtClean="0"/>
              <a:t>anaerobically</a:t>
            </a:r>
            <a:r>
              <a:rPr lang="en-US" dirty="0" smtClean="0"/>
              <a:t> with 5-10% CO</a:t>
            </a:r>
            <a:r>
              <a:rPr lang="en-US" baseline="-25000" dirty="0" smtClean="0"/>
              <a:t>2</a:t>
            </a:r>
            <a:r>
              <a:rPr lang="en-US" dirty="0" smtClean="0"/>
              <a:t> for 2 weeks –</a:t>
            </a:r>
            <a:r>
              <a:rPr lang="en-US" dirty="0" smtClean="0">
                <a:solidFill>
                  <a:srgbClr val="FF0000"/>
                </a:solidFill>
              </a:rPr>
              <a:t> Spider colonies like molar teeth</a:t>
            </a:r>
            <a:r>
              <a:rPr lang="en-US" dirty="0" smtClean="0"/>
              <a:t> </a:t>
            </a:r>
          </a:p>
          <a:p>
            <a:r>
              <a:rPr lang="en-US" dirty="0" smtClean="0"/>
              <a:t>Biopsy – H&amp;E stain: </a:t>
            </a:r>
            <a:r>
              <a:rPr lang="en-US" dirty="0" err="1" smtClean="0"/>
              <a:t>Mycelial</a:t>
            </a:r>
            <a:r>
              <a:rPr lang="en-US" dirty="0" smtClean="0"/>
              <a:t> mass surrounded by chronic inflammatory cells.</a:t>
            </a:r>
          </a:p>
          <a:p>
            <a:endParaRPr lang="en-US" dirty="0"/>
          </a:p>
        </p:txBody>
      </p:sp>
      <p:pic>
        <p:nvPicPr>
          <p:cNvPr id="3075" name="Picture 3" descr="G:\imageactinomyces growth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09226" y="1828800"/>
            <a:ext cx="3625173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l\Desktop\my  documents\My Pictures\actinomycosis-25-72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8839200" cy="6324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9600" y="6172200"/>
            <a:ext cx="1066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Genus </a:t>
            </a:r>
            <a:r>
              <a:rPr lang="en-US" dirty="0" err="1" smtClean="0"/>
              <a:t>Nocardia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Nocardiae</a:t>
            </a:r>
            <a:r>
              <a:rPr lang="en-US" dirty="0" smtClean="0"/>
              <a:t> resemble </a:t>
            </a:r>
            <a:r>
              <a:rPr lang="en-US" dirty="0" err="1" smtClean="0"/>
              <a:t>Actinomyces</a:t>
            </a:r>
            <a:r>
              <a:rPr lang="en-US" dirty="0" smtClean="0"/>
              <a:t> morphologically but are strict </a:t>
            </a:r>
            <a:r>
              <a:rPr lang="en-US" dirty="0" err="1" smtClean="0"/>
              <a:t>aerobes,non-motile,Gram</a:t>
            </a:r>
            <a:r>
              <a:rPr lang="en-US" dirty="0" smtClean="0"/>
              <a:t> positive bacteria.</a:t>
            </a:r>
          </a:p>
          <a:p>
            <a:r>
              <a:rPr lang="en-US" dirty="0" smtClean="0"/>
              <a:t>Are acid-fast when </a:t>
            </a:r>
            <a:r>
              <a:rPr lang="en-US" dirty="0" err="1" smtClean="0"/>
              <a:t>decolorised</a:t>
            </a:r>
            <a:r>
              <a:rPr lang="en-US" dirty="0" smtClean="0"/>
              <a:t> with 1% </a:t>
            </a:r>
            <a:r>
              <a:rPr lang="en-US" dirty="0" err="1" smtClean="0"/>
              <a:t>sulphuric</a:t>
            </a:r>
            <a:r>
              <a:rPr lang="en-US" dirty="0" smtClean="0"/>
              <a:t> acid.</a:t>
            </a:r>
            <a:endParaRPr lang="en-US" dirty="0"/>
          </a:p>
        </p:txBody>
      </p:sp>
      <p:pic>
        <p:nvPicPr>
          <p:cNvPr id="4" name="Picture 2" descr="E:\gram stain nocardia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066800" y="4343400"/>
            <a:ext cx="3810000" cy="25145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105400" y="4495800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Gram stained sputum smear showing Gram positive branched  mycelia  in Pulmonary </a:t>
            </a:r>
            <a:r>
              <a:rPr lang="en-US" dirty="0" err="1" smtClean="0"/>
              <a:t>nocardiosis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a)</a:t>
            </a:r>
            <a:r>
              <a:rPr lang="en-US" b="1" dirty="0" err="1" smtClean="0"/>
              <a:t>Nocardiosis</a:t>
            </a:r>
            <a:r>
              <a:rPr lang="en-US" dirty="0" smtClean="0"/>
              <a:t> – Opportunistic pulmonary disease in </a:t>
            </a:r>
            <a:r>
              <a:rPr lang="en-US" dirty="0" err="1" smtClean="0"/>
              <a:t>immunocompromised</a:t>
            </a:r>
            <a:r>
              <a:rPr lang="en-US" dirty="0" smtClean="0"/>
              <a:t> individual including AIDS</a:t>
            </a:r>
          </a:p>
          <a:p>
            <a:r>
              <a:rPr lang="en-US" dirty="0" smtClean="0"/>
              <a:t>Disease acquired by inhalation ------ &gt;causing pulmonary disease primarily as pneumonia, lung abscess or lesions resembling tuberculosis</a:t>
            </a:r>
          </a:p>
          <a:p>
            <a:pPr>
              <a:buNone/>
            </a:pPr>
            <a:r>
              <a:rPr lang="en-US" b="1" dirty="0" smtClean="0"/>
              <a:t>b)</a:t>
            </a:r>
            <a:r>
              <a:rPr lang="en-US" b="1" dirty="0" err="1" smtClean="0"/>
              <a:t>Mycetoma</a:t>
            </a:r>
            <a:r>
              <a:rPr lang="en-US" dirty="0" smtClean="0"/>
              <a:t>: Disease acquired by implantation . Chronic </a:t>
            </a:r>
            <a:r>
              <a:rPr lang="en-US" dirty="0" err="1" smtClean="0"/>
              <a:t>granulomatous</a:t>
            </a:r>
            <a:r>
              <a:rPr lang="en-US" dirty="0" smtClean="0"/>
              <a:t> lesion involving subcutaneous and deeper tissues mainly the foot- (</a:t>
            </a:r>
            <a:r>
              <a:rPr lang="en-US" dirty="0" smtClean="0">
                <a:solidFill>
                  <a:srgbClr val="FF0000"/>
                </a:solidFill>
              </a:rPr>
              <a:t>MADURA FOOT)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Specimen - Pus or purulent specimen</a:t>
            </a:r>
          </a:p>
          <a:p>
            <a:r>
              <a:rPr lang="en-US" b="1" dirty="0" smtClean="0"/>
              <a:t>Microscopy </a:t>
            </a:r>
            <a:r>
              <a:rPr lang="en-US" dirty="0" smtClean="0"/>
              <a:t>– 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Gram’s staining – Gram positive filamentous bacteria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err="1" smtClean="0"/>
              <a:t>Zeihl</a:t>
            </a:r>
            <a:r>
              <a:rPr lang="en-US" dirty="0" smtClean="0"/>
              <a:t> </a:t>
            </a:r>
            <a:r>
              <a:rPr lang="en-US" dirty="0" err="1" smtClean="0"/>
              <a:t>Neelsen</a:t>
            </a:r>
            <a:r>
              <a:rPr lang="en-US" dirty="0" smtClean="0"/>
              <a:t> staining with 1% 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– red colored acid fast bacilli against a blue background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Culture:</a:t>
            </a:r>
          </a:p>
          <a:p>
            <a:r>
              <a:rPr lang="en-US" dirty="0" smtClean="0"/>
              <a:t>Pus, sputum are grown on  Nutrient </a:t>
            </a:r>
            <a:r>
              <a:rPr lang="en-US" dirty="0" err="1" smtClean="0"/>
              <a:t>agar,Sabouraud’s</a:t>
            </a:r>
            <a:r>
              <a:rPr lang="en-US" dirty="0" smtClean="0"/>
              <a:t> dextrose agar or BHI agar and incubated at 37 C for 3 </a:t>
            </a:r>
            <a:r>
              <a:rPr lang="en-US" dirty="0" err="1" smtClean="0"/>
              <a:t>weeks.Nocardia</a:t>
            </a:r>
            <a:r>
              <a:rPr lang="en-US" dirty="0" smtClean="0"/>
              <a:t> grow as dry pigmented (red, yellow, pink) colonies.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Treatment </a:t>
            </a:r>
            <a:r>
              <a:rPr lang="en-US" dirty="0" smtClean="0"/>
              <a:t>:</a:t>
            </a:r>
            <a:r>
              <a:rPr lang="en-US" dirty="0" err="1" smtClean="0"/>
              <a:t>Sulphonamides</a:t>
            </a:r>
            <a:r>
              <a:rPr lang="en-US" dirty="0" smtClean="0"/>
              <a:t> with or without </a:t>
            </a:r>
            <a:r>
              <a:rPr lang="en-US" dirty="0" err="1" smtClean="0"/>
              <a:t>Trimethoprim</a:t>
            </a:r>
            <a:r>
              <a:rPr lang="en-US" dirty="0" smtClean="0"/>
              <a:t> for 3 months or more.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Actinomycetes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Gram positive filamentous bacteria.</a:t>
            </a:r>
          </a:p>
          <a:p>
            <a:endParaRPr lang="en-US" sz="2400" dirty="0" smtClean="0"/>
          </a:p>
          <a:p>
            <a:r>
              <a:rPr lang="en-US" sz="2400" dirty="0" smtClean="0"/>
              <a:t>Intermediate in properties between true bacteria and fungi.</a:t>
            </a:r>
          </a:p>
          <a:p>
            <a:endParaRPr lang="en-US" sz="2400" dirty="0" smtClean="0"/>
          </a:p>
          <a:p>
            <a:r>
              <a:rPr lang="en-US" sz="2400" dirty="0" smtClean="0"/>
              <a:t>Contain two genera : </a:t>
            </a:r>
            <a:r>
              <a:rPr lang="en-US" sz="2400" dirty="0" err="1" smtClean="0"/>
              <a:t>Actinomyces</a:t>
            </a:r>
            <a:r>
              <a:rPr lang="en-US" sz="2400" dirty="0" smtClean="0"/>
              <a:t>  and </a:t>
            </a:r>
            <a:r>
              <a:rPr lang="en-US" sz="2400" dirty="0" err="1" smtClean="0"/>
              <a:t>Nocardia</a:t>
            </a:r>
            <a:r>
              <a:rPr lang="en-US" sz="2400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Genus : </a:t>
            </a:r>
            <a:r>
              <a:rPr lang="en-US" dirty="0" err="1" smtClean="0"/>
              <a:t>Actinomyces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Disease : </a:t>
            </a:r>
            <a:r>
              <a:rPr lang="en-US" sz="2800" dirty="0" err="1" smtClean="0"/>
              <a:t>Actinomycosis</a:t>
            </a:r>
            <a:endParaRPr lang="en-US" sz="2800" dirty="0" smtClean="0"/>
          </a:p>
          <a:p>
            <a:r>
              <a:rPr lang="en-US" sz="2800" dirty="0" smtClean="0"/>
              <a:t>Chronic </a:t>
            </a:r>
            <a:r>
              <a:rPr lang="en-US" sz="2800" dirty="0" err="1" smtClean="0"/>
              <a:t>granulomatous</a:t>
            </a:r>
            <a:r>
              <a:rPr lang="en-US" sz="2800" dirty="0" smtClean="0"/>
              <a:t> disease </a:t>
            </a:r>
            <a:r>
              <a:rPr lang="en-US" sz="2800" dirty="0" err="1" smtClean="0"/>
              <a:t>characterised</a:t>
            </a:r>
            <a:r>
              <a:rPr lang="en-US" sz="2800" dirty="0" smtClean="0"/>
              <a:t> by multiple abscess, tissue destruction, fibrosis &amp;multiple sinus formation discharging pus as granules (</a:t>
            </a:r>
            <a:r>
              <a:rPr lang="en-US" sz="2800" dirty="0" err="1" smtClean="0"/>
              <a:t>sulphur</a:t>
            </a:r>
            <a:r>
              <a:rPr lang="en-US" sz="2800" dirty="0" smtClean="0"/>
              <a:t> + bacteria)</a:t>
            </a:r>
          </a:p>
          <a:p>
            <a:r>
              <a:rPr lang="en-US" sz="2800" dirty="0" smtClean="0"/>
              <a:t>Species:  </a:t>
            </a:r>
            <a:r>
              <a:rPr lang="en-US" sz="2800" dirty="0" err="1" smtClean="0"/>
              <a:t>Actinomyces</a:t>
            </a:r>
            <a:r>
              <a:rPr lang="en-US" sz="2800" dirty="0" smtClean="0"/>
              <a:t> </a:t>
            </a:r>
            <a:r>
              <a:rPr lang="en-US" sz="2800" dirty="0" err="1" smtClean="0"/>
              <a:t>israelii</a:t>
            </a:r>
            <a:r>
              <a:rPr lang="en-US" sz="2800" dirty="0" smtClean="0"/>
              <a:t> – most common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 A. </a:t>
            </a:r>
            <a:r>
              <a:rPr lang="en-US" sz="2800" dirty="0" err="1" smtClean="0"/>
              <a:t>naeslundi</a:t>
            </a:r>
            <a:endParaRPr lang="en-US" sz="2800" dirty="0" smtClean="0"/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 A. </a:t>
            </a:r>
            <a:r>
              <a:rPr lang="en-US" sz="2800" dirty="0" err="1" smtClean="0"/>
              <a:t>odontolyticum</a:t>
            </a:r>
            <a:r>
              <a:rPr lang="en-US" sz="2800" dirty="0" smtClean="0"/>
              <a:t>      associated with plaque</a:t>
            </a:r>
          </a:p>
          <a:p>
            <a:pPr>
              <a:buNone/>
            </a:pPr>
            <a:r>
              <a:rPr lang="en-US" sz="2800" dirty="0" smtClean="0"/>
              <a:t>                     </a:t>
            </a:r>
            <a:r>
              <a:rPr lang="en-US" sz="2800" dirty="0" err="1" smtClean="0"/>
              <a:t>A.viscosus</a:t>
            </a:r>
            <a:endParaRPr lang="en-US" sz="2800" dirty="0" smtClean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 smtClean="0"/>
              <a:t>                   </a:t>
            </a:r>
            <a:endParaRPr lang="en-US" sz="2800" dirty="0"/>
          </a:p>
        </p:txBody>
      </p:sp>
      <p:sp>
        <p:nvSpPr>
          <p:cNvPr id="4" name="Right Brace 3"/>
          <p:cNvSpPr/>
          <p:nvPr/>
        </p:nvSpPr>
        <p:spPr>
          <a:xfrm>
            <a:off x="4953000" y="4495800"/>
            <a:ext cx="76200" cy="1447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E:\actinomycosis-lumpy-jaw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579438" y="2509044"/>
            <a:ext cx="3810000" cy="3048000"/>
          </a:xfrm>
          <a:prstGeom prst="rect">
            <a:avLst/>
          </a:prstGeom>
          <a:noFill/>
        </p:spPr>
      </p:pic>
      <p:pic>
        <p:nvPicPr>
          <p:cNvPr id="1028" name="Picture 4" descr="E:\actinomycosis lump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373980"/>
            <a:ext cx="3541514" cy="47220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Morphology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gram positive, non </a:t>
            </a:r>
            <a:r>
              <a:rPr lang="en-US" dirty="0" err="1" smtClean="0"/>
              <a:t>sporing</a:t>
            </a:r>
            <a:r>
              <a:rPr lang="en-US" dirty="0" smtClean="0"/>
              <a:t>, non motile, non acid fast bacilli.</a:t>
            </a:r>
          </a:p>
          <a:p>
            <a:r>
              <a:rPr lang="en-US" dirty="0" smtClean="0"/>
              <a:t>Grow in filaments.</a:t>
            </a:r>
          </a:p>
          <a:p>
            <a:endParaRPr lang="en-US" dirty="0"/>
          </a:p>
        </p:txBody>
      </p:sp>
      <p:pic>
        <p:nvPicPr>
          <p:cNvPr id="7" name="Picture 2" descr="E:\actino gram stain.jpg"/>
          <p:cNvPicPr>
            <a:picLocks noChangeAspect="1" noChangeArrowheads="1"/>
          </p:cNvPicPr>
          <p:nvPr/>
        </p:nvPicPr>
        <p:blipFill>
          <a:blip r:embed="rId2">
            <a:lum bright="40000" contrast="30000"/>
          </a:blip>
          <a:srcRect/>
          <a:stretch>
            <a:fillRect/>
          </a:stretch>
        </p:blipFill>
        <p:spPr bwMode="auto">
          <a:xfrm>
            <a:off x="4953000" y="3276600"/>
            <a:ext cx="3581400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 characteristics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facultative </a:t>
            </a:r>
            <a:r>
              <a:rPr lang="en-US" dirty="0" err="1" smtClean="0"/>
              <a:t>anaerobes,grow</a:t>
            </a:r>
            <a:r>
              <a:rPr lang="en-US" dirty="0" smtClean="0"/>
              <a:t> better under </a:t>
            </a:r>
            <a:r>
              <a:rPr lang="en-US" b="1" dirty="0" smtClean="0"/>
              <a:t>anaerobic or </a:t>
            </a:r>
            <a:r>
              <a:rPr lang="en-US" b="1" dirty="0" err="1" smtClean="0"/>
              <a:t>microaerophilic</a:t>
            </a:r>
            <a:r>
              <a:rPr lang="en-US" b="1" dirty="0" smtClean="0"/>
              <a:t> conditions.</a:t>
            </a:r>
          </a:p>
          <a:p>
            <a:r>
              <a:rPr lang="en-US" dirty="0" smtClean="0"/>
              <a:t>Grows well on BHI </a:t>
            </a:r>
            <a:r>
              <a:rPr lang="en-US" dirty="0" err="1" smtClean="0"/>
              <a:t>agar.The</a:t>
            </a:r>
            <a:r>
              <a:rPr lang="en-US" dirty="0" smtClean="0"/>
              <a:t> colonies have a characteristic molar tooth appearance.</a:t>
            </a:r>
            <a:endParaRPr lang="en-US" dirty="0"/>
          </a:p>
        </p:txBody>
      </p:sp>
      <p:pic>
        <p:nvPicPr>
          <p:cNvPr id="4" name="Picture 3" descr="G:\imageactinomyces growt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3733800"/>
            <a:ext cx="4114799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l\Desktop\my  documents\My Pictures\actinomycosis-8-72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8534400" cy="6477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14400" y="6019800"/>
            <a:ext cx="914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syndromes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Actinomyces</a:t>
            </a:r>
            <a:r>
              <a:rPr lang="en-US" dirty="0" smtClean="0"/>
              <a:t> causes </a:t>
            </a:r>
            <a:r>
              <a:rPr lang="en-US" dirty="0" err="1" smtClean="0"/>
              <a:t>actinomycosis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is a </a:t>
            </a:r>
            <a:r>
              <a:rPr lang="en-US" dirty="0" err="1" smtClean="0"/>
              <a:t>subacute</a:t>
            </a:r>
            <a:r>
              <a:rPr lang="en-US" dirty="0" smtClean="0"/>
              <a:t> and chronic bacterial infection characterized by formation of multiple </a:t>
            </a:r>
            <a:r>
              <a:rPr lang="en-US" dirty="0" err="1" smtClean="0"/>
              <a:t>abcesses</a:t>
            </a:r>
            <a:r>
              <a:rPr lang="en-US" dirty="0" smtClean="0"/>
              <a:t> and development of sinus tracts discharging white to yellowish granules known as sulfur granules.</a:t>
            </a:r>
          </a:p>
          <a:p>
            <a:r>
              <a:rPr lang="en-US" dirty="0" err="1" smtClean="0"/>
              <a:t>Actinomycosis</a:t>
            </a:r>
            <a:r>
              <a:rPr lang="en-US" dirty="0" smtClean="0"/>
              <a:t> occur in 4 clinical forms:</a:t>
            </a:r>
          </a:p>
          <a:p>
            <a:pPr marL="514350" indent="-514350">
              <a:buAutoNum type="arabicParenR"/>
            </a:pPr>
            <a:r>
              <a:rPr lang="en-US" b="1" u="sng" dirty="0" err="1" smtClean="0"/>
              <a:t>Cervico</a:t>
            </a:r>
            <a:r>
              <a:rPr lang="en-US" b="1" u="sng" dirty="0" smtClean="0"/>
              <a:t> facial </a:t>
            </a:r>
            <a:r>
              <a:rPr lang="en-US" dirty="0" smtClean="0"/>
              <a:t>– Most common manifestation in humans.</a:t>
            </a:r>
          </a:p>
          <a:p>
            <a:pPr marL="514350" indent="-514350"/>
            <a:r>
              <a:rPr lang="en-US" dirty="0" smtClean="0"/>
              <a:t>Commonest in cheek &amp; maxilla.</a:t>
            </a:r>
          </a:p>
          <a:p>
            <a:pPr marL="514350" indent="-514350"/>
            <a:r>
              <a:rPr lang="en-US" dirty="0" smtClean="0"/>
              <a:t> Disease is endogenous in origin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Infection imparts woody texture to inflamed tissue.</a:t>
            </a:r>
          </a:p>
          <a:p>
            <a:pPr eaLnBrk="1" hangingPunct="1">
              <a:defRPr/>
            </a:pPr>
            <a:r>
              <a:rPr lang="en-US" dirty="0" smtClean="0"/>
              <a:t>The </a:t>
            </a:r>
            <a:r>
              <a:rPr lang="en-US" dirty="0" err="1" smtClean="0"/>
              <a:t>abcess</a:t>
            </a:r>
            <a:r>
              <a:rPr lang="en-US" dirty="0" smtClean="0"/>
              <a:t> contains yellowish flecks(</a:t>
            </a:r>
            <a:r>
              <a:rPr lang="en-US" dirty="0" err="1" smtClean="0"/>
              <a:t>sulphur</a:t>
            </a:r>
            <a:r>
              <a:rPr lang="en-US" dirty="0" smtClean="0"/>
              <a:t> granules) that represent colonies of </a:t>
            </a:r>
            <a:r>
              <a:rPr lang="en-US" dirty="0" err="1" smtClean="0"/>
              <a:t>actinomyces</a:t>
            </a:r>
            <a:r>
              <a:rPr lang="en-US" dirty="0" smtClean="0"/>
              <a:t>.</a:t>
            </a:r>
          </a:p>
        </p:txBody>
      </p:sp>
      <p:pic>
        <p:nvPicPr>
          <p:cNvPr id="4" name="Picture 3" descr="cervicofacial_actinomycos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166938" y="3124200"/>
            <a:ext cx="4810125" cy="3314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65</TotalTime>
  <Words>511</Words>
  <Application>Microsoft Office PowerPoint</Application>
  <PresentationFormat>On-screen Show (4:3)</PresentationFormat>
  <Paragraphs>75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Metro</vt:lpstr>
      <vt:lpstr>Actinomyces and Nocardia</vt:lpstr>
      <vt:lpstr>Actinomycetes</vt:lpstr>
      <vt:lpstr>Genus : Actinomyces</vt:lpstr>
      <vt:lpstr>Slide 4</vt:lpstr>
      <vt:lpstr>Morphology</vt:lpstr>
      <vt:lpstr>Culture characteristics </vt:lpstr>
      <vt:lpstr>Slide 7</vt:lpstr>
      <vt:lpstr>Clinical syndromes</vt:lpstr>
      <vt:lpstr>Slide 9</vt:lpstr>
      <vt:lpstr>Slide 10</vt:lpstr>
      <vt:lpstr>Lab diagnosis</vt:lpstr>
      <vt:lpstr>Slide 12</vt:lpstr>
      <vt:lpstr>Culture </vt:lpstr>
      <vt:lpstr>Slide 14</vt:lpstr>
      <vt:lpstr>Genus Nocardia</vt:lpstr>
      <vt:lpstr>Morphology</vt:lpstr>
      <vt:lpstr>Pathogenesis </vt:lpstr>
      <vt:lpstr>Lab diagnosis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: Actinomytcetes</dc:title>
  <dc:creator>l</dc:creator>
  <cp:lastModifiedBy>l</cp:lastModifiedBy>
  <cp:revision>5</cp:revision>
  <dcterms:created xsi:type="dcterms:W3CDTF">2016-04-04T07:57:04Z</dcterms:created>
  <dcterms:modified xsi:type="dcterms:W3CDTF">2017-05-24T09:12:29Z</dcterms:modified>
</cp:coreProperties>
</file>