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6" r:id="rId2"/>
    <p:sldId id="257" r:id="rId3"/>
    <p:sldId id="259" r:id="rId4"/>
    <p:sldId id="260" r:id="rId5"/>
    <p:sldId id="261" r:id="rId6"/>
    <p:sldId id="285" r:id="rId7"/>
    <p:sldId id="284" r:id="rId8"/>
    <p:sldId id="262" r:id="rId9"/>
    <p:sldId id="263" r:id="rId10"/>
    <p:sldId id="265" r:id="rId11"/>
    <p:sldId id="266" r:id="rId12"/>
    <p:sldId id="267" r:id="rId13"/>
    <p:sldId id="286" r:id="rId14"/>
    <p:sldId id="268" r:id="rId15"/>
    <p:sldId id="269" r:id="rId16"/>
    <p:sldId id="270" r:id="rId17"/>
    <p:sldId id="271" r:id="rId18"/>
    <p:sldId id="287" r:id="rId19"/>
    <p:sldId id="272" r:id="rId20"/>
    <p:sldId id="273" r:id="rId21"/>
    <p:sldId id="288" r:id="rId22"/>
    <p:sldId id="274" r:id="rId23"/>
    <p:sldId id="300" r:id="rId24"/>
    <p:sldId id="301" r:id="rId25"/>
    <p:sldId id="275" r:id="rId26"/>
    <p:sldId id="294" r:id="rId27"/>
    <p:sldId id="276" r:id="rId28"/>
    <p:sldId id="277" r:id="rId29"/>
    <p:sldId id="296" r:id="rId30"/>
    <p:sldId id="292" r:id="rId31"/>
    <p:sldId id="290" r:id="rId32"/>
    <p:sldId id="302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71DAC5-9367-4B8F-A36A-722B531C6E87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029E81-5222-431C-8A75-E589CC37D5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547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029E81-5222-431C-8A75-E589CC37D5B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EB8D6D-7477-4A71-AAB2-60E96340F1A7}" type="datetime1">
              <a:rPr lang="en-US" smtClean="0"/>
              <a:t>4/15/2015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B410FBE-DAEE-4F13-8251-ECB76044D0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CF2EE8-0AF7-4EEF-A265-4896A3434A09}" type="datetime1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10FBE-DAEE-4F13-8251-ECB76044D0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D4DDA9-17BE-41AB-943F-2E0A936B1CDA}" type="datetime1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10FBE-DAEE-4F13-8251-ECB76044D0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F49102-04E3-4AFD-9BE7-80740CC72FC5}" type="datetime1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10FBE-DAEE-4F13-8251-ECB76044D0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B4CD20-95E1-4924-AED2-C76B405BB021}" type="datetime1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10FBE-DAEE-4F13-8251-ECB76044D0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054870-3148-48EC-8C50-70753EC605D3}" type="datetime1">
              <a:rPr lang="en-US" smtClean="0"/>
              <a:t>4/15/2015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10FBE-DAEE-4F13-8251-ECB76044D0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167BE0-1AAD-4FBF-A3BC-DB8A2A9D5C52}" type="datetime1">
              <a:rPr lang="en-US" smtClean="0"/>
              <a:t>4/15/2015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10FBE-DAEE-4F13-8251-ECB76044D0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F2CB12-BD43-48E3-A986-2B5B740CB0D3}" type="datetime1">
              <a:rPr lang="en-US" smtClean="0"/>
              <a:t>4/15/2015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10FBE-DAEE-4F13-8251-ECB76044D0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A86C33-7439-4892-8D19-4442FBC7D678}" type="datetime1">
              <a:rPr lang="en-US" smtClean="0"/>
              <a:t>4/15/2015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10FBE-DAEE-4F13-8251-ECB76044D0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7821CEA-5A5E-416E-BD07-6B2B1717227E}" type="datetime1">
              <a:rPr lang="en-US" smtClean="0"/>
              <a:t>4/15/2015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10FBE-DAEE-4F13-8251-ECB76044D0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8280EB-7B79-46AC-9112-D66EFC3CF94C}" type="datetime1">
              <a:rPr lang="en-US" smtClean="0"/>
              <a:t>4/15/2015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B410FBE-DAEE-4F13-8251-ECB76044D0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2077ED1-7095-4E25-93E0-2EC6BB5FE410}" type="datetime1">
              <a:rPr lang="en-US" smtClean="0"/>
              <a:t>4/15/2015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B410FBE-DAEE-4F13-8251-ECB76044D0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Spirochaetes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Speira</a:t>
            </a:r>
            <a:r>
              <a:rPr lang="en-US" dirty="0" smtClean="0">
                <a:solidFill>
                  <a:schemeClr val="tx1"/>
                </a:solidFill>
              </a:rPr>
              <a:t>: coil, </a:t>
            </a:r>
            <a:r>
              <a:rPr lang="en-US" dirty="0" err="1" smtClean="0">
                <a:solidFill>
                  <a:schemeClr val="tx1"/>
                </a:solidFill>
              </a:rPr>
              <a:t>chaite</a:t>
            </a:r>
            <a:r>
              <a:rPr lang="en-US" dirty="0" smtClean="0">
                <a:solidFill>
                  <a:schemeClr val="tx1"/>
                </a:solidFill>
              </a:rPr>
              <a:t>: hair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0FBE-DAEE-4F13-8251-ECB76044D0E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Strict human pathogen</a:t>
            </a:r>
          </a:p>
          <a:p>
            <a:r>
              <a:rPr lang="en-US" dirty="0" smtClean="0"/>
              <a:t>Transmission of disease: </a:t>
            </a:r>
          </a:p>
          <a:p>
            <a:pPr>
              <a:buNone/>
            </a:pPr>
            <a:r>
              <a:rPr lang="en-US" dirty="0" smtClean="0"/>
              <a:t>95% sexually transmitted or </a:t>
            </a:r>
            <a:r>
              <a:rPr lang="en-US" dirty="0" err="1" smtClean="0"/>
              <a:t>veneral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5% by close contact with mucous membrane lesions as in kissing, blood transfusion</a:t>
            </a:r>
          </a:p>
          <a:p>
            <a:pPr>
              <a:buNone/>
            </a:pPr>
            <a:r>
              <a:rPr lang="en-US" dirty="0" smtClean="0"/>
              <a:t>Medical </a:t>
            </a:r>
            <a:r>
              <a:rPr lang="en-US" dirty="0" err="1" smtClean="0"/>
              <a:t>personel</a:t>
            </a:r>
            <a:r>
              <a:rPr lang="en-US" dirty="0" smtClean="0"/>
              <a:t>/dentists – accidental </a:t>
            </a:r>
            <a:r>
              <a:rPr lang="en-US" dirty="0" err="1" smtClean="0"/>
              <a:t>figerprick</a:t>
            </a:r>
            <a:r>
              <a:rPr lang="en-US" dirty="0" smtClean="0"/>
              <a:t> with infected needle</a:t>
            </a:r>
          </a:p>
          <a:p>
            <a:pPr>
              <a:buNone/>
            </a:pPr>
            <a:r>
              <a:rPr lang="en-US" dirty="0" smtClean="0"/>
              <a:t>May be transmitted congenitally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Pathogenesis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0FBE-DAEE-4F13-8251-ECB76044D0E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 Primary lesion : </a:t>
            </a:r>
            <a:r>
              <a:rPr lang="en-US" b="1" dirty="0" smtClean="0"/>
              <a:t>HARD CHANCRE or </a:t>
            </a:r>
            <a:r>
              <a:rPr lang="en-US" b="1" dirty="0" err="1" smtClean="0"/>
              <a:t>Huntarian</a:t>
            </a:r>
            <a:r>
              <a:rPr lang="en-US" b="1" dirty="0" smtClean="0"/>
              <a:t> chancre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err="1" smtClean="0"/>
              <a:t>Treponemes</a:t>
            </a:r>
            <a:r>
              <a:rPr lang="en-US" dirty="0" smtClean="0"/>
              <a:t> penetrate intact or abraded mucus membrane &amp; multiply at site of inoculation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In 3-90 days </a:t>
            </a:r>
            <a:r>
              <a:rPr lang="en-US" dirty="0" smtClean="0">
                <a:solidFill>
                  <a:srgbClr val="FF0000"/>
                </a:solidFill>
              </a:rPr>
              <a:t>CHANCRE</a:t>
            </a:r>
            <a:r>
              <a:rPr lang="en-US" dirty="0" smtClean="0"/>
              <a:t> develops which is usually </a:t>
            </a:r>
            <a:r>
              <a:rPr lang="en-US" u="sng" dirty="0" smtClean="0"/>
              <a:t>solitary, painless, relatively </a:t>
            </a:r>
            <a:r>
              <a:rPr lang="en-US" u="sng" dirty="0" err="1" smtClean="0"/>
              <a:t>avascular</a:t>
            </a:r>
            <a:r>
              <a:rPr lang="en-US" u="sng" dirty="0" smtClean="0"/>
              <a:t>, </a:t>
            </a:r>
            <a:r>
              <a:rPr lang="en-US" dirty="0" smtClean="0"/>
              <a:t>circumscribed, </a:t>
            </a:r>
            <a:r>
              <a:rPr lang="en-US" dirty="0" err="1" smtClean="0"/>
              <a:t>indurated</a:t>
            </a:r>
            <a:r>
              <a:rPr lang="en-US" dirty="0" smtClean="0"/>
              <a:t> 1-2cm in diameter ulcerated in the centre &amp; predominantly </a:t>
            </a:r>
            <a:r>
              <a:rPr lang="en-US" dirty="0" err="1" smtClean="0"/>
              <a:t>infilterated</a:t>
            </a:r>
            <a:r>
              <a:rPr lang="en-US" dirty="0" smtClean="0"/>
              <a:t> by mononuclear cells</a:t>
            </a:r>
          </a:p>
          <a:p>
            <a:pPr marL="514350" indent="-51435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Clinical </a:t>
            </a:r>
            <a:r>
              <a:rPr lang="en-US" dirty="0" err="1" smtClean="0"/>
              <a:t>menisfestation</a:t>
            </a:r>
            <a:r>
              <a:rPr lang="en-US" dirty="0" smtClean="0"/>
              <a:t>: 4 stages</a:t>
            </a:r>
            <a:br>
              <a:rPr lang="en-US" dirty="0" smtClean="0"/>
            </a:br>
            <a:r>
              <a:rPr lang="en-US" dirty="0" smtClean="0"/>
              <a:t>1. Primary syphilis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0FBE-DAEE-4F13-8251-ECB76044D0E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r>
              <a:rPr lang="en-US" dirty="0" smtClean="0"/>
              <a:t>Site :</a:t>
            </a:r>
          </a:p>
          <a:p>
            <a:pPr>
              <a:buNone/>
            </a:pPr>
            <a:r>
              <a:rPr lang="en-US" dirty="0" smtClean="0"/>
              <a:t>95% external genitalia of male/female</a:t>
            </a:r>
          </a:p>
          <a:p>
            <a:pPr>
              <a:buNone/>
            </a:pPr>
            <a:r>
              <a:rPr lang="en-US" dirty="0" smtClean="0"/>
              <a:t>5% tongue, lips, palate, gingiva, tonsils &amp; nipples</a:t>
            </a:r>
          </a:p>
          <a:p>
            <a:r>
              <a:rPr lang="en-US" dirty="0" smtClean="0"/>
              <a:t>Numerous </a:t>
            </a:r>
            <a:r>
              <a:rPr lang="en-US" dirty="0" err="1" smtClean="0"/>
              <a:t>treponemes</a:t>
            </a:r>
            <a:r>
              <a:rPr lang="en-US" dirty="0" smtClean="0"/>
              <a:t> present in chancre (highly infectious)</a:t>
            </a:r>
          </a:p>
          <a:p>
            <a:r>
              <a:rPr lang="en-US" dirty="0" err="1" smtClean="0"/>
              <a:t>Treponemes</a:t>
            </a:r>
            <a:r>
              <a:rPr lang="en-US" dirty="0" smtClean="0"/>
              <a:t> then invade regional lymph nodes (inguinal, pelvic, cervical, </a:t>
            </a:r>
            <a:r>
              <a:rPr lang="en-US" dirty="0" smtClean="0"/>
              <a:t>axillary) </a:t>
            </a:r>
            <a:r>
              <a:rPr lang="en-US" dirty="0" smtClean="0"/>
              <a:t>causing lymphadenitis</a:t>
            </a:r>
          </a:p>
          <a:p>
            <a:r>
              <a:rPr lang="en-US" dirty="0" smtClean="0"/>
              <a:t>Lymph nodes are swollen, </a:t>
            </a:r>
            <a:r>
              <a:rPr lang="en-US" dirty="0" smtClean="0"/>
              <a:t>discrete, </a:t>
            </a:r>
            <a:r>
              <a:rPr lang="en-US" dirty="0" smtClean="0"/>
              <a:t>rubbery &amp; non tender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0FBE-DAEE-4F13-8251-ECB76044D0E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381000"/>
            <a:ext cx="4040188" cy="63976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Primary chancre on finger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533400"/>
            <a:ext cx="4041775" cy="639762"/>
          </a:xfrm>
        </p:spPr>
        <p:txBody>
          <a:bodyPr/>
          <a:lstStyle/>
          <a:p>
            <a:r>
              <a:rPr lang="en-US" dirty="0" smtClean="0"/>
              <a:t>Primary chancre on chin</a:t>
            </a:r>
            <a:endParaRPr lang="en-US" dirty="0"/>
          </a:p>
        </p:txBody>
      </p:sp>
      <p:pic>
        <p:nvPicPr>
          <p:cNvPr id="3077" name="Picture 5" descr="E:\chancrehand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447800"/>
            <a:ext cx="4040188" cy="3868097"/>
          </a:xfrm>
          <a:prstGeom prst="rect">
            <a:avLst/>
          </a:prstGeom>
          <a:noFill/>
        </p:spPr>
      </p:pic>
      <p:pic>
        <p:nvPicPr>
          <p:cNvPr id="3076" name="Picture 4" descr="E:\primary chancre on chin - Copy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645025" y="1447800"/>
            <a:ext cx="4041775" cy="3962400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0FBE-DAEE-4F13-8251-ECB76044D0E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382000" cy="5897563"/>
          </a:xfrm>
        </p:spPr>
        <p:txBody>
          <a:bodyPr/>
          <a:lstStyle/>
          <a:p>
            <a:r>
              <a:rPr lang="en-US" dirty="0" smtClean="0"/>
              <a:t>Chancre heals spontaneously without any treatment in 3-6 weeks leaving a thin scar</a:t>
            </a:r>
          </a:p>
          <a:p>
            <a:r>
              <a:rPr lang="en-US" dirty="0" smtClean="0"/>
              <a:t>Patient is then asymptomatic for 2-6 months then </a:t>
            </a:r>
            <a:r>
              <a:rPr lang="en-US" dirty="0" err="1" smtClean="0"/>
              <a:t>manisfestations</a:t>
            </a:r>
            <a:r>
              <a:rPr lang="en-US" dirty="0" smtClean="0"/>
              <a:t> </a:t>
            </a:r>
            <a:r>
              <a:rPr lang="en-US" dirty="0" smtClean="0"/>
              <a:t>of Secondary syphilis appear. </a:t>
            </a:r>
          </a:p>
          <a:p>
            <a:r>
              <a:rPr lang="en-US" dirty="0" smtClean="0"/>
              <a:t>Serological usually positive but may sometimes be negative.</a:t>
            </a:r>
            <a:endParaRPr lang="en-US" i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0FBE-DAEE-4F13-8251-ECB76044D0E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Sets in 2-6 months after primary lesion heals during which period patient is asymptomatic</a:t>
            </a:r>
          </a:p>
          <a:p>
            <a:r>
              <a:rPr lang="en-US" dirty="0" smtClean="0"/>
              <a:t>Lesions are due to wide spread multiplication of </a:t>
            </a:r>
            <a:r>
              <a:rPr lang="en-US" dirty="0" err="1" smtClean="0"/>
              <a:t>treponemes</a:t>
            </a:r>
            <a:r>
              <a:rPr lang="en-US" dirty="0" smtClean="0"/>
              <a:t> &amp; their dissemination through blood</a:t>
            </a:r>
          </a:p>
          <a:p>
            <a:r>
              <a:rPr lang="en-US" dirty="0" smtClean="0"/>
              <a:t>Symptoms lasts for 4-5 years - most infectious</a:t>
            </a:r>
          </a:p>
          <a:p>
            <a:r>
              <a:rPr lang="en-US" dirty="0" smtClean="0"/>
              <a:t>Marked constitutional symptoms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Secondary syphilis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0FBE-DAEE-4F13-8251-ECB76044D0E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382000" cy="5745163"/>
          </a:xfrm>
        </p:spPr>
        <p:txBody>
          <a:bodyPr>
            <a:normAutofit/>
          </a:bodyPr>
          <a:lstStyle/>
          <a:p>
            <a:r>
              <a:rPr lang="en-US" dirty="0" smtClean="0"/>
              <a:t>Diffuse </a:t>
            </a:r>
            <a:r>
              <a:rPr lang="en-US" dirty="0" smtClean="0"/>
              <a:t>erythematous </a:t>
            </a:r>
            <a:r>
              <a:rPr lang="en-US" dirty="0" smtClean="0"/>
              <a:t>cutaneous lesions particularly on trunk &amp; </a:t>
            </a:r>
            <a:r>
              <a:rPr lang="en-US" dirty="0" smtClean="0"/>
              <a:t>extremities </a:t>
            </a:r>
            <a:endParaRPr lang="en-US" dirty="0" smtClean="0"/>
          </a:p>
          <a:p>
            <a:r>
              <a:rPr lang="en-US" dirty="0" smtClean="0"/>
              <a:t>Mucous patches in the oropharynx </a:t>
            </a:r>
          </a:p>
          <a:p>
            <a:r>
              <a:rPr lang="en-US" dirty="0" smtClean="0"/>
              <a:t>Rashes may </a:t>
            </a:r>
            <a:r>
              <a:rPr lang="en-US" dirty="0" err="1" smtClean="0"/>
              <a:t>colase</a:t>
            </a:r>
            <a:r>
              <a:rPr lang="en-US" dirty="0" smtClean="0"/>
              <a:t> at </a:t>
            </a:r>
            <a:r>
              <a:rPr lang="en-US" dirty="0" err="1" smtClean="0"/>
              <a:t>muco</a:t>
            </a:r>
            <a:r>
              <a:rPr lang="en-US" dirty="0" smtClean="0"/>
              <a:t>-cutaneous </a:t>
            </a:r>
            <a:r>
              <a:rPr lang="en-US" dirty="0" smtClean="0"/>
              <a:t>junctions forming wart like </a:t>
            </a:r>
            <a:r>
              <a:rPr lang="en-US" dirty="0" err="1" smtClean="0"/>
              <a:t>Condylomata</a:t>
            </a:r>
            <a:endParaRPr lang="en-US" dirty="0" smtClean="0"/>
          </a:p>
          <a:p>
            <a:r>
              <a:rPr lang="en-US" dirty="0" smtClean="0"/>
              <a:t>There may also be lymph node enlargement and sometimes involvement of bones, joints, eyes &amp; other organs</a:t>
            </a:r>
          </a:p>
          <a:p>
            <a:r>
              <a:rPr lang="en-US" i="1" dirty="0" smtClean="0">
                <a:solidFill>
                  <a:srgbClr val="C00000"/>
                </a:solidFill>
              </a:rPr>
              <a:t>Highly  infectious</a:t>
            </a:r>
          </a:p>
          <a:p>
            <a:r>
              <a:rPr lang="en-US" dirty="0" smtClean="0"/>
              <a:t>Medical personnel &amp; may become accidental victims </a:t>
            </a:r>
          </a:p>
          <a:p>
            <a:r>
              <a:rPr lang="en-US" dirty="0" smtClean="0"/>
              <a:t>Serological tests positive </a:t>
            </a:r>
          </a:p>
          <a:p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0FBE-DAEE-4F13-8251-ECB76044D0E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Multiple, painless, </a:t>
            </a:r>
            <a:r>
              <a:rPr lang="en-US" dirty="0" err="1" smtClean="0"/>
              <a:t>greyish</a:t>
            </a:r>
            <a:r>
              <a:rPr lang="en-US" dirty="0" smtClean="0"/>
              <a:t> white plaques overlying ulcerated surfaces called mucous patches on tongue, </a:t>
            </a:r>
            <a:r>
              <a:rPr lang="en-US" dirty="0" err="1" smtClean="0"/>
              <a:t>gingiva</a:t>
            </a:r>
            <a:r>
              <a:rPr lang="en-US" dirty="0" smtClean="0"/>
              <a:t>, lips and mucosa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err="1" smtClean="0"/>
              <a:t>Condylomata</a:t>
            </a:r>
            <a:r>
              <a:rPr lang="en-US" dirty="0" smtClean="0"/>
              <a:t> 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  Oral lesions in secondary syphilis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0FBE-DAEE-4F13-8251-ECB76044D0E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04800"/>
            <a:ext cx="4040188" cy="9906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Diffuse </a:t>
            </a:r>
            <a:r>
              <a:rPr lang="en-US" dirty="0" err="1" smtClean="0"/>
              <a:t>erythmatous</a:t>
            </a:r>
            <a:r>
              <a:rPr lang="en-US" dirty="0" smtClean="0"/>
              <a:t> </a:t>
            </a:r>
            <a:r>
              <a:rPr lang="en-US" dirty="0" err="1" smtClean="0"/>
              <a:t>cutaneous</a:t>
            </a:r>
            <a:r>
              <a:rPr lang="en-US" dirty="0" smtClean="0"/>
              <a:t>            rash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800600" y="457200"/>
            <a:ext cx="3889375" cy="639762"/>
          </a:xfrm>
        </p:spPr>
        <p:txBody>
          <a:bodyPr/>
          <a:lstStyle/>
          <a:p>
            <a:r>
              <a:rPr lang="en-US" dirty="0" smtClean="0"/>
              <a:t>Oral mucous patches</a:t>
            </a:r>
            <a:endParaRPr lang="en-US" dirty="0"/>
          </a:p>
        </p:txBody>
      </p:sp>
      <p:pic>
        <p:nvPicPr>
          <p:cNvPr id="4098" name="Picture 2" descr="E:\SECONDARY_SYPHILIS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2057400"/>
            <a:ext cx="3992498" cy="3429000"/>
          </a:xfrm>
          <a:prstGeom prst="rect">
            <a:avLst/>
          </a:prstGeom>
          <a:noFill/>
        </p:spPr>
      </p:pic>
      <p:pic>
        <p:nvPicPr>
          <p:cNvPr id="4099" name="Picture 3" descr="E:\intra oral mucus patches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 bwMode="auto">
          <a:xfrm>
            <a:off x="4757728" y="1444625"/>
            <a:ext cx="3816368" cy="3941763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0FBE-DAEE-4F13-8251-ECB76044D0E1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Patient is asymptomatic for 1-30 years till tertiary syphilis sets in</a:t>
            </a:r>
          </a:p>
          <a:p>
            <a:r>
              <a:rPr lang="en-US" dirty="0" smtClean="0"/>
              <a:t>Serological tests are positive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Latent syphilis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0FBE-DAEE-4F13-8251-ECB76044D0E1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Gram negative cell wall </a:t>
            </a:r>
            <a:r>
              <a:rPr lang="en-US" b="1" dirty="0" smtClean="0"/>
              <a:t> </a:t>
            </a:r>
          </a:p>
          <a:p>
            <a:r>
              <a:rPr lang="en-US" dirty="0" smtClean="0"/>
              <a:t>Large, slender, helical, motile bacteria</a:t>
            </a:r>
          </a:p>
          <a:p>
            <a:r>
              <a:rPr lang="en-US" dirty="0" smtClean="0"/>
              <a:t>Helical structure is due to presence of </a:t>
            </a:r>
            <a:r>
              <a:rPr lang="en-US" dirty="0" err="1" smtClean="0"/>
              <a:t>endoflagella</a:t>
            </a:r>
            <a:r>
              <a:rPr lang="en-US" dirty="0" smtClean="0"/>
              <a:t>- fine fibrils which are attached at each pole, run between peptidoglycan &amp; outer membrane coiled between the bacterial body to give rise to spiral formation.</a:t>
            </a:r>
          </a:p>
          <a:p>
            <a:pPr marL="514350" indent="-514350"/>
            <a:r>
              <a:rPr lang="en-US" dirty="0"/>
              <a:t>Pathogenic genera: </a:t>
            </a:r>
          </a:p>
          <a:p>
            <a:pPr marL="514350" indent="-514350">
              <a:buNone/>
            </a:pPr>
            <a:r>
              <a:rPr lang="en-US" b="1" dirty="0" err="1"/>
              <a:t>Treponema</a:t>
            </a:r>
            <a:r>
              <a:rPr lang="en-US" b="1" dirty="0"/>
              <a:t> </a:t>
            </a:r>
          </a:p>
          <a:p>
            <a:pPr marL="514350" indent="-514350">
              <a:buNone/>
            </a:pPr>
            <a:r>
              <a:rPr lang="en-US" b="1" dirty="0" err="1"/>
              <a:t>Leptospira</a:t>
            </a:r>
            <a:r>
              <a:rPr lang="en-US" b="1" dirty="0"/>
              <a:t> </a:t>
            </a:r>
          </a:p>
          <a:p>
            <a:pPr marL="514350" indent="-514350">
              <a:buNone/>
            </a:pPr>
            <a:r>
              <a:rPr lang="en-US" b="1" dirty="0" err="1"/>
              <a:t>Borrelia</a:t>
            </a:r>
            <a:r>
              <a:rPr lang="en-US" b="1" dirty="0"/>
              <a:t>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Morphology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0FBE-DAEE-4F13-8251-ECB76044D0E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Decades later patient develops tertiary syphilis</a:t>
            </a:r>
          </a:p>
          <a:p>
            <a:r>
              <a:rPr lang="en-US" dirty="0" smtClean="0"/>
              <a:t>Slowly progressive, destructive inflammatory disease involving CVS, CNS or any organ</a:t>
            </a:r>
          </a:p>
          <a:p>
            <a:r>
              <a:rPr lang="en-US" dirty="0" smtClean="0"/>
              <a:t>Organisms are absent or very few in lesions- non infectious</a:t>
            </a:r>
          </a:p>
          <a:p>
            <a:r>
              <a:rPr lang="en-US" dirty="0" smtClean="0"/>
              <a:t>Severity of the disease due to intense cellular response to the organism &amp; their products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Tertiary syphilis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0FBE-DAEE-4F13-8251-ECB76044D0E1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             </a:t>
            </a:r>
            <a:r>
              <a:rPr lang="en-US" dirty="0" err="1" smtClean="0"/>
              <a:t>gumma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Aortic aneurism</a:t>
            </a:r>
            <a:endParaRPr lang="en-US" dirty="0"/>
          </a:p>
        </p:txBody>
      </p:sp>
      <p:pic>
        <p:nvPicPr>
          <p:cNvPr id="5122" name="Picture 2" descr="E:\tertiary syphilis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 bwMode="auto">
          <a:xfrm>
            <a:off x="457200" y="2079282"/>
            <a:ext cx="4040188" cy="2672448"/>
          </a:xfrm>
          <a:prstGeom prst="rect">
            <a:avLst/>
          </a:prstGeom>
          <a:noFill/>
        </p:spPr>
      </p:pic>
      <p:pic>
        <p:nvPicPr>
          <p:cNvPr id="5123" name="Picture 3" descr="E:\aortic aneurysm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 bwMode="auto">
          <a:xfrm>
            <a:off x="4645025" y="2067286"/>
            <a:ext cx="4041775" cy="2696441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0FBE-DAEE-4F13-8251-ECB76044D0E1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458200" cy="5745163"/>
          </a:xfrm>
        </p:spPr>
        <p:txBody>
          <a:bodyPr>
            <a:normAutofit/>
          </a:bodyPr>
          <a:lstStyle/>
          <a:p>
            <a:r>
              <a:rPr lang="en-US" dirty="0" smtClean="0"/>
              <a:t>Heart &amp; aorta – Aneurisms (dilatation)</a:t>
            </a:r>
          </a:p>
          <a:p>
            <a:r>
              <a:rPr lang="en-US" dirty="0" smtClean="0"/>
              <a:t>CNS – </a:t>
            </a:r>
            <a:r>
              <a:rPr lang="en-US" dirty="0" err="1" smtClean="0"/>
              <a:t>Tabes</a:t>
            </a:r>
            <a:r>
              <a:rPr lang="en-US" dirty="0" smtClean="0"/>
              <a:t> </a:t>
            </a:r>
            <a:r>
              <a:rPr lang="en-US" dirty="0" err="1" smtClean="0"/>
              <a:t>dorsalis</a:t>
            </a:r>
            <a:r>
              <a:rPr lang="en-US" dirty="0" smtClean="0"/>
              <a:t> (due to </a:t>
            </a:r>
            <a:r>
              <a:rPr lang="en-US" dirty="0" err="1" smtClean="0"/>
              <a:t>demyelination</a:t>
            </a:r>
            <a:r>
              <a:rPr lang="en-US" dirty="0" smtClean="0"/>
              <a:t> of post horn cells of sp. cord wide based gait &amp; </a:t>
            </a:r>
            <a:r>
              <a:rPr lang="en-US" dirty="0" err="1" smtClean="0"/>
              <a:t>parasthesia</a:t>
            </a:r>
            <a:r>
              <a:rPr lang="en-US" dirty="0" smtClean="0"/>
              <a:t>), &amp; general </a:t>
            </a:r>
            <a:r>
              <a:rPr lang="en-US" dirty="0" err="1" smtClean="0"/>
              <a:t>parasis</a:t>
            </a:r>
            <a:r>
              <a:rPr lang="en-US" dirty="0" smtClean="0"/>
              <a:t> of insane</a:t>
            </a:r>
          </a:p>
          <a:p>
            <a:r>
              <a:rPr lang="en-US" dirty="0" smtClean="0"/>
              <a:t>Internal organs like liver, bone, testis, tongue &amp; palate – GUMMA (focal </a:t>
            </a:r>
            <a:r>
              <a:rPr lang="en-US" dirty="0" err="1" smtClean="0"/>
              <a:t>granulomatous</a:t>
            </a:r>
            <a:r>
              <a:rPr lang="en-US" dirty="0" smtClean="0"/>
              <a:t> inflammation with central necrosis)</a:t>
            </a:r>
          </a:p>
          <a:p>
            <a:r>
              <a:rPr lang="en-US" dirty="0" smtClean="0"/>
              <a:t>Tongue - interstitial </a:t>
            </a:r>
            <a:r>
              <a:rPr lang="en-US" dirty="0" err="1" smtClean="0"/>
              <a:t>glossitis</a:t>
            </a:r>
            <a:r>
              <a:rPr lang="en-US" dirty="0" smtClean="0"/>
              <a:t> due to </a:t>
            </a:r>
            <a:r>
              <a:rPr lang="en-US" dirty="0" err="1" smtClean="0"/>
              <a:t>endartritis</a:t>
            </a:r>
            <a:r>
              <a:rPr lang="en-US" dirty="0" smtClean="0"/>
              <a:t> </a:t>
            </a:r>
            <a:r>
              <a:rPr lang="en-US" dirty="0" err="1" smtClean="0"/>
              <a:t>obliterance</a:t>
            </a:r>
            <a:endParaRPr lang="en-US" dirty="0" smtClean="0"/>
          </a:p>
          <a:p>
            <a:r>
              <a:rPr lang="en-US" dirty="0" err="1" smtClean="0"/>
              <a:t>Immunocomprised</a:t>
            </a:r>
            <a:r>
              <a:rPr lang="en-US" dirty="0" smtClean="0"/>
              <a:t> host – explosive wide spread lesion</a:t>
            </a:r>
            <a:r>
              <a:rPr lang="en-US" i="1" dirty="0" smtClean="0"/>
              <a:t> </a:t>
            </a:r>
            <a:r>
              <a:rPr lang="en-US" i="1" dirty="0" err="1" smtClean="0"/>
              <a:t>lues</a:t>
            </a:r>
            <a:r>
              <a:rPr lang="en-US" i="1" dirty="0" smtClean="0"/>
              <a:t> </a:t>
            </a:r>
            <a:r>
              <a:rPr lang="en-US" i="1" dirty="0" err="1" smtClean="0"/>
              <a:t>maligna</a:t>
            </a:r>
            <a:endParaRPr lang="en-US" i="1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0FBE-DAEE-4F13-8251-ECB76044D0E1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Primary syphilis: chancre of the lip may be present at the angles of the mouth, upper or lower lip. Other sites are o tongue, </a:t>
            </a:r>
            <a:r>
              <a:rPr lang="en-US" dirty="0" err="1" smtClean="0"/>
              <a:t>gingiva</a:t>
            </a:r>
            <a:r>
              <a:rPr lang="en-US" dirty="0" smtClean="0"/>
              <a:t> and </a:t>
            </a:r>
            <a:r>
              <a:rPr lang="en-US" dirty="0" err="1" smtClean="0"/>
              <a:t>tonsillar</a:t>
            </a:r>
            <a:r>
              <a:rPr lang="en-US" dirty="0" smtClean="0"/>
              <a:t> area. </a:t>
            </a:r>
          </a:p>
          <a:p>
            <a:r>
              <a:rPr lang="en-US" dirty="0" smtClean="0"/>
              <a:t>Secondary syphilis: </a:t>
            </a:r>
          </a:p>
          <a:p>
            <a:pPr>
              <a:buNone/>
            </a:pPr>
            <a:r>
              <a:rPr lang="en-US" dirty="0" smtClean="0"/>
              <a:t>Generalized skin lesions in about 75% as dull macular or </a:t>
            </a:r>
            <a:r>
              <a:rPr lang="en-US" dirty="0" err="1" smtClean="0"/>
              <a:t>papular</a:t>
            </a:r>
            <a:r>
              <a:rPr lang="en-US" dirty="0" smtClean="0"/>
              <a:t> spots found on face, hands, feet and genitalia.</a:t>
            </a:r>
          </a:p>
          <a:p>
            <a:pPr>
              <a:buNone/>
            </a:pPr>
            <a:r>
              <a:rPr lang="en-US" dirty="0" smtClean="0"/>
              <a:t> mucosal ulcers in about 33%, </a:t>
            </a:r>
          </a:p>
          <a:p>
            <a:pPr>
              <a:buNone/>
            </a:pPr>
            <a:r>
              <a:rPr lang="en-US" dirty="0" smtClean="0"/>
              <a:t>generalized </a:t>
            </a:r>
            <a:r>
              <a:rPr lang="en-US" dirty="0" err="1" smtClean="0"/>
              <a:t>lymphadenopathy</a:t>
            </a:r>
            <a:r>
              <a:rPr lang="en-US" dirty="0" smtClean="0"/>
              <a:t> in about 50%, 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Oral lesions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0FBE-DAEE-4F13-8251-ECB76044D0E1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Tertiary syphilis: </a:t>
            </a:r>
            <a:r>
              <a:rPr lang="en-US" dirty="0" err="1" smtClean="0"/>
              <a:t>Gumma</a:t>
            </a:r>
            <a:r>
              <a:rPr lang="en-US" dirty="0" smtClean="0"/>
              <a:t> – localized, single or multiple varying in size from a pinhead to several centimeters in diameter develops on skin and mucous membrane and bones. They are non infective.</a:t>
            </a:r>
          </a:p>
          <a:p>
            <a:r>
              <a:rPr lang="en-US" dirty="0" smtClean="0"/>
              <a:t>Late or quaternary syphilis: condition is seen after 10-20 years of primary syphilis presents as cardio-vascular and </a:t>
            </a:r>
            <a:r>
              <a:rPr lang="en-US" dirty="0" err="1" smtClean="0"/>
              <a:t>neuro</a:t>
            </a:r>
            <a:r>
              <a:rPr lang="en-US" dirty="0" smtClean="0"/>
              <a:t>-syphilis.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0FBE-DAEE-4F13-8251-ECB76044D0E1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Treponemes</a:t>
            </a:r>
            <a:r>
              <a:rPr lang="en-US" dirty="0" smtClean="0"/>
              <a:t> cross placental barrier </a:t>
            </a:r>
          </a:p>
          <a:p>
            <a:r>
              <a:rPr lang="en-US" dirty="0" smtClean="0"/>
              <a:t>1/3</a:t>
            </a:r>
            <a:r>
              <a:rPr lang="en-US" baseline="30000" dirty="0" smtClean="0"/>
              <a:t>rd</a:t>
            </a:r>
            <a:r>
              <a:rPr lang="en-US" dirty="0" smtClean="0"/>
              <a:t> pregnancies result in abortion</a:t>
            </a:r>
          </a:p>
          <a:p>
            <a:r>
              <a:rPr lang="en-US" dirty="0" smtClean="0"/>
              <a:t>1/3</a:t>
            </a:r>
            <a:r>
              <a:rPr lang="en-US" baseline="30000" dirty="0" smtClean="0"/>
              <a:t>rd</a:t>
            </a:r>
            <a:r>
              <a:rPr lang="en-US" dirty="0" smtClean="0"/>
              <a:t> result in still births</a:t>
            </a:r>
          </a:p>
          <a:p>
            <a:r>
              <a:rPr lang="en-US" dirty="0" smtClean="0"/>
              <a:t>1/3</a:t>
            </a:r>
            <a:r>
              <a:rPr lang="en-US" baseline="30000" dirty="0" smtClean="0"/>
              <a:t>rd</a:t>
            </a:r>
            <a:r>
              <a:rPr lang="en-US" dirty="0" smtClean="0"/>
              <a:t> new born babies develop congenital syphilis</a:t>
            </a:r>
          </a:p>
          <a:p>
            <a:r>
              <a:rPr lang="en-US" dirty="0" smtClean="0"/>
              <a:t>Frontal </a:t>
            </a:r>
            <a:r>
              <a:rPr lang="en-US" dirty="0" err="1" smtClean="0"/>
              <a:t>bosse</a:t>
            </a:r>
            <a:r>
              <a:rPr lang="en-US" dirty="0" smtClean="0"/>
              <a:t>, high palatal arch, saddle nose, short maxilla, mulberry molars, irregular thickening of mandible, relative protuberance of mandible</a:t>
            </a:r>
          </a:p>
          <a:p>
            <a:r>
              <a:rPr lang="en-US" dirty="0" smtClean="0"/>
              <a:t>Hutchinson’s triad – hyperplasia of incisor &amp; molar, interstitial </a:t>
            </a:r>
            <a:r>
              <a:rPr lang="en-US" dirty="0" err="1" smtClean="0"/>
              <a:t>keratitis</a:t>
            </a:r>
            <a:r>
              <a:rPr lang="en-US" dirty="0" smtClean="0"/>
              <a:t>, 8</a:t>
            </a:r>
            <a:r>
              <a:rPr lang="en-US" baseline="30000" dirty="0" smtClean="0"/>
              <a:t>th</a:t>
            </a:r>
            <a:r>
              <a:rPr lang="en-US" dirty="0" smtClean="0"/>
              <a:t> nerve deafness 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Congenital syphilis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0FBE-DAEE-4F13-8251-ECB76044D0E1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             Saddle nose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        Deformity of teeth</a:t>
            </a:r>
            <a:endParaRPr lang="en-US" dirty="0"/>
          </a:p>
        </p:txBody>
      </p:sp>
      <p:pic>
        <p:nvPicPr>
          <p:cNvPr id="1026" name="Picture 2" descr="E:\saddle nose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286000"/>
            <a:ext cx="4040188" cy="3217982"/>
          </a:xfrm>
          <a:prstGeom prst="rect">
            <a:avLst/>
          </a:prstGeom>
          <a:noFill/>
        </p:spPr>
      </p:pic>
      <p:pic>
        <p:nvPicPr>
          <p:cNvPr id="1027" name="Picture 3" descr="E:\deformity of teeth in syphilis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655369" y="2286000"/>
            <a:ext cx="3913186" cy="3124199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0FBE-DAEE-4F13-8251-ECB76044D0E1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Treponema</a:t>
            </a:r>
            <a:r>
              <a:rPr lang="en-US" dirty="0" smtClean="0"/>
              <a:t> </a:t>
            </a:r>
            <a:r>
              <a:rPr lang="en-US" dirty="0" err="1" smtClean="0"/>
              <a:t>pallidum</a:t>
            </a:r>
            <a:r>
              <a:rPr lang="en-US" dirty="0" smtClean="0"/>
              <a:t> cannot cultured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 Demonstration of </a:t>
            </a:r>
            <a:r>
              <a:rPr lang="en-US" dirty="0" err="1" smtClean="0"/>
              <a:t>treponemes</a:t>
            </a:r>
            <a:r>
              <a:rPr lang="en-US" dirty="0" smtClean="0"/>
              <a:t> by microscopy – in </a:t>
            </a:r>
            <a:r>
              <a:rPr lang="en-US" dirty="0" err="1" smtClean="0"/>
              <a:t>exudate</a:t>
            </a:r>
            <a:r>
              <a:rPr lang="en-US" dirty="0" smtClean="0"/>
              <a:t> &amp; tissues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Demonstration of </a:t>
            </a:r>
            <a:r>
              <a:rPr lang="en-US" dirty="0" err="1" smtClean="0"/>
              <a:t>treponemal</a:t>
            </a:r>
            <a:r>
              <a:rPr lang="en-US" dirty="0" smtClean="0"/>
              <a:t> antigen in tissues by PCR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Serological diagnosis – 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err="1" smtClean="0"/>
              <a:t>Nontreponemal</a:t>
            </a:r>
            <a:r>
              <a:rPr lang="en-US" dirty="0" smtClean="0"/>
              <a:t> tests or standard tests for  syphilis –VDRL and RPR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err="1" smtClean="0"/>
              <a:t>Treponemal</a:t>
            </a:r>
            <a:r>
              <a:rPr lang="en-US" dirty="0" smtClean="0"/>
              <a:t> tests –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Those using cultivable </a:t>
            </a:r>
            <a:r>
              <a:rPr lang="en-US" dirty="0" err="1" smtClean="0"/>
              <a:t>treponemes</a:t>
            </a:r>
            <a:r>
              <a:rPr lang="en-US" dirty="0" smtClean="0"/>
              <a:t> as antigen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Those using pathogenic T. </a:t>
            </a:r>
            <a:r>
              <a:rPr lang="en-US" dirty="0" err="1" smtClean="0"/>
              <a:t>pallidum</a:t>
            </a:r>
            <a:r>
              <a:rPr lang="en-US" dirty="0" smtClean="0"/>
              <a:t> as antigen </a:t>
            </a:r>
          </a:p>
          <a:p>
            <a:pPr marL="571500" indent="-571500">
              <a:buFont typeface="+mj-lt"/>
              <a:buAutoNum type="romanLcPeriod"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diagnosis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0FBE-DAEE-4F13-8251-ECB76044D0E1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Early cases single injection of 2-4million units of </a:t>
            </a:r>
            <a:r>
              <a:rPr lang="en-US" dirty="0" err="1" smtClean="0"/>
              <a:t>benzathine</a:t>
            </a:r>
            <a:r>
              <a:rPr lang="en-US" dirty="0" smtClean="0"/>
              <a:t> penicillin I/M</a:t>
            </a:r>
          </a:p>
          <a:p>
            <a:r>
              <a:rPr lang="en-US" dirty="0" smtClean="0"/>
              <a:t>Late syphilis repeated weekly for </a:t>
            </a:r>
            <a:r>
              <a:rPr lang="en-US" smtClean="0"/>
              <a:t>3 weeks</a:t>
            </a:r>
            <a:endParaRPr lang="en-US" dirty="0" smtClean="0"/>
          </a:p>
          <a:p>
            <a:r>
              <a:rPr lang="en-US" dirty="0" smtClean="0"/>
              <a:t>Erythromycin , tetracycline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0FBE-DAEE-4F13-8251-ECB76044D0E1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Genus </a:t>
            </a:r>
            <a:r>
              <a:rPr lang="en-US" dirty="0" err="1" smtClean="0"/>
              <a:t>Leptospira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0FBE-DAEE-4F13-8251-ECB76044D0E1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Slender </a:t>
            </a:r>
            <a:r>
              <a:rPr lang="en-US" dirty="0" err="1" smtClean="0"/>
              <a:t>spirochaetes</a:t>
            </a:r>
            <a:r>
              <a:rPr lang="en-US" dirty="0" smtClean="0"/>
              <a:t> with fine spirals and pointed ends </a:t>
            </a:r>
          </a:p>
          <a:p>
            <a:r>
              <a:rPr lang="en-US" dirty="0" smtClean="0"/>
              <a:t>Some are pathogenic while others are </a:t>
            </a:r>
            <a:r>
              <a:rPr lang="en-US" dirty="0" err="1" smtClean="0"/>
              <a:t>commensal</a:t>
            </a:r>
            <a:r>
              <a:rPr lang="en-US" dirty="0" smtClean="0"/>
              <a:t> in mouth and genitalia</a:t>
            </a:r>
          </a:p>
          <a:p>
            <a:r>
              <a:rPr lang="en-US" dirty="0" smtClean="0"/>
              <a:t>Pathogenic: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b="1" dirty="0" smtClean="0">
                <a:solidFill>
                  <a:srgbClr val="7030A0"/>
                </a:solidFill>
              </a:rPr>
              <a:t> Disease                :  Causative agent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Veneral</a:t>
            </a:r>
            <a:r>
              <a:rPr lang="en-US" dirty="0" smtClean="0"/>
              <a:t> syphilis  : </a:t>
            </a:r>
            <a:r>
              <a:rPr lang="en-US" dirty="0" err="1" smtClean="0"/>
              <a:t>Treponema</a:t>
            </a:r>
            <a:r>
              <a:rPr lang="en-US" dirty="0" smtClean="0"/>
              <a:t> </a:t>
            </a:r>
            <a:r>
              <a:rPr lang="en-US" dirty="0" err="1" smtClean="0"/>
              <a:t>pallidum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Endemic syphilis: T. </a:t>
            </a:r>
            <a:r>
              <a:rPr lang="en-US" dirty="0" err="1" smtClean="0"/>
              <a:t>endemicum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Yaws                     : T. </a:t>
            </a:r>
            <a:r>
              <a:rPr lang="en-US" dirty="0" err="1" smtClean="0"/>
              <a:t>pertenue</a:t>
            </a:r>
            <a:r>
              <a:rPr lang="en-US" dirty="0" smtClean="0"/>
              <a:t>         not  by sexual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Pinta</a:t>
            </a:r>
            <a:r>
              <a:rPr lang="en-US" dirty="0" smtClean="0"/>
              <a:t>                     : T. </a:t>
            </a:r>
            <a:r>
              <a:rPr lang="en-US" dirty="0" err="1" smtClean="0"/>
              <a:t>carateum</a:t>
            </a:r>
            <a:r>
              <a:rPr lang="en-US" dirty="0" smtClean="0"/>
              <a:t>         contact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Genus </a:t>
            </a:r>
            <a:r>
              <a:rPr lang="en-US" dirty="0" err="1" smtClean="0"/>
              <a:t>Treponema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trepos</a:t>
            </a:r>
            <a:r>
              <a:rPr lang="en-US" dirty="0" smtClean="0"/>
              <a:t>: turn, </a:t>
            </a:r>
            <a:r>
              <a:rPr lang="en-US" dirty="0" err="1" smtClean="0"/>
              <a:t>nema</a:t>
            </a:r>
            <a:r>
              <a:rPr lang="en-US" dirty="0" smtClean="0"/>
              <a:t>: thread</a:t>
            </a: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6019800" y="4800600"/>
            <a:ext cx="228600" cy="1066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0FBE-DAEE-4F13-8251-ECB76044D0E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Actively motile, </a:t>
            </a:r>
            <a:r>
              <a:rPr lang="en-US" dirty="0" err="1" smtClean="0"/>
              <a:t>delicate,spirochaetes</a:t>
            </a:r>
            <a:r>
              <a:rPr lang="en-US" dirty="0" smtClean="0"/>
              <a:t> with fine &amp; tightly coiled spirals and hooked ends</a:t>
            </a:r>
          </a:p>
          <a:p>
            <a:r>
              <a:rPr lang="en-US" i="1" dirty="0" smtClean="0"/>
              <a:t>L. </a:t>
            </a:r>
            <a:r>
              <a:rPr lang="en-US" i="1" dirty="0" err="1" smtClean="0"/>
              <a:t>interrogans</a:t>
            </a:r>
            <a:r>
              <a:rPr lang="en-US" i="1" dirty="0" smtClean="0"/>
              <a:t> </a:t>
            </a:r>
            <a:r>
              <a:rPr lang="en-US" i="1" dirty="0" err="1" smtClean="0"/>
              <a:t>serovar</a:t>
            </a:r>
            <a:r>
              <a:rPr lang="en-US" i="1" dirty="0" smtClean="0"/>
              <a:t>. </a:t>
            </a:r>
            <a:r>
              <a:rPr lang="en-US" i="1" dirty="0" err="1" smtClean="0"/>
              <a:t>icterohaemorrhagiae</a:t>
            </a:r>
            <a:endParaRPr lang="en-US" i="1" dirty="0" smtClean="0"/>
          </a:p>
          <a:p>
            <a:r>
              <a:rPr lang="en-US" dirty="0" smtClean="0"/>
              <a:t>6-20µm x0.1µm observed under dark ground microscopy, silver impregnation &amp; electron microscopy</a:t>
            </a:r>
          </a:p>
          <a:p>
            <a:r>
              <a:rPr lang="en-US" dirty="0" smtClean="0"/>
              <a:t>Pathogen of cattle &amp; pigs, produces </a:t>
            </a:r>
            <a:r>
              <a:rPr lang="en-US" dirty="0" err="1" smtClean="0"/>
              <a:t>zoonotic</a:t>
            </a:r>
            <a:r>
              <a:rPr lang="en-US" dirty="0" smtClean="0"/>
              <a:t> disease in handlers </a:t>
            </a:r>
          </a:p>
          <a:p>
            <a:r>
              <a:rPr lang="en-US" dirty="0" smtClean="0"/>
              <a:t>Causes </a:t>
            </a:r>
            <a:r>
              <a:rPr lang="en-US" dirty="0" err="1" smtClean="0"/>
              <a:t>leptospirosis</a:t>
            </a:r>
            <a:r>
              <a:rPr lang="en-US" dirty="0" smtClean="0"/>
              <a:t> known as Weil’s disease </a:t>
            </a:r>
            <a:r>
              <a:rPr lang="en-US" dirty="0" err="1" smtClean="0"/>
              <a:t>characterised</a:t>
            </a:r>
            <a:r>
              <a:rPr lang="en-US" dirty="0" smtClean="0"/>
              <a:t> by fever, </a:t>
            </a:r>
            <a:r>
              <a:rPr lang="en-US" dirty="0" err="1" smtClean="0"/>
              <a:t>vomitting</a:t>
            </a:r>
            <a:r>
              <a:rPr lang="en-US" dirty="0" smtClean="0"/>
              <a:t>, infectious jaundice, </a:t>
            </a:r>
            <a:r>
              <a:rPr lang="en-US" dirty="0" err="1" smtClean="0"/>
              <a:t>purpuric</a:t>
            </a:r>
            <a:r>
              <a:rPr lang="en-US" dirty="0" smtClean="0"/>
              <a:t> </a:t>
            </a:r>
            <a:r>
              <a:rPr lang="en-US" dirty="0" err="1" smtClean="0"/>
              <a:t>haemorrhages</a:t>
            </a:r>
            <a:r>
              <a:rPr lang="en-US" dirty="0" smtClean="0"/>
              <a:t>, renal </a:t>
            </a:r>
            <a:r>
              <a:rPr lang="en-US" dirty="0" err="1" smtClean="0"/>
              <a:t>faliure</a:t>
            </a:r>
            <a:r>
              <a:rPr lang="en-US" dirty="0" smtClean="0"/>
              <a:t> 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Leptospira</a:t>
            </a:r>
            <a:r>
              <a:rPr lang="en-US" dirty="0" smtClean="0"/>
              <a:t> </a:t>
            </a:r>
            <a:r>
              <a:rPr lang="en-US" dirty="0" err="1" smtClean="0"/>
              <a:t>interrogans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0FBE-DAEE-4F13-8251-ECB76044D0E1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81000"/>
            <a:ext cx="4040188" cy="639762"/>
          </a:xfrm>
        </p:spPr>
        <p:txBody>
          <a:bodyPr/>
          <a:lstStyle/>
          <a:p>
            <a:r>
              <a:rPr lang="en-US" dirty="0" smtClean="0"/>
              <a:t>Dark ground microscopy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800600" y="304801"/>
            <a:ext cx="3886200" cy="7619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Electron microscopic view</a:t>
            </a:r>
            <a:endParaRPr lang="en-US" dirty="0"/>
          </a:p>
        </p:txBody>
      </p:sp>
      <p:pic>
        <p:nvPicPr>
          <p:cNvPr id="7170" name="Picture 2" descr="E:\leptospi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9331" y="1447800"/>
            <a:ext cx="4473677" cy="4114800"/>
          </a:xfrm>
          <a:prstGeom prst="rect">
            <a:avLst/>
          </a:prstGeom>
          <a:noFill/>
        </p:spPr>
      </p:pic>
      <p:pic>
        <p:nvPicPr>
          <p:cNvPr id="7171" name="Picture 3" descr="E:\lepto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234483" y="1295400"/>
            <a:ext cx="3528517" cy="4729277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0FBE-DAEE-4F13-8251-ECB76044D0E1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1470025"/>
          </a:xfrm>
        </p:spPr>
        <p:txBody>
          <a:bodyPr/>
          <a:lstStyle/>
          <a:p>
            <a:r>
              <a:rPr lang="en-US" dirty="0" smtClean="0"/>
              <a:t>Genus </a:t>
            </a:r>
            <a:r>
              <a:rPr lang="en-US" dirty="0" err="1" smtClean="0"/>
              <a:t>Borrelia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3728" y="2154382"/>
            <a:ext cx="7162800" cy="2590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Large, motile, </a:t>
            </a:r>
            <a:r>
              <a:rPr lang="en-US" dirty="0" err="1" smtClean="0">
                <a:solidFill>
                  <a:schemeClr val="tx1"/>
                </a:solidFill>
              </a:rPr>
              <a:t>refractile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r>
              <a:rPr lang="en-US" dirty="0" err="1" smtClean="0">
                <a:solidFill>
                  <a:schemeClr val="tx1"/>
                </a:solidFill>
              </a:rPr>
              <a:t>spirochaete</a:t>
            </a:r>
            <a:r>
              <a:rPr lang="en-US" dirty="0" smtClean="0">
                <a:solidFill>
                  <a:schemeClr val="tx1"/>
                </a:solidFill>
              </a:rPr>
              <a:t>, 3-10 wide open coils, 8-10 µm x 0.2- 0.5µm, transmitted by blood sucking </a:t>
            </a:r>
            <a:r>
              <a:rPr lang="en-US" dirty="0" err="1" smtClean="0">
                <a:solidFill>
                  <a:schemeClr val="tx1"/>
                </a:solidFill>
              </a:rPr>
              <a:t>arthoropods</a:t>
            </a:r>
            <a:r>
              <a:rPr lang="en-US" dirty="0" smtClean="0">
                <a:solidFill>
                  <a:schemeClr val="tx1"/>
                </a:solidFill>
              </a:rPr>
              <a:t>, stain readily by H&amp;E stain, gram negative, can be cultured</a:t>
            </a:r>
          </a:p>
          <a:p>
            <a:r>
              <a:rPr lang="en-US" dirty="0" err="1"/>
              <a:t>Borrelia</a:t>
            </a:r>
            <a:r>
              <a:rPr lang="en-US" dirty="0"/>
              <a:t> </a:t>
            </a:r>
            <a:r>
              <a:rPr lang="en-US" dirty="0" err="1"/>
              <a:t>recurrentis</a:t>
            </a:r>
            <a:r>
              <a:rPr lang="en-US" dirty="0"/>
              <a:t> – Relapsing fever</a:t>
            </a:r>
          </a:p>
          <a:p>
            <a:r>
              <a:rPr lang="en-US" dirty="0" err="1"/>
              <a:t>Borrelia</a:t>
            </a:r>
            <a:r>
              <a:rPr lang="en-US" dirty="0"/>
              <a:t> </a:t>
            </a:r>
            <a:r>
              <a:rPr lang="en-US" dirty="0" err="1"/>
              <a:t>burgdorferi</a:t>
            </a:r>
            <a:r>
              <a:rPr lang="en-US" dirty="0"/>
              <a:t> - Lyme’s </a:t>
            </a:r>
            <a:r>
              <a:rPr lang="en-US" dirty="0" smtClean="0"/>
              <a:t>disease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0FBE-DAEE-4F13-8251-ECB76044D0E1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927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4830763"/>
          </a:xfrm>
        </p:spPr>
        <p:txBody>
          <a:bodyPr>
            <a:normAutofit/>
          </a:bodyPr>
          <a:lstStyle/>
          <a:p>
            <a:r>
              <a:rPr lang="en-US" dirty="0" smtClean="0"/>
              <a:t>Morphology: thin, delicate, long 6-14µm x 0.1-0.2µm, with tapering ends, motile flexible organism</a:t>
            </a:r>
          </a:p>
          <a:p>
            <a:r>
              <a:rPr lang="en-US" u="sng" dirty="0" smtClean="0"/>
              <a:t>Does not stain by gram stain due to thinness of the organism</a:t>
            </a:r>
          </a:p>
          <a:p>
            <a:r>
              <a:rPr lang="en-US" dirty="0" smtClean="0"/>
              <a:t>About 10 regular coils at 1µm regular intervals</a:t>
            </a:r>
          </a:p>
          <a:p>
            <a:pPr marL="514350" indent="-514350"/>
            <a:r>
              <a:rPr lang="en-US" dirty="0" smtClean="0"/>
              <a:t>Morphology &amp;motility best seen in wet living preparation by 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Dark ground microscopy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Phase contrast microscopy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Treponema</a:t>
            </a:r>
            <a:r>
              <a:rPr lang="en-US" dirty="0" smtClean="0"/>
              <a:t> </a:t>
            </a:r>
            <a:r>
              <a:rPr lang="en-US" dirty="0" err="1" smtClean="0"/>
              <a:t>pallidum</a:t>
            </a:r>
            <a:r>
              <a:rPr lang="en-US" dirty="0" smtClean="0"/>
              <a:t> (</a:t>
            </a:r>
            <a:r>
              <a:rPr lang="en-US" dirty="0" err="1" smtClean="0"/>
              <a:t>pallidum</a:t>
            </a:r>
            <a:r>
              <a:rPr lang="en-US" dirty="0" smtClean="0"/>
              <a:t>: pale)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0FBE-DAEE-4F13-8251-ECB76044D0E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r>
              <a:rPr lang="en-US" dirty="0" smtClean="0"/>
              <a:t>In dried preparation it needs to be thickened by  silver impregnation methods: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Films by Fontana’s Method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Tissue section by </a:t>
            </a:r>
            <a:r>
              <a:rPr lang="en-US" dirty="0" err="1" smtClean="0"/>
              <a:t>Levaditi’s</a:t>
            </a:r>
            <a:r>
              <a:rPr lang="en-US" dirty="0" smtClean="0"/>
              <a:t> method </a:t>
            </a:r>
          </a:p>
          <a:p>
            <a:r>
              <a:rPr lang="en-US" dirty="0" smtClean="0"/>
              <a:t>By prolonged </a:t>
            </a:r>
            <a:r>
              <a:rPr lang="en-US" dirty="0" err="1" smtClean="0"/>
              <a:t>Giemsa</a:t>
            </a:r>
            <a:r>
              <a:rPr lang="en-US" dirty="0" smtClean="0"/>
              <a:t> – stains pale pink</a:t>
            </a:r>
          </a:p>
          <a:p>
            <a:r>
              <a:rPr lang="en-US" dirty="0" err="1" smtClean="0"/>
              <a:t>Immunofluroscence</a:t>
            </a:r>
            <a:r>
              <a:rPr lang="en-US" dirty="0" smtClean="0"/>
              <a:t> staining – can be detected in tissues &amp; body fluids</a:t>
            </a:r>
          </a:p>
          <a:p>
            <a:r>
              <a:rPr lang="en-US" dirty="0" err="1" smtClean="0"/>
              <a:t>Ultrastructurally</a:t>
            </a:r>
            <a:r>
              <a:rPr lang="en-US" dirty="0" smtClean="0"/>
              <a:t> : 3-4 flagella are attached at each pole and extend towards the other pole and </a:t>
            </a:r>
            <a:r>
              <a:rPr lang="en-US" dirty="0" err="1" smtClean="0"/>
              <a:t>interdigitate</a:t>
            </a:r>
            <a:r>
              <a:rPr lang="en-US" dirty="0" smtClean="0"/>
              <a:t> over the centre of the organism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0FBE-DAEE-4F13-8251-ECB76044D0E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04800"/>
            <a:ext cx="4040188" cy="639762"/>
          </a:xfrm>
        </p:spPr>
        <p:txBody>
          <a:bodyPr/>
          <a:lstStyle/>
          <a:p>
            <a:r>
              <a:rPr lang="en-US" dirty="0" err="1" smtClean="0"/>
              <a:t>Treponema</a:t>
            </a:r>
            <a:r>
              <a:rPr lang="en-US" dirty="0" smtClean="0"/>
              <a:t> </a:t>
            </a:r>
            <a:r>
              <a:rPr lang="en-US" dirty="0" err="1" smtClean="0"/>
              <a:t>pallidum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228600"/>
            <a:ext cx="4041775" cy="639762"/>
          </a:xfrm>
        </p:spPr>
        <p:txBody>
          <a:bodyPr/>
          <a:lstStyle/>
          <a:p>
            <a:r>
              <a:rPr lang="en-US" dirty="0" smtClean="0"/>
              <a:t>Cell wall &amp; </a:t>
            </a:r>
            <a:r>
              <a:rPr lang="en-US" dirty="0" err="1" smtClean="0"/>
              <a:t>endoflagella</a:t>
            </a:r>
            <a:endParaRPr lang="en-US" dirty="0"/>
          </a:p>
        </p:txBody>
      </p:sp>
      <p:pic>
        <p:nvPicPr>
          <p:cNvPr id="2050" name="Picture 2" descr="E:\pictograph of treponema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295400"/>
            <a:ext cx="3352800" cy="4953000"/>
          </a:xfrm>
          <a:prstGeom prst="rect">
            <a:avLst/>
          </a:prstGeom>
          <a:noFill/>
        </p:spPr>
      </p:pic>
      <p:pic>
        <p:nvPicPr>
          <p:cNvPr id="2052" name="Picture 4" descr="E:\morphology_of_borrelia_burgdorferi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886200" y="990600"/>
            <a:ext cx="5257800" cy="5334000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0FBE-DAEE-4F13-8251-ECB76044D0E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morphology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     Dark ground microscopy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/>
          <a:lstStyle/>
          <a:p>
            <a:r>
              <a:rPr lang="en-US" dirty="0" smtClean="0"/>
              <a:t>                 Fontana stain</a:t>
            </a:r>
            <a:endParaRPr lang="en-US" dirty="0"/>
          </a:p>
        </p:txBody>
      </p:sp>
      <p:pic>
        <p:nvPicPr>
          <p:cNvPr id="1026" name="Picture 2" descr="E:\dark ground treponema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7297" y="2286000"/>
            <a:ext cx="4325112" cy="3886200"/>
          </a:xfrm>
          <a:prstGeom prst="rect">
            <a:avLst/>
          </a:prstGeom>
          <a:noFill/>
        </p:spPr>
      </p:pic>
      <p:pic>
        <p:nvPicPr>
          <p:cNvPr id="1027" name="Picture 3" descr="E:\fontana stain treponema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566026" y="2209799"/>
            <a:ext cx="4349374" cy="4103227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0FBE-DAEE-4F13-8251-ECB76044D0E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Pathogenic </a:t>
            </a:r>
            <a:r>
              <a:rPr lang="en-US" dirty="0" err="1" smtClean="0"/>
              <a:t>treponemes</a:t>
            </a:r>
            <a:r>
              <a:rPr lang="en-US" dirty="0" smtClean="0"/>
              <a:t> cannot be cultivated in artificial media.</a:t>
            </a:r>
          </a:p>
          <a:p>
            <a:r>
              <a:rPr lang="en-US" dirty="0" smtClean="0"/>
              <a:t>  Nichols strain of </a:t>
            </a:r>
            <a:r>
              <a:rPr lang="en-US" dirty="0" err="1" smtClean="0"/>
              <a:t>Treponema</a:t>
            </a:r>
            <a:r>
              <a:rPr lang="en-US" dirty="0" smtClean="0"/>
              <a:t> </a:t>
            </a:r>
            <a:r>
              <a:rPr lang="en-US" dirty="0" err="1" smtClean="0"/>
              <a:t>pallidum</a:t>
            </a:r>
            <a:r>
              <a:rPr lang="en-US" dirty="0" smtClean="0"/>
              <a:t> is maintained by serial subcultures in rabbit testis used for antigen preparation for serological tests. 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Cultivation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0FBE-DAEE-4F13-8251-ECB76044D0E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dirty="0" smtClean="0"/>
              <a:t>Three types of antibodies appear in serum of syphilitic patients.</a:t>
            </a:r>
            <a:endParaRPr lang="en-US" dirty="0"/>
          </a:p>
          <a:p>
            <a:pPr marL="624078" indent="-514350">
              <a:buFont typeface="+mj-lt"/>
              <a:buAutoNum type="arabicPeriod"/>
            </a:pPr>
            <a:r>
              <a:rPr lang="en-US" b="1" dirty="0"/>
              <a:t>A non-specific antibody (</a:t>
            </a:r>
            <a:r>
              <a:rPr lang="en-US" b="1" dirty="0" err="1"/>
              <a:t>reagin</a:t>
            </a:r>
            <a:r>
              <a:rPr lang="en-US" b="1" dirty="0"/>
              <a:t>)</a:t>
            </a:r>
            <a:r>
              <a:rPr lang="en-US" dirty="0"/>
              <a:t> appears in serum of syphilitic patients which reacts with a lipid </a:t>
            </a:r>
            <a:r>
              <a:rPr lang="en-US" dirty="0" err="1"/>
              <a:t>hapten</a:t>
            </a:r>
            <a:r>
              <a:rPr lang="en-US" dirty="0"/>
              <a:t> extracted from beef heart (</a:t>
            </a:r>
            <a:r>
              <a:rPr lang="en-US" dirty="0" err="1" smtClean="0"/>
              <a:t>cardiolipin</a:t>
            </a:r>
            <a:r>
              <a:rPr lang="en-US" dirty="0" smtClean="0"/>
              <a:t>)</a:t>
            </a:r>
            <a:endParaRPr lang="en-US" dirty="0"/>
          </a:p>
          <a:p>
            <a:pPr marL="624078" indent="-514350">
              <a:buFont typeface="+mj-lt"/>
              <a:buAutoNum type="arabicPeriod"/>
            </a:pPr>
            <a:r>
              <a:rPr lang="en-US" b="1" dirty="0" smtClean="0"/>
              <a:t>Group-specific antigen</a:t>
            </a:r>
            <a:r>
              <a:rPr lang="en-US" dirty="0" smtClean="0"/>
              <a:t>- protein antigen present in all </a:t>
            </a:r>
            <a:r>
              <a:rPr lang="en-US" dirty="0" err="1" smtClean="0"/>
              <a:t>treponemes</a:t>
            </a:r>
            <a:r>
              <a:rPr lang="en-US" dirty="0" smtClean="0"/>
              <a:t>. </a:t>
            </a:r>
            <a:r>
              <a:rPr lang="en-US" dirty="0" err="1" smtClean="0"/>
              <a:t>Reiters</a:t>
            </a:r>
            <a:r>
              <a:rPr lang="en-US" dirty="0" smtClean="0"/>
              <a:t> strain used as antigen for group-specific serological test.</a:t>
            </a:r>
          </a:p>
          <a:p>
            <a:pPr marL="624078" indent="-514350">
              <a:buFont typeface="+mj-lt"/>
              <a:buAutoNum type="arabicPeriod"/>
            </a:pPr>
            <a:r>
              <a:rPr lang="en-US" b="1" dirty="0" smtClean="0"/>
              <a:t>Species-specific antigen</a:t>
            </a:r>
            <a:r>
              <a:rPr lang="en-US" dirty="0" smtClean="0"/>
              <a:t>- polysaccharide in nature found in </a:t>
            </a:r>
            <a:r>
              <a:rPr lang="en-US" dirty="0" err="1" smtClean="0"/>
              <a:t>Treponema</a:t>
            </a:r>
            <a:r>
              <a:rPr lang="en-US" dirty="0" smtClean="0"/>
              <a:t> </a:t>
            </a:r>
            <a:r>
              <a:rPr lang="en-US" dirty="0" err="1" smtClean="0"/>
              <a:t>pallidum</a:t>
            </a:r>
            <a:r>
              <a:rPr lang="en-US" dirty="0" smtClean="0"/>
              <a:t> only. Nichols strain used as antigen for species-specific serological test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Antigenic structure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0FBE-DAEE-4F13-8251-ECB76044D0E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1369</TotalTime>
  <Words>1275</Words>
  <Application>Microsoft Office PowerPoint</Application>
  <PresentationFormat>On-screen Show (4:3)</PresentationFormat>
  <Paragraphs>177</Paragraphs>
  <Slides>32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Concourse</vt:lpstr>
      <vt:lpstr>Spirochaetes </vt:lpstr>
      <vt:lpstr>Morphology </vt:lpstr>
      <vt:lpstr>Genus Treponema  trepos: turn, nema: thread</vt:lpstr>
      <vt:lpstr>Treponema pallidum (pallidum: pale)</vt:lpstr>
      <vt:lpstr>PowerPoint Presentation</vt:lpstr>
      <vt:lpstr>PowerPoint Presentation</vt:lpstr>
      <vt:lpstr>morphology</vt:lpstr>
      <vt:lpstr>Cultivation </vt:lpstr>
      <vt:lpstr>Antigenic structure</vt:lpstr>
      <vt:lpstr>Pathogenesis </vt:lpstr>
      <vt:lpstr>Clinical menisfestation: 4 stages 1. Primary syphilis</vt:lpstr>
      <vt:lpstr>PowerPoint Presentation</vt:lpstr>
      <vt:lpstr>PowerPoint Presentation</vt:lpstr>
      <vt:lpstr>PowerPoint Presentation</vt:lpstr>
      <vt:lpstr>2. Secondary syphilis</vt:lpstr>
      <vt:lpstr>PowerPoint Presentation</vt:lpstr>
      <vt:lpstr>   Oral lesions in secondary syphilis  </vt:lpstr>
      <vt:lpstr>PowerPoint Presentation</vt:lpstr>
      <vt:lpstr>3. Latent syphilis</vt:lpstr>
      <vt:lpstr>4. Tertiary syphilis</vt:lpstr>
      <vt:lpstr>PowerPoint Presentation</vt:lpstr>
      <vt:lpstr>PowerPoint Presentation</vt:lpstr>
      <vt:lpstr>Oral lesions</vt:lpstr>
      <vt:lpstr>PowerPoint Presentation</vt:lpstr>
      <vt:lpstr>Congenital syphilis</vt:lpstr>
      <vt:lpstr>PowerPoint Presentation</vt:lpstr>
      <vt:lpstr>Lab diagnosis</vt:lpstr>
      <vt:lpstr>Treatment </vt:lpstr>
      <vt:lpstr>Genus Leptospira</vt:lpstr>
      <vt:lpstr>Leptospira interrogans </vt:lpstr>
      <vt:lpstr>PowerPoint Presentation</vt:lpstr>
      <vt:lpstr>Genus Borrelia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Spirochaetes </dc:title>
  <dc:creator>SAHAY</dc:creator>
  <cp:lastModifiedBy>DR DIVYA SAHAY</cp:lastModifiedBy>
  <cp:revision>157</cp:revision>
  <dcterms:created xsi:type="dcterms:W3CDTF">2010-04-15T06:39:48Z</dcterms:created>
  <dcterms:modified xsi:type="dcterms:W3CDTF">2015-04-15T08:10:06Z</dcterms:modified>
</cp:coreProperties>
</file>