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72" r:id="rId6"/>
    <p:sldId id="260" r:id="rId7"/>
    <p:sldId id="263" r:id="rId8"/>
    <p:sldId id="261" r:id="rId9"/>
    <p:sldId id="273" r:id="rId10"/>
    <p:sldId id="293" r:id="rId11"/>
    <p:sldId id="294" r:id="rId12"/>
    <p:sldId id="262" r:id="rId13"/>
    <p:sldId id="264" r:id="rId14"/>
    <p:sldId id="265" r:id="rId15"/>
    <p:sldId id="295" r:id="rId16"/>
    <p:sldId id="266" r:id="rId17"/>
    <p:sldId id="297" r:id="rId18"/>
    <p:sldId id="296" r:id="rId19"/>
    <p:sldId id="267" r:id="rId20"/>
    <p:sldId id="268" r:id="rId21"/>
    <p:sldId id="299" r:id="rId22"/>
    <p:sldId id="291" r:id="rId23"/>
    <p:sldId id="290" r:id="rId24"/>
    <p:sldId id="298" r:id="rId25"/>
    <p:sldId id="28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EA7AA-4000-457E-AEFF-1D18C01C528E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909F0-6F3F-4F05-BD17-9AC327A693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16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909F0-6F3F-4F05-BD17-9AC327A693A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19BF-309C-41E3-98B9-36B391796B7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C19BF-309C-41E3-98B9-36B391796B7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378AD-7E6E-45FE-B2C3-8059C049A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Hepatitis viruses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VIRAL PARTICLES PRESENT IN SERUM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3" descr="E:\HEPATITIS 1\Scan0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447800"/>
            <a:ext cx="6858000" cy="537161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HBV in serum</a:t>
            </a:r>
            <a:endParaRPr lang="en-US" dirty="0"/>
          </a:p>
        </p:txBody>
      </p:sp>
      <p:pic>
        <p:nvPicPr>
          <p:cNvPr id="2050" name="Picture 2" descr="E:\HEPATITIS 2\HepatitisB in seru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562100"/>
            <a:ext cx="6172200" cy="462915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172200"/>
          </a:xfrm>
        </p:spPr>
        <p:txBody>
          <a:bodyPr/>
          <a:lstStyle/>
          <a:p>
            <a:r>
              <a:rPr lang="en-US" dirty="0" smtClean="0"/>
              <a:t>HBV cannot be cultivated in laboratory</a:t>
            </a:r>
          </a:p>
          <a:p>
            <a:pPr>
              <a:buNone/>
            </a:pPr>
            <a:r>
              <a:rPr lang="en-US" dirty="0" smtClean="0"/>
              <a:t>Pathogenesis: </a:t>
            </a:r>
          </a:p>
          <a:p>
            <a:r>
              <a:rPr lang="en-US" dirty="0" smtClean="0"/>
              <a:t>Transmission by: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Parenteral</a:t>
            </a:r>
            <a:r>
              <a:rPr lang="en-US" dirty="0" smtClean="0"/>
              <a:t>- HBV is present in blood, body fluid, semen, vaginal secretion, saliva, </a:t>
            </a:r>
            <a:r>
              <a:rPr lang="en-US" dirty="0" err="1" smtClean="0"/>
              <a:t>colostrum</a:t>
            </a:r>
            <a:r>
              <a:rPr lang="en-US" dirty="0" smtClean="0"/>
              <a:t>, breast milk, </a:t>
            </a:r>
            <a:r>
              <a:rPr lang="en-US" dirty="0" err="1" smtClean="0"/>
              <a:t>menstural</a:t>
            </a:r>
            <a:r>
              <a:rPr lang="en-US" dirty="0" smtClean="0"/>
              <a:t> blood. &lt;1µl blood can transmit infection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Perinatal</a:t>
            </a:r>
            <a:r>
              <a:rPr lang="en-US" dirty="0" smtClean="0"/>
              <a:t>- mother to child during </a:t>
            </a:r>
            <a:r>
              <a:rPr lang="en-US" dirty="0" err="1" smtClean="0"/>
              <a:t>perinatal</a:t>
            </a:r>
            <a:r>
              <a:rPr lang="en-US" dirty="0" smtClean="0"/>
              <a:t> period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Sexual </a:t>
            </a:r>
          </a:p>
          <a:p>
            <a:pPr marL="514350" indent="-51435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Course of disease:</a:t>
            </a:r>
          </a:p>
          <a:p>
            <a:pPr marL="571500" indent="-571500">
              <a:buFont typeface="+mj-lt"/>
              <a:buAutoNum type="romanUcPeriod"/>
            </a:pPr>
            <a:r>
              <a:rPr lang="en-US" b="1" dirty="0" err="1" smtClean="0"/>
              <a:t>Preicteric</a:t>
            </a:r>
            <a:r>
              <a:rPr lang="en-US" b="1" dirty="0" smtClean="0"/>
              <a:t> (</a:t>
            </a:r>
            <a:r>
              <a:rPr lang="en-US" b="1" dirty="0" err="1" smtClean="0"/>
              <a:t>prodromal</a:t>
            </a:r>
            <a:r>
              <a:rPr lang="en-US" b="1" dirty="0" smtClean="0"/>
              <a:t>) phase </a:t>
            </a:r>
            <a:r>
              <a:rPr lang="en-US" dirty="0" smtClean="0"/>
              <a:t>– </a:t>
            </a:r>
          </a:p>
          <a:p>
            <a:pPr marL="571500" indent="-571500">
              <a:buNone/>
            </a:pPr>
            <a:r>
              <a:rPr lang="en-US" dirty="0" smtClean="0"/>
              <a:t>IP : 6weeks - 6months </a:t>
            </a:r>
          </a:p>
          <a:p>
            <a:pPr marL="571500" indent="-571500">
              <a:buNone/>
            </a:pPr>
            <a:r>
              <a:rPr lang="en-US" dirty="0" smtClean="0"/>
              <a:t>Malaise, anorexia, weakness, </a:t>
            </a:r>
            <a:r>
              <a:rPr lang="en-US" dirty="0" err="1" smtClean="0"/>
              <a:t>myalgia</a:t>
            </a:r>
            <a:r>
              <a:rPr lang="en-US" dirty="0" smtClean="0"/>
              <a:t>, nausea , </a:t>
            </a:r>
            <a:r>
              <a:rPr lang="en-US" dirty="0" err="1" smtClean="0"/>
              <a:t>vomitting</a:t>
            </a:r>
            <a:r>
              <a:rPr lang="en-US" dirty="0" smtClean="0"/>
              <a:t>, pain in right </a:t>
            </a:r>
            <a:r>
              <a:rPr lang="en-US" dirty="0" err="1" smtClean="0"/>
              <a:t>hypochondrium</a:t>
            </a:r>
            <a:r>
              <a:rPr lang="en-US" dirty="0" smtClean="0"/>
              <a:t>, </a:t>
            </a:r>
            <a:r>
              <a:rPr lang="en-US" dirty="0" err="1" smtClean="0"/>
              <a:t>polyarteritis</a:t>
            </a:r>
            <a:r>
              <a:rPr lang="en-US" dirty="0" smtClean="0"/>
              <a:t> </a:t>
            </a:r>
            <a:r>
              <a:rPr lang="en-US" dirty="0" err="1" smtClean="0"/>
              <a:t>nodosa</a:t>
            </a:r>
            <a:r>
              <a:rPr lang="en-US" dirty="0" smtClean="0"/>
              <a:t>, </a:t>
            </a:r>
            <a:r>
              <a:rPr lang="en-US" dirty="0" err="1" smtClean="0"/>
              <a:t>glomerulonephritis</a:t>
            </a:r>
            <a:r>
              <a:rPr lang="en-US" dirty="0" smtClean="0"/>
              <a:t> due to circulating immune complex</a:t>
            </a:r>
          </a:p>
          <a:p>
            <a:pPr marL="571500" indent="-57150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Icteric</a:t>
            </a:r>
            <a:r>
              <a:rPr lang="en-US" b="1" dirty="0" smtClean="0"/>
              <a:t> phase</a:t>
            </a:r>
            <a:r>
              <a:rPr lang="en-US" dirty="0" smtClean="0"/>
              <a:t> – 2days to 2weeks. Appearance of jaundice, pale stools &amp;dark urine with </a:t>
            </a:r>
            <a:r>
              <a:rPr lang="en-US" dirty="0" err="1" smtClean="0"/>
              <a:t>hepatocellular</a:t>
            </a:r>
            <a:r>
              <a:rPr lang="en-US" dirty="0" smtClean="0"/>
              <a:t> damage</a:t>
            </a:r>
          </a:p>
          <a:p>
            <a:pPr marL="571500" indent="-571500">
              <a:buNone/>
            </a:pPr>
            <a:r>
              <a:rPr lang="en-US" b="1" dirty="0" smtClean="0"/>
              <a:t>3. </a:t>
            </a:r>
            <a:r>
              <a:rPr lang="en-US" b="1" dirty="0" err="1" smtClean="0"/>
              <a:t>Convalscent</a:t>
            </a:r>
            <a:r>
              <a:rPr lang="en-US" b="1" dirty="0" smtClean="0"/>
              <a:t> phase</a:t>
            </a:r>
            <a:r>
              <a:rPr lang="en-US" dirty="0" smtClean="0"/>
              <a:t> (Recovery) – long for several weeks</a:t>
            </a:r>
          </a:p>
          <a:p>
            <a:pPr marL="571500" indent="-57150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199"/>
            <a:ext cx="8305800" cy="5486401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Complications</a:t>
            </a:r>
            <a:r>
              <a:rPr lang="en-US" dirty="0" smtClean="0"/>
              <a:t>: seen in 1-5 % cases</a:t>
            </a:r>
          </a:p>
          <a:p>
            <a:pPr>
              <a:buNone/>
            </a:pPr>
            <a:r>
              <a:rPr lang="en-US" dirty="0" smtClean="0"/>
              <a:t>Chronic active hepatitis, </a:t>
            </a:r>
            <a:r>
              <a:rPr lang="en-US" dirty="0" err="1" smtClean="0"/>
              <a:t>chirrosis</a:t>
            </a:r>
            <a:r>
              <a:rPr lang="en-US" dirty="0" smtClean="0"/>
              <a:t>, </a:t>
            </a:r>
            <a:r>
              <a:rPr lang="en-US" dirty="0" err="1" smtClean="0"/>
              <a:t>hepatocellular</a:t>
            </a:r>
            <a:r>
              <a:rPr lang="en-US" dirty="0" smtClean="0"/>
              <a:t> carcinoma</a:t>
            </a:r>
          </a:p>
          <a:p>
            <a:pPr>
              <a:buNone/>
            </a:pPr>
            <a:r>
              <a:rPr lang="en-US" dirty="0" err="1" smtClean="0"/>
              <a:t>Extrahepatic</a:t>
            </a:r>
            <a:r>
              <a:rPr lang="en-US" dirty="0" smtClean="0"/>
              <a:t> complications- </a:t>
            </a:r>
            <a:r>
              <a:rPr lang="en-US" dirty="0" err="1" smtClean="0"/>
              <a:t>polyarteritis</a:t>
            </a:r>
            <a:r>
              <a:rPr lang="en-US" dirty="0" smtClean="0"/>
              <a:t>, </a:t>
            </a:r>
            <a:r>
              <a:rPr lang="en-US" dirty="0" err="1" smtClean="0"/>
              <a:t>arthralgia</a:t>
            </a:r>
            <a:r>
              <a:rPr lang="en-US" dirty="0" smtClean="0"/>
              <a:t>, </a:t>
            </a:r>
            <a:r>
              <a:rPr lang="en-US" dirty="0" err="1" smtClean="0"/>
              <a:t>glomerulonephritis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Carriers</a:t>
            </a:r>
            <a:r>
              <a:rPr lang="en-US" dirty="0" smtClean="0"/>
              <a:t> : are of 2 types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Super carriers- they have </a:t>
            </a:r>
            <a:r>
              <a:rPr lang="en-US" dirty="0" err="1" smtClean="0"/>
              <a:t>HBeAg</a:t>
            </a:r>
            <a:r>
              <a:rPr lang="en-US" dirty="0" smtClean="0"/>
              <a:t>, </a:t>
            </a:r>
            <a:r>
              <a:rPr lang="en-US" dirty="0" err="1" smtClean="0"/>
              <a:t>HBsAg</a:t>
            </a:r>
            <a:r>
              <a:rPr lang="en-US" dirty="0" smtClean="0"/>
              <a:t>     ,</a:t>
            </a:r>
          </a:p>
          <a:p>
            <a:pPr marL="514350" indent="-514350">
              <a:buNone/>
            </a:pPr>
            <a:r>
              <a:rPr lang="en-US" dirty="0" smtClean="0"/>
              <a:t> DNA polymerase in their blood. HBV may also be present.  &lt;1µl of blood/serum can transmit the infection.</a:t>
            </a:r>
          </a:p>
          <a:p>
            <a:pPr marL="514350" indent="-514350">
              <a:buNone/>
            </a:pPr>
            <a:r>
              <a:rPr lang="en-US" dirty="0" smtClean="0"/>
              <a:t>2. Simple carriers -  they have low level </a:t>
            </a:r>
            <a:r>
              <a:rPr lang="en-US" dirty="0" err="1" smtClean="0"/>
              <a:t>HBsAg</a:t>
            </a:r>
            <a:r>
              <a:rPr lang="en-US" dirty="0" smtClean="0"/>
              <a:t> but no </a:t>
            </a:r>
            <a:r>
              <a:rPr lang="en-US" dirty="0" err="1" smtClean="0"/>
              <a:t>HBeAg</a:t>
            </a:r>
            <a:r>
              <a:rPr lang="en-US" dirty="0" smtClean="0"/>
              <a:t>, HBV &amp; DNA polymerase in blood. They can transmit infection only when large volumes of blood are transferred </a:t>
            </a:r>
            <a:r>
              <a:rPr lang="en-US" dirty="0" err="1" smtClean="0"/>
              <a:t>eg</a:t>
            </a:r>
            <a:r>
              <a:rPr lang="en-US" dirty="0" smtClean="0"/>
              <a:t>. blood transfusion. </a:t>
            </a:r>
          </a:p>
        </p:txBody>
      </p:sp>
      <p:sp>
        <p:nvSpPr>
          <p:cNvPr id="6" name="Up Arrow 5"/>
          <p:cNvSpPr/>
          <p:nvPr/>
        </p:nvSpPr>
        <p:spPr>
          <a:xfrm>
            <a:off x="6553200" y="3048000"/>
            <a:ext cx="45719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6705600" y="3048000"/>
            <a:ext cx="76200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Pathogenesis is immune mediated </a:t>
            </a:r>
            <a:r>
              <a:rPr lang="en-US" dirty="0" smtClean="0"/>
              <a:t>- </a:t>
            </a:r>
            <a:r>
              <a:rPr lang="en-US" dirty="0" err="1" smtClean="0"/>
              <a:t>hepatocytes</a:t>
            </a:r>
            <a:r>
              <a:rPr lang="en-US" dirty="0" smtClean="0"/>
              <a:t> &amp; viral antigens -----&gt;attacked by antibody dependant NK cell &amp; </a:t>
            </a:r>
            <a:r>
              <a:rPr lang="en-US" dirty="0" err="1" smtClean="0"/>
              <a:t>cytotocic</a:t>
            </a:r>
            <a:r>
              <a:rPr lang="en-US" dirty="0" smtClean="0"/>
              <a:t> T cells</a:t>
            </a:r>
          </a:p>
          <a:p>
            <a:pPr marL="514350" indent="-514350">
              <a:buNone/>
            </a:pPr>
            <a:r>
              <a:rPr lang="en-US" dirty="0" err="1" smtClean="0"/>
              <a:t>Immunodeficient</a:t>
            </a:r>
            <a:r>
              <a:rPr lang="en-US" dirty="0" smtClean="0"/>
              <a:t> person &amp; children(immune system not well developed) may remains asymptomatic or become carriers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Both </a:t>
            </a:r>
            <a:r>
              <a:rPr lang="en-US" dirty="0" err="1" smtClean="0"/>
              <a:t>alanine</a:t>
            </a:r>
            <a:r>
              <a:rPr lang="en-US" dirty="0" smtClean="0"/>
              <a:t> &amp; </a:t>
            </a:r>
            <a:r>
              <a:rPr lang="en-US" dirty="0" err="1" smtClean="0"/>
              <a:t>aspartate</a:t>
            </a:r>
            <a:r>
              <a:rPr lang="en-US" dirty="0" smtClean="0"/>
              <a:t> </a:t>
            </a:r>
            <a:r>
              <a:rPr lang="en-US" dirty="0" err="1" smtClean="0"/>
              <a:t>aminotransferases</a:t>
            </a:r>
            <a:r>
              <a:rPr lang="en-US" dirty="0" smtClean="0"/>
              <a:t> and </a:t>
            </a:r>
            <a:r>
              <a:rPr lang="en-US" dirty="0" err="1" smtClean="0"/>
              <a:t>bilurubin</a:t>
            </a:r>
            <a:r>
              <a:rPr lang="en-US" dirty="0" smtClean="0"/>
              <a:t> markedly raised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Serological demonstration of viral markers – </a:t>
            </a:r>
            <a:r>
              <a:rPr lang="en-US" dirty="0" err="1" smtClean="0"/>
              <a:t>HBsAg</a:t>
            </a:r>
            <a:r>
              <a:rPr lang="en-US" dirty="0" smtClean="0"/>
              <a:t>, </a:t>
            </a:r>
            <a:r>
              <a:rPr lang="en-US" dirty="0" err="1" smtClean="0"/>
              <a:t>antiHBs</a:t>
            </a:r>
            <a:r>
              <a:rPr lang="en-US" dirty="0" smtClean="0"/>
              <a:t>, </a:t>
            </a:r>
            <a:r>
              <a:rPr lang="en-US" dirty="0" err="1" smtClean="0"/>
              <a:t>HBeAg</a:t>
            </a:r>
            <a:r>
              <a:rPr lang="en-US" dirty="0" smtClean="0"/>
              <a:t>, </a:t>
            </a:r>
            <a:r>
              <a:rPr lang="en-US" dirty="0" err="1" smtClean="0"/>
              <a:t>antiHBe</a:t>
            </a:r>
            <a:r>
              <a:rPr lang="en-US" dirty="0" smtClean="0"/>
              <a:t>, </a:t>
            </a:r>
            <a:r>
              <a:rPr lang="en-US" dirty="0" err="1" smtClean="0"/>
              <a:t>antiHBc</a:t>
            </a:r>
            <a:r>
              <a:rPr lang="en-US" dirty="0" smtClean="0"/>
              <a:t> </a:t>
            </a:r>
            <a:r>
              <a:rPr lang="en-US" dirty="0" err="1" smtClean="0"/>
              <a:t>IgM</a:t>
            </a:r>
            <a:r>
              <a:rPr lang="en-US" dirty="0" smtClean="0"/>
              <a:t> &amp; </a:t>
            </a:r>
            <a:r>
              <a:rPr lang="en-US" dirty="0" err="1" smtClean="0"/>
              <a:t>IgG</a:t>
            </a:r>
            <a:r>
              <a:rPr lang="en-US" dirty="0" smtClean="0"/>
              <a:t> &amp;HBV DNA (by PCR)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HbcAg</a:t>
            </a:r>
            <a:r>
              <a:rPr lang="en-US" dirty="0" smtClean="0"/>
              <a:t> – not detected in serum, can be detected by </a:t>
            </a:r>
            <a:r>
              <a:rPr lang="en-US" dirty="0" err="1" smtClean="0"/>
              <a:t>immunofluorescent</a:t>
            </a:r>
            <a:r>
              <a:rPr lang="en-US" smtClean="0"/>
              <a:t> microscopy in liver cells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Lab diagnosis </a:t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Content Placeholder 2" descr="E:\HEPATITIS 2\seroligy hbv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447800"/>
            <a:ext cx="7543799" cy="523984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95600" y="914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Jaundice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3048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</a:t>
            </a:r>
            <a:r>
              <a:rPr lang="en-US" b="1" dirty="0" err="1" smtClean="0"/>
              <a:t>Ab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315200" y="2133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</a:t>
            </a:r>
            <a:r>
              <a:rPr lang="en-US" b="1" dirty="0" err="1" smtClean="0"/>
              <a:t>Ab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39624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</a:t>
            </a:r>
            <a:r>
              <a:rPr lang="en-US" b="1" baseline="30000" dirty="0" smtClean="0"/>
              <a:t>rd</a:t>
            </a:r>
            <a:r>
              <a:rPr lang="en-US" b="1" dirty="0" smtClean="0"/>
              <a:t> </a:t>
            </a:r>
            <a:r>
              <a:rPr lang="en-US" b="1" dirty="0" err="1" smtClean="0"/>
              <a:t>Ab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0" y="34290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  <a:r>
              <a:rPr lang="en-US" b="1" baseline="30000" dirty="0" smtClean="0"/>
              <a:t>th</a:t>
            </a:r>
            <a:r>
              <a:rPr lang="en-US" b="1" dirty="0" smtClean="0"/>
              <a:t> </a:t>
            </a:r>
            <a:r>
              <a:rPr lang="en-US" b="1" dirty="0" err="1" smtClean="0"/>
              <a:t>Ab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 smtClean="0"/>
              <a:t>HbsAg</a:t>
            </a:r>
            <a:r>
              <a:rPr lang="en-US" b="1" dirty="0" smtClean="0"/>
              <a:t> &amp; </a:t>
            </a:r>
            <a:r>
              <a:rPr lang="en-US" b="1" dirty="0" err="1" smtClean="0"/>
              <a:t>HbeAg</a:t>
            </a:r>
            <a:r>
              <a:rPr lang="en-US" dirty="0" smtClean="0"/>
              <a:t> can be detected in patient’s serum during incubation period, acute hepatitis chronic active hepatitis.</a:t>
            </a:r>
          </a:p>
          <a:p>
            <a:r>
              <a:rPr lang="en-US" b="1" dirty="0" smtClean="0"/>
              <a:t>Anti-</a:t>
            </a:r>
            <a:r>
              <a:rPr lang="en-US" b="1" dirty="0" err="1" smtClean="0"/>
              <a:t>Hbc</a:t>
            </a:r>
            <a:r>
              <a:rPr lang="en-US" b="1" dirty="0" smtClean="0"/>
              <a:t> </a:t>
            </a:r>
            <a:r>
              <a:rPr lang="en-US" b="1" dirty="0" err="1" smtClean="0"/>
              <a:t>IgM</a:t>
            </a:r>
            <a:r>
              <a:rPr lang="en-US" b="1" dirty="0" smtClean="0"/>
              <a:t> </a:t>
            </a:r>
            <a:r>
              <a:rPr lang="en-US" dirty="0" smtClean="0"/>
              <a:t>-1</a:t>
            </a:r>
            <a:r>
              <a:rPr lang="en-US" baseline="30000" dirty="0" smtClean="0"/>
              <a:t>st</a:t>
            </a:r>
            <a:r>
              <a:rPr lang="en-US" dirty="0" smtClean="0"/>
              <a:t> antibody to be detected in serum indicates acute hepatitis &amp; chronic active hepatitis.</a:t>
            </a:r>
          </a:p>
          <a:p>
            <a:r>
              <a:rPr lang="en-US" b="1" dirty="0" smtClean="0"/>
              <a:t>Anti-</a:t>
            </a:r>
            <a:r>
              <a:rPr lang="en-US" b="1" dirty="0" err="1" smtClean="0"/>
              <a:t>Hbc</a:t>
            </a:r>
            <a:r>
              <a:rPr lang="en-US" b="1" dirty="0" smtClean="0"/>
              <a:t> </a:t>
            </a:r>
            <a:r>
              <a:rPr lang="en-US" b="1" dirty="0" err="1" smtClean="0"/>
              <a:t>IgG</a:t>
            </a:r>
            <a:r>
              <a:rPr lang="en-US" dirty="0" smtClean="0"/>
              <a:t> - indicates acute hepatitis &amp; chronic active hepatitis.</a:t>
            </a:r>
          </a:p>
          <a:p>
            <a:r>
              <a:rPr lang="en-US" b="1" dirty="0" smtClean="0"/>
              <a:t>Anti-</a:t>
            </a:r>
            <a:r>
              <a:rPr lang="en-US" b="1" dirty="0" err="1" smtClean="0"/>
              <a:t>Hbs</a:t>
            </a:r>
            <a:r>
              <a:rPr lang="en-US" dirty="0" smtClean="0"/>
              <a:t> – indicates past infection &amp; immunization without infection. </a:t>
            </a:r>
          </a:p>
          <a:p>
            <a:r>
              <a:rPr lang="en-US" b="1" dirty="0" smtClean="0"/>
              <a:t>Asymptomatic carrier states</a:t>
            </a:r>
            <a:r>
              <a:rPr lang="en-US" dirty="0" smtClean="0"/>
              <a:t> –  anti-</a:t>
            </a:r>
            <a:r>
              <a:rPr lang="en-US" dirty="0" err="1" smtClean="0"/>
              <a:t>Hbe</a:t>
            </a:r>
            <a:r>
              <a:rPr lang="en-US" dirty="0" smtClean="0"/>
              <a:t>(</a:t>
            </a:r>
            <a:r>
              <a:rPr lang="en-US" dirty="0" err="1" smtClean="0"/>
              <a:t>IgG</a:t>
            </a:r>
            <a:r>
              <a:rPr lang="en-US" dirty="0" smtClean="0"/>
              <a:t>) &amp; anti-</a:t>
            </a:r>
            <a:r>
              <a:rPr lang="en-US" dirty="0" err="1" smtClean="0"/>
              <a:t>Hbc</a:t>
            </a:r>
            <a:r>
              <a:rPr lang="en-US" dirty="0" smtClean="0"/>
              <a:t>(</a:t>
            </a:r>
            <a:r>
              <a:rPr lang="en-US" dirty="0" err="1" smtClean="0"/>
              <a:t>IgG</a:t>
            </a:r>
            <a:r>
              <a:rPr lang="en-US" dirty="0" smtClean="0"/>
              <a:t>).</a:t>
            </a:r>
          </a:p>
          <a:p>
            <a:r>
              <a:rPr lang="en-US" b="1" dirty="0" smtClean="0"/>
              <a:t>Viral DNA </a:t>
            </a:r>
            <a:r>
              <a:rPr lang="en-US" dirty="0" smtClean="0"/>
              <a:t>- can be detected in patient’s serum during incubation period, acute hepatitis chronic active hepatitis.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Prophylaxis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General measures – screening of blood donors, drug abuse, homosexuals, use of disposal syringe, medical personnel should use gloves, masks, hand washing. Blood spills – clean with 0.5% hypochlorite or 2% </a:t>
            </a:r>
            <a:r>
              <a:rPr lang="en-US" dirty="0" err="1" smtClean="0"/>
              <a:t>glutraldehyde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Passive </a:t>
            </a:r>
            <a:r>
              <a:rPr lang="en-US" dirty="0" err="1" smtClean="0"/>
              <a:t>Immunisation</a:t>
            </a:r>
            <a:r>
              <a:rPr lang="en-US" dirty="0" smtClean="0"/>
              <a:t>- Hepatitis B </a:t>
            </a:r>
            <a:r>
              <a:rPr lang="en-US" dirty="0" err="1" smtClean="0"/>
              <a:t>immuneglobulin</a:t>
            </a:r>
            <a:r>
              <a:rPr lang="en-US" dirty="0" smtClean="0"/>
              <a:t> (HBIG) from human volunteers with high level </a:t>
            </a:r>
            <a:r>
              <a:rPr lang="en-US" dirty="0" err="1" smtClean="0"/>
              <a:t>antiHBs</a:t>
            </a:r>
            <a:r>
              <a:rPr lang="en-US" dirty="0" smtClean="0"/>
              <a:t> (300-500 IU) I/M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 : Primary infection of liver by any of the heterogeneous group of ‘hepatitis virus’ currently consisting of A,B,C,D,E &amp;G.</a:t>
            </a:r>
          </a:p>
          <a:p>
            <a:r>
              <a:rPr lang="en-US" dirty="0" smtClean="0"/>
              <a:t>F – transfusion associated virus later found to be mutant of B</a:t>
            </a:r>
          </a:p>
          <a:p>
            <a:r>
              <a:rPr lang="en-US" dirty="0" smtClean="0"/>
              <a:t>Other viruses causing disease include – </a:t>
            </a:r>
            <a:r>
              <a:rPr lang="en-US" dirty="0"/>
              <a:t>Y</a:t>
            </a:r>
            <a:r>
              <a:rPr lang="en-US" dirty="0" smtClean="0"/>
              <a:t>ellow fever V., Human </a:t>
            </a:r>
            <a:r>
              <a:rPr lang="en-US" dirty="0" err="1" smtClean="0"/>
              <a:t>cytomegalo</a:t>
            </a:r>
            <a:r>
              <a:rPr lang="en-US" dirty="0" smtClean="0"/>
              <a:t> V., Rubella V., Epstein-Barr V., Herpes simplex V., </a:t>
            </a:r>
            <a:r>
              <a:rPr lang="en-US" dirty="0" err="1" smtClean="0"/>
              <a:t>Entero</a:t>
            </a:r>
            <a:r>
              <a:rPr lang="en-US" dirty="0" smtClean="0"/>
              <a:t> V.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Active </a:t>
            </a:r>
            <a:r>
              <a:rPr lang="en-US" dirty="0" err="1" smtClean="0"/>
              <a:t>Immunisation</a:t>
            </a:r>
            <a:r>
              <a:rPr lang="en-US" dirty="0" smtClean="0"/>
              <a:t>: required for high risk workers like health care personnel, patient on dialysis, </a:t>
            </a:r>
            <a:r>
              <a:rPr lang="en-US" dirty="0" err="1" smtClean="0"/>
              <a:t>parenteral</a:t>
            </a:r>
            <a:r>
              <a:rPr lang="en-US" dirty="0" smtClean="0"/>
              <a:t> drug users, spouses of HBV infected person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Plasma derived vaccine – purified 22nm </a:t>
            </a:r>
            <a:r>
              <a:rPr lang="en-US" dirty="0" err="1" smtClean="0"/>
              <a:t>HBsAg</a:t>
            </a:r>
            <a:r>
              <a:rPr lang="en-US" dirty="0" smtClean="0"/>
              <a:t> obtained from symptomless carriers treated with </a:t>
            </a:r>
            <a:r>
              <a:rPr lang="en-US" dirty="0" err="1" smtClean="0"/>
              <a:t>proteinase</a:t>
            </a:r>
            <a:r>
              <a:rPr lang="en-US" dirty="0" smtClean="0"/>
              <a:t>, 8 M urea &amp; formaldehyde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Recombinant yeast hepatitis B vaccine – cloning of </a:t>
            </a:r>
            <a:r>
              <a:rPr lang="en-US" dirty="0" err="1" smtClean="0"/>
              <a:t>HBsAg</a:t>
            </a:r>
            <a:r>
              <a:rPr lang="en-US" dirty="0" smtClean="0"/>
              <a:t> gene in yeast, and the </a:t>
            </a:r>
            <a:r>
              <a:rPr lang="en-US" dirty="0" err="1" smtClean="0"/>
              <a:t>HBsAg</a:t>
            </a:r>
            <a:r>
              <a:rPr lang="en-US" dirty="0" smtClean="0"/>
              <a:t> produced is extracted  &amp; used as vaccine. Dose 0,1 &amp;6 month. Booster dose every 3 years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599" cy="6959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1600200"/>
                <a:gridCol w="1219200"/>
                <a:gridCol w="1295400"/>
                <a:gridCol w="1219200"/>
                <a:gridCol w="1262742"/>
                <a:gridCol w="1175657"/>
              </a:tblGrid>
              <a:tr h="7027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HBV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HCV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HDV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HEV</a:t>
                      </a:r>
                      <a:endParaRPr lang="en-US" dirty="0"/>
                    </a:p>
                  </a:txBody>
                  <a:tcPr/>
                </a:tc>
              </a:tr>
              <a:tr h="70273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RNA</a:t>
                      </a:r>
                      <a:endParaRPr lang="en-US" dirty="0"/>
                    </a:p>
                  </a:txBody>
                  <a:tcPr/>
                </a:tc>
              </a:tr>
              <a:tr h="70273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Virus</a:t>
                      </a:r>
                      <a:r>
                        <a:rPr lang="en-US" baseline="0" dirty="0" smtClean="0"/>
                        <a:t> family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Picorna</a:t>
                      </a:r>
                      <a:r>
                        <a:rPr lang="en-US" baseline="0" dirty="0" smtClean="0"/>
                        <a:t> V.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Hepadna</a:t>
                      </a:r>
                      <a:r>
                        <a:rPr lang="en-US" dirty="0" smtClean="0"/>
                        <a:t> 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Flavi</a:t>
                      </a:r>
                      <a:r>
                        <a:rPr lang="en-US" dirty="0" smtClean="0"/>
                        <a:t> 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Delta V.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Calci</a:t>
                      </a:r>
                      <a:r>
                        <a:rPr lang="en-US" dirty="0" smtClean="0"/>
                        <a:t> V</a:t>
                      </a:r>
                      <a:endParaRPr lang="en-US" dirty="0"/>
                    </a:p>
                  </a:txBody>
                  <a:tcPr/>
                </a:tc>
              </a:tr>
              <a:tr h="702733">
                <a:tc>
                  <a:txBody>
                    <a:bodyPr/>
                    <a:lstStyle/>
                    <a:p>
                      <a:r>
                        <a:rPr lang="en-US" dirty="0" smtClean="0"/>
                        <a:t>3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enteric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Parenteral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perinatal</a:t>
                      </a:r>
                      <a:r>
                        <a:rPr lang="en-US" dirty="0" smtClean="0"/>
                        <a:t>, sexual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Parenteral</a:t>
                      </a:r>
                      <a:r>
                        <a:rPr lang="en-US" dirty="0" smtClean="0"/>
                        <a:t>, sexual, placental,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parenteral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enteric</a:t>
                      </a:r>
                      <a:endParaRPr lang="en-US" dirty="0"/>
                    </a:p>
                  </a:txBody>
                  <a:tcPr/>
                </a:tc>
              </a:tr>
              <a:tr h="702733">
                <a:tc>
                  <a:txBody>
                    <a:bodyPr/>
                    <a:lstStyle/>
                    <a:p>
                      <a:r>
                        <a:rPr lang="en-US" dirty="0" smtClean="0"/>
                        <a:t>4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Antigen in blood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HBsAg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HBeAg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HCV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HDV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HEV</a:t>
                      </a:r>
                      <a:endParaRPr lang="en-US" dirty="0"/>
                    </a:p>
                  </a:txBody>
                  <a:tcPr/>
                </a:tc>
              </a:tr>
              <a:tr h="702733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Antibodies in blood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 HAV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antiHBs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antiHBe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antiH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</a:t>
                      </a:r>
                      <a:r>
                        <a:rPr lang="en-US" baseline="0" dirty="0" smtClean="0"/>
                        <a:t> HCV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antiHDV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antiHEV</a:t>
                      </a:r>
                      <a:endParaRPr lang="en-US" dirty="0"/>
                    </a:p>
                  </a:txBody>
                  <a:tcPr/>
                </a:tc>
              </a:tr>
              <a:tr h="702733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Carrier</a:t>
                      </a:r>
                      <a:r>
                        <a:rPr lang="en-US" baseline="0" dirty="0" smtClean="0"/>
                        <a:t>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5-10 %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702733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Chronic hepatic </a:t>
                      </a:r>
                      <a:r>
                        <a:rPr lang="en-US" dirty="0" err="1" smtClean="0"/>
                        <a:t>chirrosis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702733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Liver cancer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Yes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Hepatitis D virus (HDV</a:t>
            </a:r>
            <a:r>
              <a:rPr lang="en-US" smtClean="0"/>
              <a:t>) -Delta virus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Defective </a:t>
            </a:r>
            <a:r>
              <a:rPr lang="en-US" dirty="0" err="1" smtClean="0"/>
              <a:t>sattelite</a:t>
            </a:r>
            <a:r>
              <a:rPr lang="en-US" dirty="0" smtClean="0"/>
              <a:t> virus requiring HBV as helper virus</a:t>
            </a:r>
          </a:p>
          <a:p>
            <a:r>
              <a:rPr lang="en-US" dirty="0" smtClean="0"/>
              <a:t>Spherical 36-38nm diameter </a:t>
            </a:r>
            <a:r>
              <a:rPr lang="en-US" dirty="0" err="1" smtClean="0"/>
              <a:t>HBsAg</a:t>
            </a:r>
            <a:r>
              <a:rPr lang="en-US" dirty="0" smtClean="0"/>
              <a:t> coat &amp; </a:t>
            </a:r>
            <a:r>
              <a:rPr lang="en-US" dirty="0" err="1" smtClean="0"/>
              <a:t>HDAg</a:t>
            </a:r>
            <a:r>
              <a:rPr lang="en-US" dirty="0" smtClean="0"/>
              <a:t> nucleoprotein</a:t>
            </a:r>
          </a:p>
          <a:p>
            <a:r>
              <a:rPr lang="en-US" dirty="0" smtClean="0"/>
              <a:t>SS RNA of minus sense </a:t>
            </a:r>
          </a:p>
          <a:p>
            <a:r>
              <a:rPr lang="en-US" dirty="0" smtClean="0"/>
              <a:t>Transmission – </a:t>
            </a:r>
            <a:r>
              <a:rPr lang="en-US" dirty="0" err="1" smtClean="0"/>
              <a:t>parenteral</a:t>
            </a:r>
            <a:r>
              <a:rPr lang="en-US" dirty="0" smtClean="0"/>
              <a:t> route</a:t>
            </a:r>
          </a:p>
          <a:p>
            <a:r>
              <a:rPr lang="en-US" dirty="0" smtClean="0"/>
              <a:t>Pathogenesis – 2 types of infections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Simultaneous co-infection with HBV in same </a:t>
            </a:r>
            <a:r>
              <a:rPr lang="en-US" dirty="0" err="1" smtClean="0"/>
              <a:t>inoculum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Superinfection</a:t>
            </a:r>
            <a:r>
              <a:rPr lang="en-US" dirty="0" smtClean="0"/>
              <a:t>- HDV infection to </a:t>
            </a:r>
            <a:r>
              <a:rPr lang="en-US" dirty="0" err="1" smtClean="0"/>
              <a:t>HBVcarriers</a:t>
            </a:r>
            <a:r>
              <a:rPr lang="en-US" dirty="0" smtClean="0"/>
              <a:t>. More serious as </a:t>
            </a:r>
            <a:r>
              <a:rPr lang="en-US" dirty="0" err="1" smtClean="0"/>
              <a:t>hepatocytes</a:t>
            </a:r>
            <a:r>
              <a:rPr lang="en-US" dirty="0" smtClean="0"/>
              <a:t> already damaged. </a:t>
            </a:r>
          </a:p>
          <a:p>
            <a:pPr marL="514350" indent="-514350"/>
            <a:r>
              <a:rPr lang="en-US" dirty="0" smtClean="0"/>
              <a:t>&gt;50% become chronic carriers &amp; chronic active </a:t>
            </a:r>
            <a:r>
              <a:rPr lang="en-US" dirty="0" err="1" smtClean="0"/>
              <a:t>chirrosis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Hepatitis C virus (HCV) </a:t>
            </a:r>
            <a:r>
              <a:rPr lang="en-US" dirty="0" err="1" smtClean="0"/>
              <a:t>Hepacivirus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Transmission – </a:t>
            </a:r>
            <a:r>
              <a:rPr lang="en-US" dirty="0" err="1" smtClean="0"/>
              <a:t>parenteral</a:t>
            </a:r>
            <a:r>
              <a:rPr lang="en-US" dirty="0" smtClean="0"/>
              <a:t>, placental, </a:t>
            </a:r>
            <a:r>
              <a:rPr lang="en-US" dirty="0" err="1" smtClean="0"/>
              <a:t>conjunctival</a:t>
            </a:r>
            <a:endParaRPr lang="en-US" dirty="0" smtClean="0"/>
          </a:p>
          <a:p>
            <a:r>
              <a:rPr lang="en-US" dirty="0" smtClean="0"/>
              <a:t>IP. -6-8weeks</a:t>
            </a:r>
          </a:p>
          <a:p>
            <a:r>
              <a:rPr lang="en-US" dirty="0" smtClean="0"/>
              <a:t> 75% infections subclinical</a:t>
            </a:r>
          </a:p>
          <a:p>
            <a:r>
              <a:rPr lang="en-US" dirty="0" smtClean="0"/>
              <a:t>Less severe than HBV infection</a:t>
            </a:r>
          </a:p>
          <a:p>
            <a:r>
              <a:rPr lang="en-US" dirty="0" smtClean="0"/>
              <a:t>50% of acute HCV infections become chronic with raised ALT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Hepatitis E virus (HEV)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Caliciviridae</a:t>
            </a:r>
            <a:r>
              <a:rPr lang="en-US" dirty="0" smtClean="0"/>
              <a:t> family</a:t>
            </a:r>
          </a:p>
          <a:p>
            <a:r>
              <a:rPr lang="en-US" dirty="0" smtClean="0"/>
              <a:t>Transmission </a:t>
            </a:r>
            <a:r>
              <a:rPr lang="en-US" dirty="0" err="1" smtClean="0"/>
              <a:t>faeco</a:t>
            </a:r>
            <a:r>
              <a:rPr lang="en-US" dirty="0" smtClean="0"/>
              <a:t>-oral </a:t>
            </a:r>
          </a:p>
          <a:p>
            <a:r>
              <a:rPr lang="en-US" dirty="0" smtClean="0"/>
              <a:t>Causes epidemic, endemic &amp; sporadic cases</a:t>
            </a:r>
          </a:p>
          <a:p>
            <a:r>
              <a:rPr lang="en-US" dirty="0" smtClean="0"/>
              <a:t>IP – 5-6 weeks </a:t>
            </a:r>
          </a:p>
          <a:p>
            <a:r>
              <a:rPr lang="en-US" dirty="0" smtClean="0"/>
              <a:t>Symptoms like hepatitis A infection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Hepatitis G virus (HGV)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Flaviviridae</a:t>
            </a:r>
            <a:r>
              <a:rPr lang="en-US" dirty="0" smtClean="0"/>
              <a:t>, SS RNA positive sense</a:t>
            </a:r>
          </a:p>
          <a:p>
            <a:r>
              <a:rPr lang="en-US" dirty="0" smtClean="0"/>
              <a:t>Transmission – </a:t>
            </a:r>
            <a:r>
              <a:rPr lang="en-US" dirty="0" err="1" smtClean="0"/>
              <a:t>faeco</a:t>
            </a:r>
            <a:r>
              <a:rPr lang="en-US" dirty="0" smtClean="0"/>
              <a:t>-oral route</a:t>
            </a:r>
          </a:p>
          <a:p>
            <a:r>
              <a:rPr lang="en-US" dirty="0" smtClean="0"/>
              <a:t>Lab diagnosis – serology &amp; reverse transcriptase PCR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Hepatitis A virus (</a:t>
            </a:r>
            <a:r>
              <a:rPr lang="en-US" dirty="0" err="1" smtClean="0"/>
              <a:t>Hepatovirus</a:t>
            </a:r>
            <a:r>
              <a:rPr lang="en-US" dirty="0" smtClean="0"/>
              <a:t>)- HAV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Family-</a:t>
            </a:r>
            <a:r>
              <a:rPr lang="en-US" dirty="0" err="1" smtClean="0"/>
              <a:t>Picornaviridae</a:t>
            </a:r>
            <a:endParaRPr lang="en-US" dirty="0" smtClean="0"/>
          </a:p>
          <a:p>
            <a:r>
              <a:rPr lang="en-US" dirty="0" smtClean="0"/>
              <a:t>27nm </a:t>
            </a:r>
            <a:r>
              <a:rPr lang="en-US" dirty="0" err="1" smtClean="0"/>
              <a:t>nonenveloped</a:t>
            </a:r>
            <a:r>
              <a:rPr lang="en-US" dirty="0" smtClean="0"/>
              <a:t>, </a:t>
            </a:r>
            <a:r>
              <a:rPr lang="en-US" dirty="0" err="1" smtClean="0"/>
              <a:t>icosahedral</a:t>
            </a:r>
            <a:r>
              <a:rPr lang="en-US" dirty="0" smtClean="0"/>
              <a:t> with </a:t>
            </a:r>
            <a:r>
              <a:rPr lang="en-US" dirty="0" err="1" smtClean="0"/>
              <a:t>ss</a:t>
            </a:r>
            <a:r>
              <a:rPr lang="en-US" dirty="0" smtClean="0"/>
              <a:t> RNA</a:t>
            </a:r>
          </a:p>
          <a:p>
            <a:r>
              <a:rPr lang="en-US" dirty="0" smtClean="0"/>
              <a:t>Earlier designated as </a:t>
            </a:r>
            <a:r>
              <a:rPr lang="en-US" dirty="0" err="1" smtClean="0"/>
              <a:t>Entero</a:t>
            </a:r>
            <a:r>
              <a:rPr lang="en-US" dirty="0" smtClean="0"/>
              <a:t>  virus 72</a:t>
            </a:r>
          </a:p>
          <a:p>
            <a:r>
              <a:rPr lang="en-US" dirty="0" smtClean="0"/>
              <a:t>Transmission by </a:t>
            </a:r>
            <a:r>
              <a:rPr lang="en-US" u="sng" dirty="0" err="1" smtClean="0"/>
              <a:t>faeco</a:t>
            </a:r>
            <a:r>
              <a:rPr lang="en-US" u="sng" dirty="0" smtClean="0"/>
              <a:t>-oral route</a:t>
            </a:r>
          </a:p>
          <a:p>
            <a:r>
              <a:rPr lang="en-US" dirty="0" smtClean="0"/>
              <a:t>Acute self limiting disease - blockage of </a:t>
            </a:r>
            <a:r>
              <a:rPr lang="en-US" dirty="0" err="1" smtClean="0"/>
              <a:t>biliary</a:t>
            </a:r>
            <a:r>
              <a:rPr lang="en-US" dirty="0" smtClean="0"/>
              <a:t> passages due to infection &amp; </a:t>
            </a:r>
            <a:r>
              <a:rPr lang="en-US" dirty="0" err="1" smtClean="0"/>
              <a:t>inflamation</a:t>
            </a:r>
            <a:r>
              <a:rPr lang="en-US" dirty="0" smtClean="0"/>
              <a:t> of </a:t>
            </a:r>
            <a:r>
              <a:rPr lang="en-US" dirty="0" err="1" smtClean="0"/>
              <a:t>hepatocytes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IP: 2-6 weeks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57451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Pathogenesis</a:t>
            </a:r>
            <a:r>
              <a:rPr lang="en-US" dirty="0" smtClean="0"/>
              <a:t>: Virus after entering multiplying in intestinal epithelium reaches the liver by haematogenous route ---&gt;producing inflammation &amp; necrosis of liver cells causing blockage of </a:t>
            </a:r>
            <a:r>
              <a:rPr lang="en-US" dirty="0" err="1" smtClean="0"/>
              <a:t>billiary</a:t>
            </a:r>
            <a:r>
              <a:rPr lang="en-US" dirty="0" smtClean="0"/>
              <a:t> secretion resulting in jaundice (</a:t>
            </a:r>
            <a:r>
              <a:rPr lang="en-US" dirty="0" err="1" smtClean="0"/>
              <a:t>ictrerus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Clinical features</a:t>
            </a:r>
            <a:r>
              <a:rPr lang="en-US" dirty="0" smtClean="0"/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Preicteric</a:t>
            </a:r>
            <a:r>
              <a:rPr lang="en-US" dirty="0" smtClean="0">
                <a:solidFill>
                  <a:srgbClr val="FF0000"/>
                </a:solidFill>
              </a:rPr>
              <a:t> phase</a:t>
            </a:r>
            <a:r>
              <a:rPr lang="en-US" dirty="0" smtClean="0"/>
              <a:t>: 1-2 wks, fever, nausea, </a:t>
            </a:r>
            <a:r>
              <a:rPr lang="en-US" dirty="0" err="1" smtClean="0"/>
              <a:t>vomitting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Ecteric</a:t>
            </a:r>
            <a:r>
              <a:rPr lang="en-US" dirty="0" smtClean="0">
                <a:solidFill>
                  <a:srgbClr val="FF0000"/>
                </a:solidFill>
              </a:rPr>
              <a:t> phase</a:t>
            </a:r>
            <a:r>
              <a:rPr lang="en-US" dirty="0" smtClean="0"/>
              <a:t>: 2-6 weeks, appearance of jaundice with </a:t>
            </a:r>
            <a:r>
              <a:rPr lang="en-US" dirty="0" err="1" smtClean="0"/>
              <a:t>hepatomegaly</a:t>
            </a:r>
            <a:r>
              <a:rPr lang="en-US" dirty="0" smtClean="0"/>
              <a:t>, pain &amp; tenderness in right </a:t>
            </a:r>
            <a:r>
              <a:rPr lang="en-US" dirty="0" err="1" smtClean="0"/>
              <a:t>hypochondrium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Convalescent phase)Complete recovery occurs in 8-12 weeks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Fulminant form &amp; liver </a:t>
            </a:r>
            <a:r>
              <a:rPr lang="en-US" dirty="0" err="1" smtClean="0"/>
              <a:t>faliure</a:t>
            </a:r>
            <a:r>
              <a:rPr lang="en-US" dirty="0" smtClean="0"/>
              <a:t> – rare (in 0.5%)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HEPATITIS  A VIRUS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Icterus</a:t>
            </a:r>
            <a:r>
              <a:rPr lang="en-US" dirty="0" smtClean="0"/>
              <a:t> or jaundice </a:t>
            </a:r>
            <a:endParaRPr lang="en-US" dirty="0"/>
          </a:p>
        </p:txBody>
      </p:sp>
      <p:pic>
        <p:nvPicPr>
          <p:cNvPr id="1026" name="Picture 2" descr="E:\HEPATITIS 1\Scan000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2667000"/>
            <a:ext cx="4114800" cy="2895600"/>
          </a:xfrm>
          <a:prstGeom prst="rect">
            <a:avLst/>
          </a:prstGeom>
          <a:noFill/>
        </p:spPr>
      </p:pic>
      <p:pic>
        <p:nvPicPr>
          <p:cNvPr id="1027" name="Picture 3" descr="E:\HEPATITIS 2\PRinc_rm_photo_of_jaundiced_eye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5025" y="2777299"/>
            <a:ext cx="4041775" cy="2746439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59737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Lab diagnosis</a:t>
            </a:r>
            <a:r>
              <a:rPr lang="en-US" dirty="0" smtClean="0"/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Serum </a:t>
            </a:r>
            <a:r>
              <a:rPr lang="en-US" dirty="0" err="1" smtClean="0"/>
              <a:t>alanine</a:t>
            </a:r>
            <a:r>
              <a:rPr lang="en-US" dirty="0" smtClean="0"/>
              <a:t> &amp; </a:t>
            </a:r>
            <a:r>
              <a:rPr lang="en-US" dirty="0" err="1" smtClean="0"/>
              <a:t>aspartate</a:t>
            </a:r>
            <a:r>
              <a:rPr lang="en-US" dirty="0" smtClean="0"/>
              <a:t> </a:t>
            </a:r>
            <a:r>
              <a:rPr lang="en-US" dirty="0" err="1" smtClean="0"/>
              <a:t>aminotranferases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Faecal</a:t>
            </a:r>
            <a:r>
              <a:rPr lang="en-US" dirty="0" smtClean="0"/>
              <a:t> HAV detected by </a:t>
            </a:r>
            <a:r>
              <a:rPr lang="en-US" dirty="0" err="1" smtClean="0"/>
              <a:t>immuno</a:t>
            </a:r>
            <a:r>
              <a:rPr lang="en-US" dirty="0" smtClean="0"/>
              <a:t> EM or ELISA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Serology- </a:t>
            </a:r>
            <a:r>
              <a:rPr lang="en-US" dirty="0" err="1" smtClean="0"/>
              <a:t>IgM</a:t>
            </a:r>
            <a:r>
              <a:rPr lang="en-US" dirty="0" smtClean="0"/>
              <a:t> detectable for 2-6months by ELISA or RIA, </a:t>
            </a:r>
            <a:r>
              <a:rPr lang="en-US" dirty="0" err="1" smtClean="0"/>
              <a:t>IgG</a:t>
            </a:r>
            <a:r>
              <a:rPr lang="en-US" dirty="0" smtClean="0"/>
              <a:t> persists for many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Viral culture from </a:t>
            </a:r>
            <a:r>
              <a:rPr lang="en-US" dirty="0" err="1" smtClean="0"/>
              <a:t>faeces</a:t>
            </a:r>
            <a:r>
              <a:rPr lang="en-US" dirty="0" smtClean="0"/>
              <a:t>- in human fibroblasts or monkey kidney cells</a:t>
            </a:r>
          </a:p>
          <a:p>
            <a:pPr marL="514350" indent="-514350"/>
            <a:r>
              <a:rPr lang="en-US" b="1" dirty="0" smtClean="0"/>
              <a:t>Prophylaxis</a:t>
            </a:r>
            <a:r>
              <a:rPr lang="en-US" dirty="0" smtClean="0"/>
              <a:t> 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Proper collection &amp; disposal of </a:t>
            </a:r>
            <a:r>
              <a:rPr lang="en-US" dirty="0" err="1" smtClean="0"/>
              <a:t>sevage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Passive </a:t>
            </a:r>
            <a:r>
              <a:rPr lang="en-US" dirty="0" err="1" smtClean="0"/>
              <a:t>immunisation</a:t>
            </a:r>
            <a:r>
              <a:rPr lang="en-US" dirty="0" smtClean="0"/>
              <a:t> with normal human globulin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Hepatitis A vaccine: </a:t>
            </a:r>
            <a:r>
              <a:rPr lang="en-US" dirty="0" err="1" smtClean="0"/>
              <a:t>formaline</a:t>
            </a:r>
            <a:r>
              <a:rPr lang="en-US" dirty="0" smtClean="0"/>
              <a:t> inactivated alum conjugated virus grown in human fibroblasts or monkey kidney cell line – IM 1,2 &amp; 6 months. Immunity lasts 10-20 years .</a:t>
            </a:r>
            <a:endParaRPr lang="en-US" dirty="0"/>
          </a:p>
        </p:txBody>
      </p:sp>
      <p:sp>
        <p:nvSpPr>
          <p:cNvPr id="8" name="Up Arrow 7"/>
          <p:cNvSpPr/>
          <p:nvPr/>
        </p:nvSpPr>
        <p:spPr>
          <a:xfrm>
            <a:off x="7848600" y="685800"/>
            <a:ext cx="45719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8077200" y="685800"/>
            <a:ext cx="45719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Hepatitis B virus (HBV) </a:t>
            </a:r>
            <a:r>
              <a:rPr lang="en-US" dirty="0" err="1" smtClean="0"/>
              <a:t>Hepadna</a:t>
            </a:r>
            <a:r>
              <a:rPr lang="en-US" dirty="0" smtClean="0"/>
              <a:t> 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800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HBV or Dane particle </a:t>
            </a:r>
            <a:r>
              <a:rPr lang="en-US" dirty="0" smtClean="0"/>
              <a:t>: complex 42nm double shelled particle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HBsAg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surface Ag or envelope is made up of lipid, protein &amp; carbohydrate</a:t>
            </a:r>
          </a:p>
          <a:p>
            <a:r>
              <a:rPr lang="en-US" dirty="0" smtClean="0"/>
              <a:t>It encloses </a:t>
            </a:r>
            <a:r>
              <a:rPr lang="en-US" dirty="0" err="1" smtClean="0">
                <a:solidFill>
                  <a:srgbClr val="FF0000"/>
                </a:solidFill>
              </a:rPr>
              <a:t>HBcAg</a:t>
            </a:r>
            <a:r>
              <a:rPr lang="en-US" dirty="0" smtClean="0"/>
              <a:t> or core Ag, </a:t>
            </a:r>
            <a:r>
              <a:rPr lang="en-US" dirty="0" err="1" smtClean="0"/>
              <a:t>icosahedral</a:t>
            </a:r>
            <a:r>
              <a:rPr lang="en-US" dirty="0" smtClean="0"/>
              <a:t> or </a:t>
            </a:r>
            <a:r>
              <a:rPr lang="en-US" dirty="0" err="1" smtClean="0"/>
              <a:t>nucleocapsid</a:t>
            </a:r>
            <a:endParaRPr lang="en-US" dirty="0" smtClean="0"/>
          </a:p>
          <a:p>
            <a:r>
              <a:rPr lang="en-US" dirty="0" smtClean="0"/>
              <a:t>Inside core is genome </a:t>
            </a:r>
            <a:r>
              <a:rPr lang="en-US" dirty="0" err="1" smtClean="0">
                <a:solidFill>
                  <a:srgbClr val="FF0000"/>
                </a:solidFill>
              </a:rPr>
              <a:t>dsDNA</a:t>
            </a:r>
            <a:r>
              <a:rPr lang="en-US" dirty="0" smtClean="0">
                <a:solidFill>
                  <a:srgbClr val="FF0000"/>
                </a:solidFill>
              </a:rPr>
              <a:t> &amp; DNA-dependant DNA polymerase</a:t>
            </a:r>
          </a:p>
          <a:p>
            <a:r>
              <a:rPr lang="en-US" dirty="0" smtClean="0"/>
              <a:t>Plus strand is incomplete leaving 15-50% of molecule single stranded</a:t>
            </a:r>
          </a:p>
          <a:p>
            <a:r>
              <a:rPr lang="en-US" dirty="0" smtClean="0"/>
              <a:t>Minus strand is complete</a:t>
            </a:r>
          </a:p>
          <a:p>
            <a:endParaRPr lang="en-US" dirty="0" smtClean="0"/>
          </a:p>
        </p:txBody>
      </p:sp>
      <p:pic>
        <p:nvPicPr>
          <p:cNvPr id="1027" name="Picture 3" descr="E:\HEPATITIS 2\754px-Hepatitis_B_virus_v2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828800"/>
            <a:ext cx="4495800" cy="318061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3237"/>
            <a:ext cx="8382000" cy="58975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HBeAg</a:t>
            </a:r>
            <a:r>
              <a:rPr lang="en-US" dirty="0" smtClean="0"/>
              <a:t>- derived from the core protein is found in plasma &amp; is indicator of active viral replication</a:t>
            </a:r>
          </a:p>
          <a:p>
            <a:r>
              <a:rPr lang="en-US" dirty="0" smtClean="0"/>
              <a:t>In serum of Hepatitis B patients along with Dane particles two </a:t>
            </a:r>
            <a:r>
              <a:rPr lang="en-US" dirty="0" err="1" smtClean="0"/>
              <a:t>subvirion</a:t>
            </a:r>
            <a:r>
              <a:rPr lang="en-US" dirty="0" smtClean="0"/>
              <a:t> morphological forms are present in large excess (100-1000 times) over 42nm </a:t>
            </a:r>
            <a:r>
              <a:rPr lang="en-US" dirty="0" err="1" smtClean="0"/>
              <a:t>virions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Spherical particles 22nm in diameter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Elongated tubules 22nm in diameter</a:t>
            </a:r>
          </a:p>
          <a:p>
            <a:pPr marL="514350" indent="-514350">
              <a:buNone/>
            </a:pPr>
            <a:r>
              <a:rPr lang="en-US" dirty="0" smtClean="0"/>
              <a:t>      Both these are composed of </a:t>
            </a:r>
            <a:r>
              <a:rPr lang="en-US" dirty="0" err="1" smtClean="0"/>
              <a:t>HBsAg</a:t>
            </a:r>
            <a:r>
              <a:rPr lang="en-US" dirty="0" smtClean="0"/>
              <a:t> (Australia antigen) devoid of </a:t>
            </a:r>
            <a:r>
              <a:rPr lang="en-US" dirty="0" err="1" smtClean="0"/>
              <a:t>HBcAg</a:t>
            </a:r>
            <a:r>
              <a:rPr lang="en-US" dirty="0" smtClean="0"/>
              <a:t> &amp; nucleic acid. They are non-infectious &amp; are solely surplus </a:t>
            </a:r>
            <a:r>
              <a:rPr lang="en-US" dirty="0" err="1" smtClean="0"/>
              <a:t>HBsAg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                       HBV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027" name="Picture 3" descr="E:\HEPATITIS 2\hbvirus.GI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828800"/>
            <a:ext cx="4495800" cy="3810000"/>
          </a:xfrm>
          <a:prstGeom prst="rect">
            <a:avLst/>
          </a:prstGeom>
          <a:noFill/>
        </p:spPr>
      </p:pic>
      <p:pic>
        <p:nvPicPr>
          <p:cNvPr id="1029" name="Picture 5" descr="E:\HEPATITIS 2\HepB01_virus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2133600"/>
            <a:ext cx="4040188" cy="3962399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78AD-7E6E-45FE-B2C3-8059C049AB5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1278</Words>
  <Application>Microsoft Office PowerPoint</Application>
  <PresentationFormat>On-screen Show (4:3)</PresentationFormat>
  <Paragraphs>201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Hepatitis viruses</vt:lpstr>
      <vt:lpstr>PowerPoint Presentation</vt:lpstr>
      <vt:lpstr>Hepatitis A virus (Hepatovirus)- HAV</vt:lpstr>
      <vt:lpstr>PowerPoint Presentation</vt:lpstr>
      <vt:lpstr>PowerPoint Presentation</vt:lpstr>
      <vt:lpstr>PowerPoint Presentation</vt:lpstr>
      <vt:lpstr>Hepatitis B virus (HBV) Hepadna virus</vt:lpstr>
      <vt:lpstr>PowerPoint Presentation</vt:lpstr>
      <vt:lpstr>PowerPoint Presentation</vt:lpstr>
      <vt:lpstr>VIRAL PARTICLES PRESENT IN SERUM </vt:lpstr>
      <vt:lpstr>HBV in serum</vt:lpstr>
      <vt:lpstr>PowerPoint Presentation</vt:lpstr>
      <vt:lpstr>PowerPoint Presentation</vt:lpstr>
      <vt:lpstr>PowerPoint Presentation</vt:lpstr>
      <vt:lpstr>PowerPoint Presentation</vt:lpstr>
      <vt:lpstr>Lab diagnosis</vt:lpstr>
      <vt:lpstr>PowerPoint Presentation</vt:lpstr>
      <vt:lpstr>PowerPoint Presentation</vt:lpstr>
      <vt:lpstr>Prophylaxis </vt:lpstr>
      <vt:lpstr>PowerPoint Presentation</vt:lpstr>
      <vt:lpstr>PowerPoint Presentation</vt:lpstr>
      <vt:lpstr>Hepatitis D virus (HDV) -Delta virus </vt:lpstr>
      <vt:lpstr>Hepatitis C virus (HCV) Hepacivirus</vt:lpstr>
      <vt:lpstr>Hepatitis E virus (HEV)</vt:lpstr>
      <vt:lpstr>Hepatitis G virus (HGV)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Hepatitis viruses</dc:title>
  <dc:creator>SAHAY</dc:creator>
  <cp:lastModifiedBy>DR DIVYA SAHAY</cp:lastModifiedBy>
  <cp:revision>104</cp:revision>
  <dcterms:created xsi:type="dcterms:W3CDTF">2010-05-19T06:32:33Z</dcterms:created>
  <dcterms:modified xsi:type="dcterms:W3CDTF">2014-07-09T08:12:18Z</dcterms:modified>
</cp:coreProperties>
</file>