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27" r:id="rId13"/>
    <p:sldId id="293" r:id="rId14"/>
    <p:sldId id="294" r:id="rId15"/>
    <p:sldId id="298" r:id="rId16"/>
    <p:sldId id="295" r:id="rId17"/>
    <p:sldId id="296" r:id="rId18"/>
    <p:sldId id="297" r:id="rId19"/>
    <p:sldId id="299" r:id="rId20"/>
    <p:sldId id="303" r:id="rId21"/>
    <p:sldId id="323" r:id="rId22"/>
    <p:sldId id="324" r:id="rId23"/>
    <p:sldId id="32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EA7AA-4000-457E-AEFF-1D18C01C528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909F0-6F3F-4F05-BD17-9AC327A693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909F0-6F3F-4F05-BD17-9AC327A693A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C19BF-309C-41E3-98B9-36B391796B7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Paramyxoviruses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Paramyxoviridae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Mumps, Measles </a:t>
            </a:r>
            <a:r>
              <a:rPr lang="en-US" smtClean="0">
                <a:solidFill>
                  <a:schemeClr val="tx1"/>
                </a:solidFill>
              </a:rPr>
              <a:t>and Rubella.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German measles</a:t>
            </a:r>
            <a:endParaRPr lang="en-US" dirty="0"/>
          </a:p>
        </p:txBody>
      </p:sp>
      <p:pic>
        <p:nvPicPr>
          <p:cNvPr id="3074" name="Picture 2" descr="G:\mumps and actino\rubella rash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6474" y="1752600"/>
            <a:ext cx="5935579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Lab diagnosis is important in pregnant women and infants with congenital rubella.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Viral isolation: not commonly done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Serology: demonstration of antibodies by ELISA – TORCH (</a:t>
            </a:r>
            <a:r>
              <a:rPr lang="en-US" dirty="0" err="1" smtClean="0"/>
              <a:t>Toxoplasma</a:t>
            </a:r>
            <a:r>
              <a:rPr lang="en-US" dirty="0" smtClean="0"/>
              <a:t>, Rubella, </a:t>
            </a:r>
            <a:r>
              <a:rPr lang="en-US" dirty="0" err="1" smtClean="0"/>
              <a:t>Cytomegalo</a:t>
            </a:r>
            <a:r>
              <a:rPr lang="en-US" dirty="0" smtClean="0"/>
              <a:t> virus &amp; Herpes simplex virus) test </a:t>
            </a:r>
          </a:p>
          <a:p>
            <a:pPr marL="571500" indent="-571500">
              <a:buFont typeface="+mj-lt"/>
              <a:buAutoNum type="alphaLcPeriod"/>
            </a:pPr>
            <a:r>
              <a:rPr lang="en-US" dirty="0" err="1" smtClean="0"/>
              <a:t>IgM</a:t>
            </a:r>
            <a:r>
              <a:rPr lang="en-US" dirty="0" smtClean="0"/>
              <a:t> detection in single specimen of blood has diagnostic value</a:t>
            </a:r>
          </a:p>
          <a:p>
            <a:pPr marL="571500" indent="-571500">
              <a:buFont typeface="+mj-lt"/>
              <a:buAutoNum type="alphaLcPeriod"/>
            </a:pPr>
            <a:r>
              <a:rPr lang="en-US" dirty="0" err="1" smtClean="0"/>
              <a:t>IgG</a:t>
            </a:r>
            <a:r>
              <a:rPr lang="en-US" dirty="0" smtClean="0"/>
              <a:t> detection – four fold rise in paired serum sample is significant. 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Miscellaneous viruses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 viruses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Causative agent of poliomyelitis.</a:t>
            </a:r>
          </a:p>
          <a:p>
            <a:r>
              <a:rPr lang="en-US" dirty="0" smtClean="0"/>
              <a:t>Small, non-enveloped SS RNA virus.</a:t>
            </a:r>
          </a:p>
          <a:p>
            <a:r>
              <a:rPr lang="en-US" dirty="0" smtClean="0"/>
              <a:t>Children most susceptible</a:t>
            </a:r>
          </a:p>
          <a:p>
            <a:r>
              <a:rPr lang="en-US" dirty="0" smtClean="0"/>
              <a:t>Acquired by </a:t>
            </a:r>
            <a:r>
              <a:rPr lang="en-US" b="1" dirty="0" err="1" smtClean="0"/>
              <a:t>feco</a:t>
            </a:r>
            <a:r>
              <a:rPr lang="en-US" b="1" dirty="0" smtClean="0"/>
              <a:t>-oral route</a:t>
            </a:r>
          </a:p>
          <a:p>
            <a:r>
              <a:rPr lang="en-US" dirty="0" smtClean="0"/>
              <a:t>Virus --&gt; Mouth ---&gt;multiplies in lymphatic tissues of </a:t>
            </a:r>
            <a:r>
              <a:rPr lang="en-US" dirty="0" err="1" smtClean="0"/>
              <a:t>oropharynx</a:t>
            </a:r>
            <a:r>
              <a:rPr lang="en-US" dirty="0" smtClean="0"/>
              <a:t> and intestine ----&gt; Blood stream----&gt; reaches spinal cord and brain --</a:t>
            </a:r>
            <a:r>
              <a:rPr lang="en-US" dirty="0" smtClean="0">
                <a:sym typeface="Wingdings" pitchFamily="2" charset="2"/>
              </a:rPr>
              <a:t>&gt; destroys the anterior horn cells of spinal cord.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4525963"/>
          </a:xfrm>
        </p:spPr>
        <p:txBody>
          <a:bodyPr/>
          <a:lstStyle/>
          <a:p>
            <a:r>
              <a:rPr lang="en-US" dirty="0" smtClean="0"/>
              <a:t>90% are </a:t>
            </a:r>
            <a:r>
              <a:rPr lang="en-US" dirty="0" err="1" smtClean="0"/>
              <a:t>inapparent</a:t>
            </a:r>
            <a:r>
              <a:rPr lang="en-US" dirty="0" smtClean="0"/>
              <a:t> infection, 4-8% present as minor illness.</a:t>
            </a:r>
          </a:p>
          <a:p>
            <a:r>
              <a:rPr lang="en-US" dirty="0" smtClean="0"/>
              <a:t>0.1-2% present as paralytic poliomyelitis and presents as motor nerve paralysis and disuse muscle atrophy.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Poliomyelitis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4" descr="G:\mumps and actino\polio myeliti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234" y="1698007"/>
            <a:ext cx="3940966" cy="5116682"/>
          </a:xfrm>
          <a:prstGeom prst="rect">
            <a:avLst/>
          </a:prstGeom>
          <a:noFill/>
        </p:spPr>
      </p:pic>
      <p:pic>
        <p:nvPicPr>
          <p:cNvPr id="7" name="Picture 5" descr="G:\mumps and actino\poliom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833112"/>
            <a:ext cx="3810000" cy="4643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Prophylaxis: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Salk’s killed polio vaccine (IPV):</a:t>
            </a:r>
            <a:r>
              <a:rPr lang="en-US" dirty="0" smtClean="0"/>
              <a:t> 3 doses given at 4-6 wks interval, deep subcutaneous or intramuscular injection, booster after 6 months. Induces </a:t>
            </a:r>
            <a:r>
              <a:rPr lang="en-US" dirty="0" err="1" smtClean="0"/>
              <a:t>IgM</a:t>
            </a:r>
            <a:r>
              <a:rPr lang="en-US" dirty="0" smtClean="0"/>
              <a:t> and </a:t>
            </a:r>
            <a:r>
              <a:rPr lang="en-US" dirty="0" err="1" smtClean="0"/>
              <a:t>IgG</a:t>
            </a:r>
            <a:r>
              <a:rPr lang="en-US" dirty="0" smtClean="0"/>
              <a:t> in serum not </a:t>
            </a:r>
            <a:r>
              <a:rPr lang="en-US" dirty="0" err="1" smtClean="0"/>
              <a:t>IgA</a:t>
            </a:r>
            <a:r>
              <a:rPr lang="en-US" dirty="0" smtClean="0"/>
              <a:t> in intestine.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Live attenuated oral polio vaccine -</a:t>
            </a:r>
            <a:r>
              <a:rPr lang="en-US" dirty="0" smtClean="0"/>
              <a:t> OPV(Sabin vaccine) : It induces </a:t>
            </a:r>
            <a:r>
              <a:rPr lang="en-US" dirty="0" err="1" smtClean="0"/>
              <a:t>IgM</a:t>
            </a:r>
            <a:r>
              <a:rPr lang="en-US" dirty="0" smtClean="0"/>
              <a:t>, </a:t>
            </a:r>
            <a:r>
              <a:rPr lang="en-US" dirty="0" err="1" smtClean="0"/>
              <a:t>IgG</a:t>
            </a:r>
            <a:r>
              <a:rPr lang="en-US" dirty="0" smtClean="0"/>
              <a:t> as well as </a:t>
            </a:r>
            <a:r>
              <a:rPr lang="en-US" dirty="0" err="1" smtClean="0"/>
              <a:t>IgA</a:t>
            </a:r>
            <a:r>
              <a:rPr lang="en-US" dirty="0" smtClean="0"/>
              <a:t> which produces local immunity of intestine. Dose: 1</a:t>
            </a:r>
            <a:r>
              <a:rPr lang="en-US" baseline="30000" dirty="0" smtClean="0"/>
              <a:t>st</a:t>
            </a:r>
            <a:r>
              <a:rPr lang="en-US" dirty="0" smtClean="0"/>
              <a:t> dose at age 6 weeks, followed by two doses at 4-6weeks interval. Booster dose after 1 year.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dirty="0" smtClean="0"/>
              <a:t>Pulse Polio:</a:t>
            </a:r>
            <a:r>
              <a:rPr lang="en-US" dirty="0" smtClean="0"/>
              <a:t> Strategy of mass immunization by which one can eradicate poliomyelitis. Extra doses (pulses) of OPV are given to all children below 5 years age to achieve 100% coverage.</a:t>
            </a:r>
          </a:p>
          <a:p>
            <a:r>
              <a:rPr lang="en-US" dirty="0" smtClean="0"/>
              <a:t>Wild polio virus survives in sewage water only for 48-72 hours -----&gt; it then needs a susceptible host (children &lt; 5 years) to survive ------&gt; if intestine of all such children is flooded with OPV, hence wild virus cannot gain entry -----&gt;</a:t>
            </a:r>
            <a:r>
              <a:rPr lang="en-US" b="1" dirty="0" smtClean="0"/>
              <a:t> ULTIMATELY IRRDICATION FROM NATURE</a:t>
            </a:r>
            <a:r>
              <a:rPr lang="en-US" dirty="0" smtClean="0"/>
              <a:t>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Double shelled </a:t>
            </a:r>
            <a:r>
              <a:rPr lang="en-US" dirty="0" err="1" smtClean="0"/>
              <a:t>icosahedral</a:t>
            </a:r>
            <a:r>
              <a:rPr lang="en-US" dirty="0" smtClean="0"/>
              <a:t> </a:t>
            </a:r>
            <a:r>
              <a:rPr lang="en-US" dirty="0" err="1" smtClean="0"/>
              <a:t>capsid</a:t>
            </a:r>
            <a:r>
              <a:rPr lang="en-US" dirty="0" smtClean="0"/>
              <a:t> resembling a wheel with short spokes – </a:t>
            </a:r>
            <a:r>
              <a:rPr lang="en-US" i="1" dirty="0" err="1" smtClean="0"/>
              <a:t>rota</a:t>
            </a:r>
            <a:r>
              <a:rPr lang="en-US" i="1" dirty="0" smtClean="0"/>
              <a:t> or wheel. </a:t>
            </a:r>
          </a:p>
          <a:p>
            <a:r>
              <a:rPr lang="en-US" dirty="0" smtClean="0"/>
              <a:t>Genome – double stranded segmented RNA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Causes gastroenteritis in children and presents as </a:t>
            </a:r>
            <a:r>
              <a:rPr lang="en-US" dirty="0" err="1" smtClean="0"/>
              <a:t>diarrhoea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Transmitted by </a:t>
            </a:r>
            <a:r>
              <a:rPr lang="en-US" b="1" dirty="0" err="1" smtClean="0"/>
              <a:t>feco</a:t>
            </a:r>
            <a:r>
              <a:rPr lang="en-US" b="1" dirty="0" smtClean="0"/>
              <a:t>-oral route</a:t>
            </a:r>
          </a:p>
          <a:p>
            <a:r>
              <a:rPr lang="en-US" dirty="0" smtClean="0"/>
              <a:t>Self limiting disease.</a:t>
            </a:r>
          </a:p>
          <a:p>
            <a:r>
              <a:rPr lang="en-US" dirty="0" smtClean="0"/>
              <a:t>Other </a:t>
            </a:r>
            <a:r>
              <a:rPr lang="en-US" b="1" dirty="0" smtClean="0"/>
              <a:t>gastroenteritis </a:t>
            </a:r>
            <a:r>
              <a:rPr lang="en-US" dirty="0" smtClean="0"/>
              <a:t>causing viruses transmitted by </a:t>
            </a:r>
            <a:r>
              <a:rPr lang="en-US" b="1" dirty="0" err="1" smtClean="0"/>
              <a:t>feco</a:t>
            </a:r>
            <a:r>
              <a:rPr lang="en-US" b="1" dirty="0" smtClean="0"/>
              <a:t>-oral route</a:t>
            </a:r>
            <a:r>
              <a:rPr lang="en-US" dirty="0" smtClean="0"/>
              <a:t>: Norwalk C virus, </a:t>
            </a:r>
            <a:r>
              <a:rPr lang="en-US" dirty="0" err="1" smtClean="0"/>
              <a:t>Adeno</a:t>
            </a:r>
            <a:r>
              <a:rPr lang="en-US" dirty="0" smtClean="0"/>
              <a:t> V., </a:t>
            </a:r>
            <a:r>
              <a:rPr lang="en-US" dirty="0" err="1" smtClean="0"/>
              <a:t>Astro</a:t>
            </a:r>
            <a:r>
              <a:rPr lang="en-US" dirty="0" smtClean="0"/>
              <a:t> V., Corona V., &amp; </a:t>
            </a:r>
            <a:r>
              <a:rPr lang="en-US" dirty="0" err="1" smtClean="0"/>
              <a:t>Calici</a:t>
            </a:r>
            <a:r>
              <a:rPr lang="en-US" dirty="0" smtClean="0"/>
              <a:t> V.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Dengue fever or Break bone fever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Mosquito (</a:t>
            </a:r>
            <a:r>
              <a:rPr lang="en-US" dirty="0" err="1" smtClean="0"/>
              <a:t>Ades</a:t>
            </a:r>
            <a:r>
              <a:rPr lang="en-US" dirty="0" smtClean="0"/>
              <a:t>) borne disease characterized by fever of sudden onset, headache, </a:t>
            </a:r>
            <a:r>
              <a:rPr lang="en-US" dirty="0" err="1" smtClean="0"/>
              <a:t>retrobulbar</a:t>
            </a:r>
            <a:r>
              <a:rPr lang="en-US" dirty="0" smtClean="0"/>
              <a:t> pain, </a:t>
            </a:r>
            <a:r>
              <a:rPr lang="en-US" dirty="0" err="1" smtClean="0"/>
              <a:t>conjunctival</a:t>
            </a:r>
            <a:r>
              <a:rPr lang="en-US" dirty="0" smtClean="0"/>
              <a:t> infection, severe pain in back and joints </a:t>
            </a:r>
            <a:r>
              <a:rPr lang="en-US" dirty="0" err="1" smtClean="0"/>
              <a:t>lymphadenopathy</a:t>
            </a:r>
            <a:r>
              <a:rPr lang="en-US" dirty="0" smtClean="0"/>
              <a:t> and </a:t>
            </a:r>
            <a:r>
              <a:rPr lang="en-US" dirty="0" err="1" smtClean="0"/>
              <a:t>maculpapular</a:t>
            </a:r>
            <a:r>
              <a:rPr lang="en-US" dirty="0" smtClean="0"/>
              <a:t> </a:t>
            </a:r>
            <a:r>
              <a:rPr lang="en-US" dirty="0" err="1" smtClean="0"/>
              <a:t>haemorrhagic</a:t>
            </a:r>
            <a:r>
              <a:rPr lang="en-US" dirty="0" smtClean="0"/>
              <a:t> rash.</a:t>
            </a:r>
          </a:p>
          <a:p>
            <a:r>
              <a:rPr lang="en-US" dirty="0" smtClean="0"/>
              <a:t>Caused by a </a:t>
            </a:r>
            <a:r>
              <a:rPr lang="en-US" dirty="0" err="1" smtClean="0"/>
              <a:t>Flaviviridae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Spherical, enveloped particle</a:t>
            </a:r>
          </a:p>
          <a:p>
            <a:r>
              <a:rPr lang="en-US" dirty="0" smtClean="0"/>
              <a:t>100-300 nm diameter</a:t>
            </a:r>
          </a:p>
          <a:p>
            <a:r>
              <a:rPr lang="en-US" dirty="0" smtClean="0"/>
              <a:t>Envelope is covered by projections (</a:t>
            </a:r>
            <a:r>
              <a:rPr lang="en-US" dirty="0" err="1" smtClean="0"/>
              <a:t>peplomers</a:t>
            </a:r>
            <a:r>
              <a:rPr lang="en-US" dirty="0" smtClean="0"/>
              <a:t>) that are of 2 types –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Haemagglutinin</a:t>
            </a:r>
            <a:r>
              <a:rPr lang="en-US" dirty="0" smtClean="0"/>
              <a:t> &amp; neuraminidase – HN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Fusion protein – F</a:t>
            </a:r>
          </a:p>
          <a:p>
            <a:pPr marL="514350" indent="-514350"/>
            <a:r>
              <a:rPr lang="en-US" dirty="0" err="1" smtClean="0"/>
              <a:t>Nucleocapsid</a:t>
            </a:r>
            <a:r>
              <a:rPr lang="en-US" dirty="0" smtClean="0"/>
              <a:t> is of </a:t>
            </a:r>
            <a:r>
              <a:rPr lang="en-US" dirty="0" err="1" smtClean="0"/>
              <a:t>hellical</a:t>
            </a:r>
            <a:r>
              <a:rPr lang="en-US" dirty="0" smtClean="0"/>
              <a:t> symmetry &amp; contains SS RNA genome as a single piece.</a:t>
            </a:r>
          </a:p>
          <a:p>
            <a:pPr marL="514350" indent="-514350"/>
            <a:r>
              <a:rPr lang="en-US" dirty="0" smtClean="0"/>
              <a:t>Measles virus envelope contains only </a:t>
            </a:r>
            <a:r>
              <a:rPr lang="en-US" dirty="0" err="1" smtClean="0"/>
              <a:t>haemagglutinin</a:t>
            </a:r>
            <a:r>
              <a:rPr lang="en-US" dirty="0" smtClean="0"/>
              <a:t> but not neuraminidase.</a:t>
            </a:r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Haemorrhagic</a:t>
            </a:r>
            <a:r>
              <a:rPr lang="en-US" dirty="0" smtClean="0"/>
              <a:t> rashes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G:\mumps and actino\haemorrhagic fever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4485735" cy="4114800"/>
          </a:xfrm>
          <a:prstGeom prst="rect">
            <a:avLst/>
          </a:prstGeom>
          <a:noFill/>
        </p:spPr>
      </p:pic>
      <p:pic>
        <p:nvPicPr>
          <p:cNvPr id="6" name="Picture 4" descr="G:\mumps and actino\haemorrhagic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63282" y="1752600"/>
            <a:ext cx="4114799" cy="4114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viruses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Orthomyxoviruses</a:t>
            </a:r>
            <a:r>
              <a:rPr lang="en-US" dirty="0" smtClean="0"/>
              <a:t>: RNA virus, Causative agent of influenza. Acquired by inhalation.</a:t>
            </a:r>
          </a:p>
          <a:p>
            <a:r>
              <a:rPr lang="en-US" dirty="0" err="1" smtClean="0"/>
              <a:t>Rabdo</a:t>
            </a:r>
            <a:r>
              <a:rPr lang="en-US" dirty="0" smtClean="0"/>
              <a:t> virus: RNA virus, produce the disease Rabies or Hydrophobia is transmitted by  the bite of canine animals like dog, fox, cat. Rabies is a natural infection in these animals.</a:t>
            </a:r>
          </a:p>
          <a:p>
            <a:r>
              <a:rPr lang="en-US" dirty="0" smtClean="0"/>
              <a:t>Adenoviruses: DNA virus, Cause infections of respiratory tract, GIT, eye and urinary tract. Infection is acquired through conjunctiva or nasal mucosa.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Oncogenic</a:t>
            </a:r>
            <a:r>
              <a:rPr lang="en-US" dirty="0" smtClean="0"/>
              <a:t> viruses:</a:t>
            </a:r>
          </a:p>
          <a:p>
            <a:pPr>
              <a:buNone/>
            </a:pPr>
            <a:r>
              <a:rPr lang="en-US" dirty="0" smtClean="0"/>
              <a:t>-	</a:t>
            </a:r>
            <a:r>
              <a:rPr lang="en-US" dirty="0" err="1" smtClean="0"/>
              <a:t>Papillomaviruses</a:t>
            </a:r>
            <a:r>
              <a:rPr lang="en-US" dirty="0" smtClean="0"/>
              <a:t>: DNA virus, associated with cervical cancer.</a:t>
            </a:r>
          </a:p>
          <a:p>
            <a:pPr>
              <a:buFontTx/>
              <a:buChar char="-"/>
            </a:pPr>
            <a:r>
              <a:rPr lang="en-US" dirty="0" err="1" smtClean="0"/>
              <a:t>Poliomaviruses</a:t>
            </a:r>
            <a:r>
              <a:rPr lang="en-US" dirty="0" smtClean="0"/>
              <a:t>: DNA virus, produce a variety of malignant </a:t>
            </a:r>
            <a:r>
              <a:rPr lang="en-US" dirty="0" err="1" smtClean="0"/>
              <a:t>tumours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Epstein </a:t>
            </a:r>
            <a:r>
              <a:rPr lang="en-US" dirty="0" err="1" smtClean="0"/>
              <a:t>barr</a:t>
            </a:r>
            <a:r>
              <a:rPr lang="en-US" dirty="0" smtClean="0"/>
              <a:t> virus: </a:t>
            </a:r>
            <a:r>
              <a:rPr lang="en-US" dirty="0" err="1" smtClean="0"/>
              <a:t>Burkitt’s</a:t>
            </a:r>
            <a:r>
              <a:rPr lang="en-US" dirty="0" smtClean="0"/>
              <a:t> lymphoma and Nasopharyngeal carcinoma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Exanthem</a:t>
            </a:r>
            <a:r>
              <a:rPr lang="en-US" dirty="0" smtClean="0"/>
              <a:t> producing viruses: </a:t>
            </a:r>
          </a:p>
          <a:p>
            <a:pPr>
              <a:buFontTx/>
              <a:buChar char="-"/>
            </a:pPr>
            <a:r>
              <a:rPr lang="en-US" dirty="0" err="1" smtClean="0"/>
              <a:t>Variolavirus</a:t>
            </a:r>
            <a:r>
              <a:rPr lang="en-US" dirty="0" smtClean="0"/>
              <a:t>: Small pox</a:t>
            </a:r>
          </a:p>
          <a:p>
            <a:pPr>
              <a:buFontTx/>
              <a:buChar char="-"/>
            </a:pPr>
            <a:r>
              <a:rPr lang="en-US" dirty="0" err="1" smtClean="0"/>
              <a:t>Varicella</a:t>
            </a:r>
            <a:r>
              <a:rPr lang="en-US" dirty="0" smtClean="0"/>
              <a:t> zoster virus: Chicken pox</a:t>
            </a:r>
          </a:p>
          <a:p>
            <a:pPr>
              <a:buFontTx/>
              <a:buChar char="-"/>
            </a:pPr>
            <a:r>
              <a:rPr lang="en-US" dirty="0" err="1" smtClean="0"/>
              <a:t>Morbillivirus</a:t>
            </a:r>
            <a:r>
              <a:rPr lang="en-US" dirty="0" smtClean="0"/>
              <a:t>: Measles</a:t>
            </a:r>
          </a:p>
          <a:p>
            <a:pPr>
              <a:buFontTx/>
              <a:buChar char="-"/>
            </a:pPr>
            <a:r>
              <a:rPr lang="en-US" dirty="0" smtClean="0"/>
              <a:t>Rubella virus: German measles</a:t>
            </a:r>
          </a:p>
          <a:p>
            <a:pPr>
              <a:buFontTx/>
              <a:buChar char="-"/>
            </a:pPr>
            <a:r>
              <a:rPr lang="en-US" dirty="0" err="1" smtClean="0"/>
              <a:t>Parvo</a:t>
            </a:r>
            <a:r>
              <a:rPr lang="en-US" dirty="0" smtClean="0"/>
              <a:t> virus: </a:t>
            </a:r>
            <a:r>
              <a:rPr lang="en-US" dirty="0" err="1" smtClean="0"/>
              <a:t>Erythema</a:t>
            </a:r>
            <a:r>
              <a:rPr lang="en-US" dirty="0" smtClean="0"/>
              <a:t> </a:t>
            </a:r>
            <a:r>
              <a:rPr lang="en-US" dirty="0" err="1" smtClean="0"/>
              <a:t>infectiosums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b="1" dirty="0" err="1" smtClean="0"/>
              <a:t>Arboviruses</a:t>
            </a:r>
            <a:r>
              <a:rPr lang="en-US" b="1" dirty="0" smtClean="0"/>
              <a:t> (arthropod-borne viruses)</a:t>
            </a:r>
            <a:r>
              <a:rPr lang="en-US" dirty="0" smtClean="0"/>
              <a:t> are transmitted by blood sucking insects from one vertebrate host to another. </a:t>
            </a:r>
          </a:p>
          <a:p>
            <a:pPr>
              <a:buFontTx/>
              <a:buChar char="-"/>
            </a:pPr>
            <a:r>
              <a:rPr lang="en-US" i="1" dirty="0" smtClean="0"/>
              <a:t>Dengue</a:t>
            </a:r>
            <a:r>
              <a:rPr lang="en-US" dirty="0" smtClean="0"/>
              <a:t> and </a:t>
            </a:r>
            <a:r>
              <a:rPr lang="en-US" i="1" dirty="0" err="1" smtClean="0"/>
              <a:t>Chikungunya</a:t>
            </a:r>
            <a:r>
              <a:rPr lang="en-US" dirty="0" smtClean="0"/>
              <a:t> viruses cause febrile illness associated with </a:t>
            </a:r>
            <a:r>
              <a:rPr lang="en-US" dirty="0" err="1" smtClean="0"/>
              <a:t>haemorrhagic</a:t>
            </a:r>
            <a:r>
              <a:rPr lang="en-US" dirty="0" smtClean="0"/>
              <a:t> rashes.</a:t>
            </a:r>
          </a:p>
          <a:p>
            <a:pPr>
              <a:buFontTx/>
              <a:buChar char="-"/>
            </a:pPr>
            <a:r>
              <a:rPr lang="en-US" i="1" dirty="0" smtClean="0"/>
              <a:t>Japanese B encephalitis</a:t>
            </a:r>
            <a:r>
              <a:rPr lang="en-US" dirty="0" smtClean="0"/>
              <a:t> causes encephalitis or brain fever.</a:t>
            </a:r>
          </a:p>
          <a:p>
            <a:pPr>
              <a:buFontTx/>
              <a:buChar char="-"/>
            </a:pPr>
            <a:r>
              <a:rPr lang="en-US" i="1" dirty="0" err="1" smtClean="0"/>
              <a:t>Kyasanur</a:t>
            </a:r>
            <a:r>
              <a:rPr lang="en-US" i="1" dirty="0" smtClean="0"/>
              <a:t> forest disease</a:t>
            </a:r>
            <a:r>
              <a:rPr lang="en-US" dirty="0" smtClean="0"/>
              <a:t> – </a:t>
            </a:r>
            <a:r>
              <a:rPr lang="en-US" dirty="0" err="1" smtClean="0"/>
              <a:t>Haemorrhagic</a:t>
            </a:r>
            <a:r>
              <a:rPr lang="en-US" dirty="0" smtClean="0"/>
              <a:t> fever. 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Mumps virus – Epidemic </a:t>
            </a:r>
            <a:r>
              <a:rPr lang="en-US" dirty="0" err="1" smtClean="0"/>
              <a:t>parotitis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Predominantly disease of childhood</a:t>
            </a:r>
          </a:p>
          <a:p>
            <a:r>
              <a:rPr lang="en-US" dirty="0" smtClean="0"/>
              <a:t>Acquired from direct contact with infected saliva or aerosols inhalation from infected patient.</a:t>
            </a:r>
          </a:p>
          <a:p>
            <a:r>
              <a:rPr lang="en-US" dirty="0" smtClean="0"/>
              <a:t>Characteristic presentation – Non-</a:t>
            </a:r>
            <a:r>
              <a:rPr lang="en-US" dirty="0" err="1" smtClean="0"/>
              <a:t>suppurative</a:t>
            </a:r>
            <a:r>
              <a:rPr lang="en-US" dirty="0" smtClean="0"/>
              <a:t> inflammation of the parotid glands in 95% cases.</a:t>
            </a:r>
          </a:p>
          <a:p>
            <a:r>
              <a:rPr lang="en-US" dirty="0" smtClean="0"/>
              <a:t>Complication – </a:t>
            </a:r>
            <a:r>
              <a:rPr lang="en-US" dirty="0" err="1" smtClean="0"/>
              <a:t>Orchitis</a:t>
            </a:r>
            <a:r>
              <a:rPr lang="en-US" dirty="0" smtClean="0"/>
              <a:t> is common complication in adult male patients.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Mumps </a:t>
            </a:r>
            <a:endParaRPr lang="en-US" dirty="0"/>
          </a:p>
        </p:txBody>
      </p:sp>
      <p:pic>
        <p:nvPicPr>
          <p:cNvPr id="1026" name="Picture 2" descr="G:\mumps and actino\mumps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5938" y="1722146"/>
            <a:ext cx="5799262" cy="45262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Morbilli </a:t>
            </a:r>
            <a:r>
              <a:rPr lang="en-US" dirty="0" smtClean="0"/>
              <a:t>virus – Measles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Highly infectious childhood disease spread by inhalation of aerosols of respiratory secretions</a:t>
            </a:r>
          </a:p>
          <a:p>
            <a:r>
              <a:rPr lang="en-US" b="1" dirty="0" smtClean="0"/>
              <a:t>Clinical features: </a:t>
            </a:r>
            <a:r>
              <a:rPr lang="en-US" dirty="0" smtClean="0"/>
              <a:t>high fever, cough</a:t>
            </a:r>
            <a:r>
              <a:rPr lang="en-US" dirty="0"/>
              <a:t> </a:t>
            </a:r>
            <a:r>
              <a:rPr lang="en-US" dirty="0" smtClean="0"/>
              <a:t>&amp; conjunctivitis and </a:t>
            </a:r>
            <a:r>
              <a:rPr lang="en-US" dirty="0" err="1" smtClean="0"/>
              <a:t>Koplik’s</a:t>
            </a:r>
            <a:r>
              <a:rPr lang="en-US" dirty="0" smtClean="0"/>
              <a:t> spots(whitish spots) can be seen on </a:t>
            </a:r>
            <a:r>
              <a:rPr lang="en-US" dirty="0" err="1" smtClean="0"/>
              <a:t>buccal</a:t>
            </a:r>
            <a:r>
              <a:rPr lang="en-US" dirty="0" smtClean="0"/>
              <a:t> mucosa.</a:t>
            </a:r>
          </a:p>
          <a:p>
            <a:r>
              <a:rPr lang="en-US" dirty="0" smtClean="0"/>
              <a:t>With the decline of acute symptoms in 1-2 days, widespread </a:t>
            </a:r>
            <a:r>
              <a:rPr lang="en-US" dirty="0" err="1" smtClean="0"/>
              <a:t>maculopapular</a:t>
            </a:r>
            <a:r>
              <a:rPr lang="en-US" dirty="0" smtClean="0"/>
              <a:t> rash 1</a:t>
            </a:r>
            <a:r>
              <a:rPr lang="en-US" baseline="30000" dirty="0" smtClean="0"/>
              <a:t>st</a:t>
            </a:r>
            <a:r>
              <a:rPr lang="en-US" dirty="0" smtClean="0"/>
              <a:t> appears on the neck then spreads to the rest of the body.</a:t>
            </a:r>
          </a:p>
          <a:p>
            <a:r>
              <a:rPr lang="en-US" dirty="0" smtClean="0"/>
              <a:t>Rash fades in about 1week &amp; the patient recovers uneventfully in 10-14 days.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Maculopapular</a:t>
            </a:r>
            <a:r>
              <a:rPr lang="en-US" dirty="0" smtClean="0"/>
              <a:t> rash on skin and </a:t>
            </a:r>
            <a:r>
              <a:rPr lang="en-US" dirty="0" err="1" smtClean="0"/>
              <a:t>Koplick’s</a:t>
            </a:r>
            <a:r>
              <a:rPr lang="en-US" dirty="0" smtClean="0"/>
              <a:t> spots in </a:t>
            </a:r>
            <a:r>
              <a:rPr lang="en-US" dirty="0" err="1" smtClean="0"/>
              <a:t>buccal</a:t>
            </a:r>
            <a:r>
              <a:rPr lang="en-US" dirty="0" smtClean="0"/>
              <a:t> mucosa</a:t>
            </a:r>
            <a:endParaRPr lang="en-US" dirty="0"/>
          </a:p>
        </p:txBody>
      </p:sp>
      <p:pic>
        <p:nvPicPr>
          <p:cNvPr id="2050" name="Picture 2" descr="G:\mumps and actino\koplics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08915" y="1905000"/>
            <a:ext cx="3907436" cy="4038600"/>
          </a:xfrm>
          <a:prstGeom prst="rect">
            <a:avLst/>
          </a:prstGeom>
          <a:noFill/>
        </p:spPr>
      </p:pic>
      <p:pic>
        <p:nvPicPr>
          <p:cNvPr id="2051" name="Picture 3" descr="G:\mumps and actino\measles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1149" y="1447800"/>
            <a:ext cx="4272699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measles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Secondary bacterial infections like – </a:t>
            </a:r>
            <a:r>
              <a:rPr lang="en-US" dirty="0" err="1" smtClean="0"/>
              <a:t>otitis</a:t>
            </a:r>
            <a:r>
              <a:rPr lang="en-US" dirty="0" smtClean="0"/>
              <a:t> media, bronchopneumonia.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measles encephalitis(infection of brain) in 1:1000 cases and </a:t>
            </a:r>
            <a:r>
              <a:rPr lang="en-US" dirty="0" err="1" smtClean="0"/>
              <a:t>subacute</a:t>
            </a:r>
            <a:r>
              <a:rPr lang="en-US" dirty="0" smtClean="0"/>
              <a:t> </a:t>
            </a:r>
            <a:r>
              <a:rPr lang="en-US" dirty="0" err="1" smtClean="0"/>
              <a:t>sclerosing</a:t>
            </a:r>
            <a:r>
              <a:rPr lang="en-US" dirty="0" smtClean="0"/>
              <a:t> </a:t>
            </a:r>
            <a:r>
              <a:rPr lang="en-US" dirty="0" err="1" smtClean="0"/>
              <a:t>panencephalitis</a:t>
            </a:r>
            <a:r>
              <a:rPr lang="en-US" dirty="0" smtClean="0"/>
              <a:t> (SSPE) may occur very rarely.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Rubella virus – causes Rubella or German measles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Primarily a mild childhood disease</a:t>
            </a:r>
          </a:p>
          <a:p>
            <a:r>
              <a:rPr lang="en-US" dirty="0" smtClean="0"/>
              <a:t>Member of </a:t>
            </a:r>
            <a:r>
              <a:rPr lang="en-US" dirty="0" err="1" smtClean="0"/>
              <a:t>Togaviridae</a:t>
            </a:r>
            <a:r>
              <a:rPr lang="en-US" dirty="0" smtClean="0"/>
              <a:t> family, enveloped single stranded RNA virus</a:t>
            </a:r>
          </a:p>
          <a:p>
            <a:r>
              <a:rPr lang="en-US" dirty="0" smtClean="0"/>
              <a:t>Prophylaxis: combined measles-mumps-rubella (MMR)vaccine recommended to all infants at 15 months age followed by booster at 4-6 years.</a:t>
            </a:r>
          </a:p>
          <a:p>
            <a:pPr marL="571500" indent="-57150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Pathogenesis: </a:t>
            </a:r>
          </a:p>
          <a:p>
            <a:pPr marL="571500" indent="-571500">
              <a:buFont typeface="+mj-lt"/>
              <a:buAutoNum type="romanLcPeriod"/>
            </a:pPr>
            <a:r>
              <a:rPr lang="en-US" b="1" dirty="0" smtClean="0"/>
              <a:t>Postnatal rubella:</a:t>
            </a:r>
            <a:r>
              <a:rPr lang="en-US" dirty="0" smtClean="0"/>
              <a:t> Acquired by inhalation, virus multiplies locally in cervical lymph nodes, after2-3 weeks virus disseminates throughout the body by blood. Patient develops-</a:t>
            </a:r>
          </a:p>
          <a:p>
            <a:pPr marL="571500" indent="-571500">
              <a:buFontTx/>
              <a:buChar char="-"/>
            </a:pPr>
            <a:r>
              <a:rPr lang="en-US" dirty="0" smtClean="0"/>
              <a:t>Fever</a:t>
            </a:r>
          </a:p>
          <a:p>
            <a:pPr marL="571500" indent="-571500">
              <a:buFontTx/>
              <a:buChar char="-"/>
            </a:pPr>
            <a:r>
              <a:rPr lang="en-US" dirty="0" smtClean="0"/>
              <a:t>Macular rash that 1</a:t>
            </a:r>
            <a:r>
              <a:rPr lang="en-US" baseline="30000" dirty="0" smtClean="0"/>
              <a:t>st</a:t>
            </a:r>
            <a:r>
              <a:rPr lang="en-US" dirty="0" smtClean="0"/>
              <a:t> appears on face then spreads to trunk and legs</a:t>
            </a:r>
          </a:p>
          <a:p>
            <a:pPr marL="571500" indent="-571500">
              <a:buFontTx/>
              <a:buChar char="-"/>
            </a:pPr>
            <a:r>
              <a:rPr lang="en-US" dirty="0" smtClean="0"/>
              <a:t>Patient recovers in one week</a:t>
            </a:r>
          </a:p>
          <a:p>
            <a:pPr>
              <a:buNone/>
            </a:pPr>
            <a:r>
              <a:rPr lang="en-US" b="1" dirty="0" smtClean="0"/>
              <a:t>ii.	  Congenital rubella:</a:t>
            </a:r>
            <a:r>
              <a:rPr lang="en-US" dirty="0" smtClean="0"/>
              <a:t> rubella virus crosses the placental barrier and causes congenital malformations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897</Words>
  <Application>Microsoft Office PowerPoint</Application>
  <PresentationFormat>On-screen Show (4:3)</PresentationFormat>
  <Paragraphs>90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Paramyxoviruses Family: Paramyxoviridae</vt:lpstr>
      <vt:lpstr>Morphology </vt:lpstr>
      <vt:lpstr>Mumps virus – Epidemic parotitis </vt:lpstr>
      <vt:lpstr>Mumps </vt:lpstr>
      <vt:lpstr>Morbilli virus – Measles  </vt:lpstr>
      <vt:lpstr>Maculopapular rash on skin and Koplick’s spots in buccal mucosa</vt:lpstr>
      <vt:lpstr>Complications of measles</vt:lpstr>
      <vt:lpstr>Rubella virus – causes Rubella or German measles</vt:lpstr>
      <vt:lpstr>Slide 9</vt:lpstr>
      <vt:lpstr>German measles</vt:lpstr>
      <vt:lpstr>Lab diagnosis</vt:lpstr>
      <vt:lpstr>Miscellaneous viruses</vt:lpstr>
      <vt:lpstr>Polio viruses</vt:lpstr>
      <vt:lpstr>Slide 14</vt:lpstr>
      <vt:lpstr>Poliomyelitis </vt:lpstr>
      <vt:lpstr>Slide 16</vt:lpstr>
      <vt:lpstr>Slide 17</vt:lpstr>
      <vt:lpstr>Rota virus</vt:lpstr>
      <vt:lpstr>Dengue fever or Break bone fever</vt:lpstr>
      <vt:lpstr>Haemorrhagic rashes</vt:lpstr>
      <vt:lpstr>Other viruses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Hepatitis viruses</dc:title>
  <dc:creator>SAHAY</dc:creator>
  <cp:lastModifiedBy>Dr. Divya Sahay</cp:lastModifiedBy>
  <cp:revision>133</cp:revision>
  <dcterms:created xsi:type="dcterms:W3CDTF">2010-05-19T06:32:33Z</dcterms:created>
  <dcterms:modified xsi:type="dcterms:W3CDTF">2016-07-13T05:38:14Z</dcterms:modified>
</cp:coreProperties>
</file>