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4C48F-C4A6-4EBF-A966-C985D1DA3863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48E6B-62D0-4F2F-9742-486E96C61D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3951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22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1930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2123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4810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8112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6030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5294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6474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3061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2948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1943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7057F-A855-4A4B-B77E-25697A768214}" type="datetimeFigureOut">
              <a:rPr lang="en-IN" smtClean="0"/>
              <a:pPr/>
              <a:t>05-05-2016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E5DA8-4F8D-4253-AD58-6F574CFF3B5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5588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Candida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66819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838200"/>
            <a:ext cx="3008313" cy="116205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Gran staining showing Gram positive budding yeast cells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962400" cy="46910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Examination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1)Microscopic Examination: KOH mount and Gram stain of exudates, scrapings show budding Yeast cell with </a:t>
            </a:r>
            <a:r>
              <a:rPr lang="en-US" sz="2800" dirty="0" err="1" smtClean="0"/>
              <a:t>pseudohyphae</a:t>
            </a:r>
            <a:r>
              <a:rPr lang="en-US" sz="2800" dirty="0" smtClean="0"/>
              <a:t>(yeast cells that have become elongated and look like </a:t>
            </a:r>
            <a:r>
              <a:rPr lang="en-US" sz="2800" dirty="0" err="1" smtClean="0"/>
              <a:t>hyphae</a:t>
            </a:r>
            <a:r>
              <a:rPr lang="en-US" sz="2800" dirty="0" smtClean="0"/>
              <a:t>).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2050" name="Picture 2" descr="G:\images of fungi\candida gram stain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77754" y="2328069"/>
            <a:ext cx="4530564" cy="30821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39768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80060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2)Culture</a:t>
            </a:r>
            <a:r>
              <a:rPr lang="en-US" dirty="0" smtClean="0"/>
              <a:t>: Candida </a:t>
            </a:r>
            <a:r>
              <a:rPr lang="en-US" dirty="0" smtClean="0"/>
              <a:t>grows well on SDA at </a:t>
            </a:r>
            <a:r>
              <a:rPr lang="en-US" dirty="0" smtClean="0"/>
              <a:t>37</a:t>
            </a:r>
            <a:r>
              <a:rPr lang="en-US" baseline="30000" dirty="0" smtClean="0"/>
              <a:t>o</a:t>
            </a:r>
            <a:r>
              <a:rPr lang="en-US" dirty="0" smtClean="0"/>
              <a:t>C.After </a:t>
            </a:r>
            <a:r>
              <a:rPr lang="en-US" dirty="0" smtClean="0"/>
              <a:t>incubation for 1-2 days, cream </a:t>
            </a:r>
            <a:r>
              <a:rPr lang="en-US" dirty="0" err="1" smtClean="0"/>
              <a:t>coloured</a:t>
            </a:r>
            <a:r>
              <a:rPr lang="en-US" dirty="0" smtClean="0"/>
              <a:t>, smooth, pasty colonies appear.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LPCB mount and gram stain of colonies reveal budding yeast cells with </a:t>
            </a:r>
            <a:r>
              <a:rPr lang="en-US" dirty="0" err="1" smtClean="0"/>
              <a:t>pseudohyphae</a:t>
            </a:r>
            <a:r>
              <a:rPr lang="en-US" dirty="0" smtClean="0"/>
              <a:t>.</a:t>
            </a:r>
          </a:p>
        </p:txBody>
      </p:sp>
      <p:pic>
        <p:nvPicPr>
          <p:cNvPr id="5" name="Content Placeholder 4" descr="candida on SD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35747" y="1066800"/>
            <a:ext cx="3808253" cy="4267200"/>
          </a:xfrm>
          <a:noFill/>
        </p:spPr>
      </p:pic>
    </p:spTree>
    <p:extLst>
      <p:ext uri="{BB962C8B-B14F-4D97-AF65-F5344CB8AC3E}">
        <p14:creationId xmlns="" xmlns:p14="http://schemas.microsoft.com/office/powerpoint/2010/main" val="273835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429000" cy="46910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3)Germ tube test: Candida </a:t>
            </a:r>
            <a:r>
              <a:rPr lang="en-US" sz="2800" dirty="0" err="1" smtClean="0"/>
              <a:t>albicans</a:t>
            </a:r>
            <a:r>
              <a:rPr lang="en-US" sz="2800" dirty="0" smtClean="0"/>
              <a:t> produce germ tube when incubated in human serum at 37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for 2hrs.(Reynolds-</a:t>
            </a:r>
            <a:r>
              <a:rPr lang="en-US" sz="2800" dirty="0" err="1" smtClean="0"/>
              <a:t>Braude</a:t>
            </a:r>
            <a:r>
              <a:rPr lang="en-US" sz="2800" dirty="0" smtClean="0"/>
              <a:t> phenomenon)</a:t>
            </a:r>
          </a:p>
        </p:txBody>
      </p:sp>
      <p:pic>
        <p:nvPicPr>
          <p:cNvPr id="5" name="Picture 12" descr="candida germ tub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38600" y="1373980"/>
            <a:ext cx="4648200" cy="4264819"/>
          </a:xfrm>
          <a:noFill/>
        </p:spPr>
      </p:pic>
    </p:spTree>
    <p:extLst>
      <p:ext uri="{BB962C8B-B14F-4D97-AF65-F5344CB8AC3E}">
        <p14:creationId xmlns="" xmlns:p14="http://schemas.microsoft.com/office/powerpoint/2010/main" val="425097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4) Growth on Corn meal agar (non-nutritive medium) shows the formation of </a:t>
            </a:r>
            <a:r>
              <a:rPr lang="en-US" sz="2800" dirty="0" err="1" smtClean="0"/>
              <a:t>Chlamydospores</a:t>
            </a:r>
            <a:r>
              <a:rPr lang="en-US" sz="2800" dirty="0" smtClean="0"/>
              <a:t> in 2-5 days at 37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</a:t>
            </a:r>
            <a:endParaRPr lang="en-US" sz="2800" dirty="0"/>
          </a:p>
        </p:txBody>
      </p:sp>
      <p:pic>
        <p:nvPicPr>
          <p:cNvPr id="3074" name="Picture 2" descr="G:\images of fungi\pseudohyphae +chlamydospores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352800"/>
            <a:ext cx="4535556" cy="3045775"/>
          </a:xfrm>
          <a:prstGeom prst="rect">
            <a:avLst/>
          </a:prstGeom>
          <a:noFill/>
        </p:spPr>
      </p:pic>
      <p:pic>
        <p:nvPicPr>
          <p:cNvPr id="3076" name="Picture 4" descr="G:\images of fungi\chlamydospor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457200"/>
            <a:ext cx="4082672" cy="27768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94216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Topical application: </a:t>
            </a:r>
            <a:r>
              <a:rPr lang="en-US" dirty="0" err="1" smtClean="0"/>
              <a:t>Miconazole</a:t>
            </a:r>
            <a:r>
              <a:rPr lang="en-US" dirty="0" smtClean="0"/>
              <a:t>, </a:t>
            </a:r>
            <a:r>
              <a:rPr lang="en-US" dirty="0" err="1" smtClean="0"/>
              <a:t>Nystatin</a:t>
            </a:r>
            <a:r>
              <a:rPr lang="en-US" dirty="0" smtClean="0"/>
              <a:t>, </a:t>
            </a:r>
            <a:r>
              <a:rPr lang="en-US" dirty="0" err="1" smtClean="0"/>
              <a:t>Cotrimazole</a:t>
            </a:r>
            <a:r>
              <a:rPr lang="en-US" dirty="0" smtClean="0"/>
              <a:t> for superficial infection</a:t>
            </a:r>
          </a:p>
          <a:p>
            <a:r>
              <a:rPr lang="en-US" dirty="0" err="1" smtClean="0"/>
              <a:t>Amphotericin</a:t>
            </a:r>
            <a:r>
              <a:rPr lang="en-US" dirty="0" smtClean="0"/>
              <a:t> B along with 5 </a:t>
            </a:r>
            <a:r>
              <a:rPr lang="en-US" dirty="0" err="1" smtClean="0"/>
              <a:t>fluorocytocine</a:t>
            </a:r>
            <a:r>
              <a:rPr lang="en-US" dirty="0" smtClean="0"/>
              <a:t> in systemic infections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14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Candida </a:t>
            </a:r>
            <a:r>
              <a:rPr lang="en-US" sz="3600" dirty="0" smtClean="0"/>
              <a:t>(</a:t>
            </a:r>
            <a:r>
              <a:rPr lang="en-US" sz="3600" dirty="0" err="1" smtClean="0"/>
              <a:t>candidiasis</a:t>
            </a:r>
            <a:r>
              <a:rPr lang="en-US" sz="3600" dirty="0" smtClean="0"/>
              <a:t>) –produces both superficial as well as opportunistic mycoses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Candida is a yeast like fungus causing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infection known as Candidiasis.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Imp. species is Candida </a:t>
            </a:r>
            <a:r>
              <a:rPr lang="en-US" dirty="0" err="1" smtClean="0"/>
              <a:t>albicans</a:t>
            </a:r>
            <a:r>
              <a:rPr lang="en-US" dirty="0" smtClean="0"/>
              <a:t> which is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oval or spherical budding yeast cell 3-5µm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in diameter and produces </a:t>
            </a:r>
            <a:r>
              <a:rPr lang="en-US" dirty="0" err="1" smtClean="0"/>
              <a:t>pseudohyphae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both in culture and tissues.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Candida occurs as normal flora of skin,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mucous membrane, GIT.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635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Candidiasis is an opportunistic endogenous infection which mainly involves skin and its appendages, mucosa, internal organs. Infection may be acute or chronic.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Predisposing factors for </a:t>
            </a:r>
            <a:r>
              <a:rPr lang="en-US" dirty="0" err="1" smtClean="0"/>
              <a:t>candidiasis</a:t>
            </a:r>
            <a:r>
              <a:rPr lang="en-US" dirty="0" smtClean="0"/>
              <a:t> are: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AIDS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Diabetes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err="1" smtClean="0"/>
              <a:t>Immunosupperession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Intravenous catheters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err="1" smtClean="0"/>
              <a:t>Neutropenia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Burns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Long </a:t>
            </a:r>
            <a:r>
              <a:rPr lang="en-US" dirty="0" err="1" smtClean="0"/>
              <a:t>debitating</a:t>
            </a:r>
            <a:r>
              <a:rPr lang="en-US" dirty="0" smtClean="0"/>
              <a:t> illness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Long course of antibiotics.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20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b="1" dirty="0" smtClean="0"/>
              <a:t>Types of Candidiasis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1)</a:t>
            </a:r>
            <a:r>
              <a:rPr lang="en-US" dirty="0" err="1" smtClean="0"/>
              <a:t>Mucocutaneous</a:t>
            </a:r>
            <a:r>
              <a:rPr lang="en-US" dirty="0" smtClean="0"/>
              <a:t> </a:t>
            </a:r>
            <a:r>
              <a:rPr lang="en-US" dirty="0" err="1" smtClean="0"/>
              <a:t>Candidiasis:This</a:t>
            </a:r>
            <a:r>
              <a:rPr lang="en-US" dirty="0" smtClean="0"/>
              <a:t> include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oral thrush, </a:t>
            </a:r>
            <a:r>
              <a:rPr lang="en-US" dirty="0" err="1" smtClean="0"/>
              <a:t>oesophageal</a:t>
            </a:r>
            <a:r>
              <a:rPr lang="en-US" dirty="0" smtClean="0"/>
              <a:t> </a:t>
            </a:r>
            <a:r>
              <a:rPr lang="en-US" dirty="0" err="1" smtClean="0"/>
              <a:t>candidiasis</a:t>
            </a:r>
            <a:r>
              <a:rPr lang="en-US" dirty="0" smtClean="0"/>
              <a:t> ,</a:t>
            </a:r>
            <a:r>
              <a:rPr lang="en-US" dirty="0" err="1" smtClean="0"/>
              <a:t>vulvova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-</a:t>
            </a:r>
            <a:r>
              <a:rPr lang="en-US" dirty="0" err="1" smtClean="0"/>
              <a:t>ginitis,conjuctivitis,keratitis</a:t>
            </a:r>
            <a:r>
              <a:rPr lang="en-US" dirty="0" smtClean="0"/>
              <a:t>.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2)Skin and nail </a:t>
            </a:r>
            <a:r>
              <a:rPr lang="en-US" dirty="0" err="1" smtClean="0"/>
              <a:t>Infections:These</a:t>
            </a:r>
            <a:r>
              <a:rPr lang="en-US" dirty="0" smtClean="0"/>
              <a:t> include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infection of moist sites </a:t>
            </a:r>
            <a:r>
              <a:rPr lang="en-US" dirty="0" err="1" smtClean="0"/>
              <a:t>viz</a:t>
            </a:r>
            <a:r>
              <a:rPr lang="en-US" dirty="0" smtClean="0"/>
              <a:t>: </a:t>
            </a:r>
            <a:r>
              <a:rPr lang="en-US" dirty="0" err="1" smtClean="0"/>
              <a:t>axillae</a:t>
            </a:r>
            <a:r>
              <a:rPr lang="en-US" dirty="0" smtClean="0"/>
              <a:t>, groins, </a:t>
            </a:r>
            <a:r>
              <a:rPr lang="en-US" dirty="0" err="1" smtClean="0"/>
              <a:t>peri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-</a:t>
            </a:r>
            <a:r>
              <a:rPr lang="en-US" dirty="0" err="1" smtClean="0"/>
              <a:t>neum</a:t>
            </a:r>
            <a:r>
              <a:rPr lang="en-US" dirty="0" smtClean="0"/>
              <a:t>, </a:t>
            </a:r>
            <a:r>
              <a:rPr lang="en-US" dirty="0" err="1" smtClean="0"/>
              <a:t>inframammary</a:t>
            </a:r>
            <a:r>
              <a:rPr lang="en-US" dirty="0" smtClean="0"/>
              <a:t> </a:t>
            </a:r>
            <a:r>
              <a:rPr lang="en-US" dirty="0" err="1" smtClean="0"/>
              <a:t>folds.Persons</a:t>
            </a:r>
            <a:r>
              <a:rPr lang="en-US" dirty="0" smtClean="0"/>
              <a:t> who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frequently immerse their hands in water develop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infection of finger webs, nail folds. Napkin dermatitis occurs in infants.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291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3)Systemic </a:t>
            </a:r>
            <a:r>
              <a:rPr lang="en-US" dirty="0" err="1" smtClean="0"/>
              <a:t>Candidiasis</a:t>
            </a:r>
            <a:r>
              <a:rPr lang="en-US" dirty="0" smtClean="0"/>
              <a:t>: It </a:t>
            </a:r>
            <a:r>
              <a:rPr lang="en-US" dirty="0" smtClean="0"/>
              <a:t>includes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 </a:t>
            </a:r>
            <a:r>
              <a:rPr lang="en-US" dirty="0" err="1" smtClean="0"/>
              <a:t>Vaginitis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 Urinary tract infections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Pulmonary </a:t>
            </a:r>
          </a:p>
          <a:p>
            <a:pPr>
              <a:buFontTx/>
              <a:buChar char="-"/>
            </a:pPr>
            <a:r>
              <a:rPr lang="en-US" dirty="0" err="1" smtClean="0"/>
              <a:t>Hepato-splenic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Septicemia </a:t>
            </a:r>
          </a:p>
          <a:p>
            <a:pPr>
              <a:buFontTx/>
              <a:buChar char="-"/>
            </a:pPr>
            <a:r>
              <a:rPr lang="en-US" dirty="0" err="1" smtClean="0"/>
              <a:t>Endocarditis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Meningitis </a:t>
            </a:r>
          </a:p>
          <a:p>
            <a:pPr>
              <a:buFontTx/>
              <a:buChar char="-"/>
            </a:pPr>
            <a:r>
              <a:rPr lang="en-US" dirty="0" smtClean="0"/>
              <a:t>Arthritis</a:t>
            </a:r>
          </a:p>
          <a:p>
            <a:pPr>
              <a:buFontTx/>
              <a:buChar char="-"/>
            </a:pPr>
            <a:r>
              <a:rPr lang="en-US" dirty="0" err="1" smtClean="0"/>
              <a:t>Osteomyelitis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721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49530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Oral Manifestations: </a:t>
            </a:r>
          </a:p>
          <a:p>
            <a:pPr>
              <a:buNone/>
            </a:pPr>
            <a:r>
              <a:rPr lang="en-US" dirty="0" smtClean="0"/>
              <a:t>1)Oral thrush (</a:t>
            </a:r>
            <a:r>
              <a:rPr lang="en-US" dirty="0" err="1" smtClean="0"/>
              <a:t>Pseudomembranous</a:t>
            </a:r>
            <a:r>
              <a:rPr lang="en-US" dirty="0" smtClean="0"/>
              <a:t> Candidiasis):Common in patients with HIV</a:t>
            </a:r>
            <a:r>
              <a:rPr lang="en-US" dirty="0" smtClean="0"/>
              <a:t>, cancer</a:t>
            </a:r>
            <a:r>
              <a:rPr lang="en-US" dirty="0" smtClean="0"/>
              <a:t> </a:t>
            </a:r>
            <a:r>
              <a:rPr lang="en-US" dirty="0" smtClean="0"/>
              <a:t>patients, neonates, infants </a:t>
            </a:r>
            <a:r>
              <a:rPr lang="en-US" dirty="0" smtClean="0"/>
              <a:t>with impaired immunity.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- lesions </a:t>
            </a:r>
            <a:r>
              <a:rPr lang="en-US" dirty="0" smtClean="0"/>
              <a:t>appear as soft</a:t>
            </a:r>
            <a:r>
              <a:rPr lang="en-US" dirty="0" smtClean="0"/>
              <a:t>, white elevated </a:t>
            </a:r>
            <a:r>
              <a:rPr lang="en-US" dirty="0" smtClean="0"/>
              <a:t>plaques </a:t>
            </a:r>
            <a:r>
              <a:rPr lang="en-US" dirty="0" err="1" smtClean="0"/>
              <a:t>occuring</a:t>
            </a:r>
            <a:r>
              <a:rPr lang="en-US" dirty="0" smtClean="0"/>
              <a:t> on mucosa</a:t>
            </a:r>
            <a:r>
              <a:rPr lang="en-US" dirty="0" smtClean="0"/>
              <a:t>, tongue, palate, </a:t>
            </a:r>
            <a:r>
              <a:rPr lang="en-US" dirty="0" err="1" smtClean="0"/>
              <a:t>gingiva</a:t>
            </a:r>
            <a:r>
              <a:rPr lang="en-US" dirty="0" smtClean="0"/>
              <a:t> </a:t>
            </a:r>
            <a:r>
              <a:rPr lang="en-US" dirty="0" smtClean="0"/>
              <a:t>floor of </a:t>
            </a:r>
            <a:r>
              <a:rPr lang="en-US" dirty="0" smtClean="0"/>
              <a:t>mouth. Plaque </a:t>
            </a:r>
            <a:r>
              <a:rPr lang="en-US" dirty="0" smtClean="0"/>
              <a:t>consist of </a:t>
            </a:r>
            <a:r>
              <a:rPr lang="en-US" dirty="0" err="1" smtClean="0"/>
              <a:t>pseudohyphae</a:t>
            </a:r>
            <a:r>
              <a:rPr lang="en-US" dirty="0" smtClean="0"/>
              <a:t> with desquamated epithelium,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keratin</a:t>
            </a:r>
            <a:r>
              <a:rPr lang="en-US" dirty="0" smtClean="0"/>
              <a:t>, fibrin, bacteria, necrotic </a:t>
            </a:r>
            <a:r>
              <a:rPr lang="en-US" dirty="0" smtClean="0"/>
              <a:t>debris.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 smtClean="0"/>
              <a:t>Removal of plaques leave behind red oozing </a:t>
            </a:r>
            <a:r>
              <a:rPr lang="en-US" dirty="0" smtClean="0"/>
              <a:t>surface.</a:t>
            </a:r>
            <a:endParaRPr lang="en-US" dirty="0" smtClean="0"/>
          </a:p>
        </p:txBody>
      </p:sp>
      <p:pic>
        <p:nvPicPr>
          <p:cNvPr id="5" name="Content Placeholder 4" descr="thrus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0" y="381000"/>
            <a:ext cx="3581400" cy="3682206"/>
          </a:xfrm>
          <a:noFill/>
        </p:spPr>
      </p:pic>
    </p:spTree>
    <p:extLst>
      <p:ext uri="{BB962C8B-B14F-4D97-AF65-F5344CB8AC3E}">
        <p14:creationId xmlns="" xmlns:p14="http://schemas.microsoft.com/office/powerpoint/2010/main" val="399436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6896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2</a:t>
            </a:r>
            <a:r>
              <a:rPr lang="en-US" dirty="0" smtClean="0"/>
              <a:t>) Denture </a:t>
            </a:r>
            <a:r>
              <a:rPr lang="en-US" dirty="0" smtClean="0"/>
              <a:t>induced stomatitis: Seen on palate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due to tight fitted denture which prevent exposure 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of underlying mucosa to saliva.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3</a:t>
            </a:r>
            <a:r>
              <a:rPr lang="en-US" dirty="0" smtClean="0"/>
              <a:t>) Chronic </a:t>
            </a:r>
            <a:r>
              <a:rPr lang="en-US" dirty="0" smtClean="0"/>
              <a:t>hypertrophic Candidiasis: Plaque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is tightly adherent usually on lips, tongue,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cheeks</a:t>
            </a:r>
            <a:r>
              <a:rPr lang="en-US" dirty="0" smtClean="0"/>
              <a:t>. It </a:t>
            </a:r>
            <a:r>
              <a:rPr lang="en-US" dirty="0" smtClean="0"/>
              <a:t>may persist for years.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4</a:t>
            </a:r>
            <a:r>
              <a:rPr lang="en-US" dirty="0" smtClean="0"/>
              <a:t>) Chronic </a:t>
            </a:r>
            <a:r>
              <a:rPr lang="en-US" dirty="0" err="1" smtClean="0"/>
              <a:t>Mucocutaneous</a:t>
            </a:r>
            <a:r>
              <a:rPr lang="en-US" dirty="0" smtClean="0"/>
              <a:t> Candidiasis: In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diffuse type, patient develop infection of skin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Nails, mucosa (oral, vaginal, </a:t>
            </a:r>
            <a:r>
              <a:rPr lang="en-US" dirty="0" err="1" smtClean="0"/>
              <a:t>conjuctival</a:t>
            </a:r>
            <a:r>
              <a:rPr lang="en-US" dirty="0" smtClean="0"/>
              <a:t>).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- familial </a:t>
            </a:r>
            <a:r>
              <a:rPr lang="en-US" dirty="0" smtClean="0"/>
              <a:t>localized </a:t>
            </a:r>
            <a:r>
              <a:rPr lang="en-US" dirty="0" err="1" smtClean="0"/>
              <a:t>candidiasis</a:t>
            </a:r>
            <a:r>
              <a:rPr lang="en-US" dirty="0" smtClean="0"/>
              <a:t> begins in infancy with thrush evolving to </a:t>
            </a:r>
            <a:r>
              <a:rPr lang="en-US" dirty="0" err="1" smtClean="0"/>
              <a:t>leukoplakic</a:t>
            </a:r>
            <a:r>
              <a:rPr lang="en-US" dirty="0" smtClean="0"/>
              <a:t> </a:t>
            </a:r>
            <a:r>
              <a:rPr lang="en-US" dirty="0" err="1" smtClean="0"/>
              <a:t>candidiasis</a:t>
            </a:r>
            <a:r>
              <a:rPr lang="en-US" dirty="0" smtClean="0"/>
              <a:t>.   </a:t>
            </a:r>
          </a:p>
        </p:txBody>
      </p:sp>
    </p:spTree>
    <p:extLst>
      <p:ext uri="{BB962C8B-B14F-4D97-AF65-F5344CB8AC3E}">
        <p14:creationId xmlns="" xmlns:p14="http://schemas.microsoft.com/office/powerpoint/2010/main" val="235369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G:\images of fungi\pseudomembranous candiasis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747" y="1905000"/>
            <a:ext cx="4252309" cy="4114800"/>
          </a:xfrm>
          <a:prstGeom prst="rect">
            <a:avLst/>
          </a:prstGeom>
          <a:noFill/>
        </p:spPr>
      </p:pic>
      <p:pic>
        <p:nvPicPr>
          <p:cNvPr id="5123" name="Picture 3" descr="G:\images of fungi\ioral thrush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98684" y="1981200"/>
            <a:ext cx="4205356" cy="3886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2582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dirty="0" smtClean="0"/>
              <a:t>5)On lips: Angular stomatitis(angular </a:t>
            </a:r>
            <a:r>
              <a:rPr lang="en-US" dirty="0" err="1" smtClean="0"/>
              <a:t>chelitis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-</a:t>
            </a:r>
            <a:r>
              <a:rPr lang="en-US" dirty="0" err="1" smtClean="0"/>
              <a:t>circumoral</a:t>
            </a:r>
            <a:r>
              <a:rPr lang="en-US" dirty="0" smtClean="0"/>
              <a:t> </a:t>
            </a:r>
            <a:r>
              <a:rPr lang="en-US" dirty="0" err="1" smtClean="0"/>
              <a:t>candidal</a:t>
            </a:r>
            <a:r>
              <a:rPr lang="en-US" dirty="0" smtClean="0"/>
              <a:t> dermatitis.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Lab Diagnosis of </a:t>
            </a:r>
            <a:r>
              <a:rPr lang="en-US" dirty="0" err="1" smtClean="0"/>
              <a:t>Candidal</a:t>
            </a:r>
            <a:r>
              <a:rPr lang="en-US" dirty="0" smtClean="0"/>
              <a:t> Infections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Specimen: Depending on type of </a:t>
            </a:r>
            <a:r>
              <a:rPr lang="en-US" dirty="0" smtClean="0"/>
              <a:t>lesion - skin</a:t>
            </a:r>
            <a:r>
              <a:rPr lang="en-US" dirty="0" smtClean="0"/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nail scrapings, exudates, patches from mouth</a:t>
            </a:r>
          </a:p>
          <a:p>
            <a:pPr>
              <a:lnSpc>
                <a:spcPct val="80000"/>
              </a:lnSpc>
              <a:buNone/>
            </a:pPr>
            <a:r>
              <a:rPr lang="en-US" dirty="0" err="1" smtClean="0"/>
              <a:t>oesophagus</a:t>
            </a:r>
            <a:r>
              <a:rPr lang="en-US" dirty="0" smtClean="0"/>
              <a:t>, vagina, sputum etc.</a:t>
            </a:r>
          </a:p>
        </p:txBody>
      </p:sp>
    </p:spTree>
    <p:extLst>
      <p:ext uri="{BB962C8B-B14F-4D97-AF65-F5344CB8AC3E}">
        <p14:creationId xmlns="" xmlns:p14="http://schemas.microsoft.com/office/powerpoint/2010/main" val="3380537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536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Candida </vt:lpstr>
      <vt:lpstr>Candida (candidiasis) –produces both superficial as well as opportunistic mycoses</vt:lpstr>
      <vt:lpstr>Slide 3</vt:lpstr>
      <vt:lpstr>Slide 4</vt:lpstr>
      <vt:lpstr>Slide 5</vt:lpstr>
      <vt:lpstr>Slide 6</vt:lpstr>
      <vt:lpstr>Slide 7</vt:lpstr>
      <vt:lpstr>Slide 8</vt:lpstr>
      <vt:lpstr>Slide 9</vt:lpstr>
      <vt:lpstr>Gran staining showing Gram positive budding yeast cells</vt:lpstr>
      <vt:lpstr>Slide 11</vt:lpstr>
      <vt:lpstr>Slide 12</vt:lpstr>
      <vt:lpstr>Slide 13</vt:lpstr>
      <vt:lpstr>Treatment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 </dc:title>
  <dc:creator>DR DIVYA SAHAY</dc:creator>
  <cp:lastModifiedBy>Dr. Divya Sahay</cp:lastModifiedBy>
  <cp:revision>9</cp:revision>
  <dcterms:created xsi:type="dcterms:W3CDTF">2014-04-15T03:27:40Z</dcterms:created>
  <dcterms:modified xsi:type="dcterms:W3CDTF">2016-05-06T05:41:52Z</dcterms:modified>
</cp:coreProperties>
</file>