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321" r:id="rId2"/>
    <p:sldId id="287" r:id="rId3"/>
    <p:sldId id="288" r:id="rId4"/>
    <p:sldId id="292" r:id="rId5"/>
    <p:sldId id="291" r:id="rId6"/>
    <p:sldId id="289" r:id="rId7"/>
    <p:sldId id="290" r:id="rId8"/>
    <p:sldId id="293" r:id="rId9"/>
    <p:sldId id="294" r:id="rId10"/>
    <p:sldId id="256" r:id="rId11"/>
    <p:sldId id="257" r:id="rId12"/>
    <p:sldId id="258" r:id="rId13"/>
    <p:sldId id="270" r:id="rId14"/>
    <p:sldId id="272" r:id="rId15"/>
    <p:sldId id="308" r:id="rId16"/>
    <p:sldId id="296" r:id="rId17"/>
    <p:sldId id="259" r:id="rId18"/>
    <p:sldId id="295" r:id="rId19"/>
    <p:sldId id="274" r:id="rId20"/>
    <p:sldId id="275" r:id="rId21"/>
    <p:sldId id="260" r:id="rId22"/>
    <p:sldId id="297" r:id="rId23"/>
    <p:sldId id="32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5932" autoAdjust="0"/>
  </p:normalViewPr>
  <p:slideViewPr>
    <p:cSldViewPr>
      <p:cViewPr>
        <p:scale>
          <a:sx n="73" d="100"/>
          <a:sy n="73" d="100"/>
        </p:scale>
        <p:origin x="-129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C2E7-D942-4C40-9112-062995CED7BD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B1720-7D81-427E-82C7-D507DB4E3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389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B1720-7D81-427E-82C7-D507DB4E32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Owth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B1720-7D81-427E-82C7-D507DB4E32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B1720-7D81-427E-82C7-D507DB4E32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B1720-7D81-427E-82C7-D507DB4E32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EBF1-FB9E-41A4-9E34-552E173CF178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43E3-ACCA-436C-82C5-5D03B0DF8327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A9A2-4117-4386-9167-C1498670649E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55F1-A021-4889-B56D-54EA7AFB38FA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268CD-6396-445A-A96B-F5A5B8C206B5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43C3-419B-4AB3-A9CE-CF994D9675DF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6E8F-DF80-48C9-97F0-CF26DD13A0EC}" type="datetime1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EB30-AD3B-4551-BE46-5F961FC632DC}" type="datetime1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1450-F828-4A5F-9D87-BBCEF40AF9AB}" type="datetime1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C9B9-276D-4822-A0F8-88A38D8844DA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E0-D021-447D-962C-5AC8D7BAF81F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4CB9-1481-4E8E-A796-C2E47EFC9A02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B9B04-5EAC-44A6-B0CF-E4ACEB2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Superficial mycoses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Dermatophytosis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Tinea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or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ring worm)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Infection of superficial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keratonised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tissue (dead tissue) – skin, hair &amp; nail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Causative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Fungi belonging to 3 genera: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Trichophyton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Microsporum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Epidermophyton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Culture on SDA: cottony or powdery &amp; pigmented growth. Pigmentation differs in different species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M/E 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septate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hyphae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&amp; produce two types of asexual spores -  unicellular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Microconidia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multicellular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Macroconidia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Identification of genus is based on shape of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macroconidia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Microconidia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are same for all 3 genera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6248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Trichophyton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 affects skin, hair &amp; nail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M/E - numerous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few pencil shaped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macroconidia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Microsporum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 affects skin &amp; hair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M/E - few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numerous large,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multicellular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spindle shaped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macroconidia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Epidermophyton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: affects skin &amp; nail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M/E –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absent,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macroconidia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multicellular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club shaped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vert="horz"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Microsporidium macroconidia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vert="horz" lIns="18288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Trichophyton macroconidia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6" descr="G:\trichophyton spo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838200"/>
            <a:ext cx="3842816" cy="4419600"/>
          </a:xfrm>
          <a:prstGeom prst="rect">
            <a:avLst/>
          </a:prstGeom>
          <a:noFill/>
          <a:ln>
            <a:noFill/>
            <a:prstDash val="sysDash"/>
            <a:miter lim="800000"/>
          </a:ln>
        </p:spPr>
      </p:pic>
      <p:pic>
        <p:nvPicPr>
          <p:cNvPr id="10" name="Picture 8" descr="G:\epidermophyt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9293" y="838200"/>
            <a:ext cx="4479714" cy="4572000"/>
          </a:xfrm>
          <a:prstGeom prst="rect">
            <a:avLst/>
          </a:prstGeom>
          <a:noFill/>
          <a:ln>
            <a:noFill/>
            <a:prstDash val="sysDash"/>
            <a:miter lim="800000"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639762"/>
          </a:xfrm>
        </p:spPr>
        <p:txBody>
          <a:bodyPr/>
          <a:lstStyle/>
          <a:p>
            <a:r>
              <a:rPr lang="en-US" dirty="0" err="1" smtClean="0"/>
              <a:t>Epidermophyton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3314" name="Picture 2" descr="G:\Micro\Scan0004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233" y="2286000"/>
            <a:ext cx="4488268" cy="2971800"/>
          </a:xfrm>
          <a:prstGeom prst="rect">
            <a:avLst/>
          </a:prstGeom>
          <a:noFill/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5105400" y="762000"/>
            <a:ext cx="3508375" cy="639762"/>
          </a:xfrm>
        </p:spPr>
        <p:txBody>
          <a:bodyPr/>
          <a:lstStyle/>
          <a:p>
            <a:r>
              <a:rPr lang="en-US" dirty="0" err="1" smtClean="0"/>
              <a:t>Microconidia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3316" name="Picture 4" descr="G:\Micro\Scan0003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80067" y="1752600"/>
            <a:ext cx="3073333" cy="350857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err="1" smtClean="0">
                <a:solidFill>
                  <a:schemeClr val="bg2">
                    <a:lumMod val="10000"/>
                  </a:schemeClr>
                </a:solidFill>
              </a:rPr>
              <a:t>Pathogenecity</a:t>
            </a:r>
            <a:r>
              <a:rPr lang="en-US" u="sng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papulosquamous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scally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patches </a:t>
            </a:r>
          </a:p>
          <a:p>
            <a:pPr>
              <a:buNone/>
            </a:pP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Favus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: dense crust (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scutula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In hair follicle :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ectothrix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infection (outside hair) and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endothrix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(inside hair shaft) seen.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Ectothrix</a:t>
            </a:r>
            <a:r>
              <a:rPr lang="en-US" dirty="0" smtClean="0"/>
              <a:t> and </a:t>
            </a:r>
            <a:r>
              <a:rPr lang="en-US" dirty="0" err="1" smtClean="0"/>
              <a:t>endothrix</a:t>
            </a:r>
            <a:r>
              <a:rPr lang="en-US" dirty="0" smtClean="0"/>
              <a:t> infection of hair</a:t>
            </a:r>
            <a:endParaRPr lang="en-US" dirty="0"/>
          </a:p>
        </p:txBody>
      </p:sp>
      <p:pic>
        <p:nvPicPr>
          <p:cNvPr id="4" name="Content Placeholder 3" descr="G:\Micro\Scan000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421055"/>
            <a:ext cx="6858000" cy="488425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forms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Symptoms and appearance of lesions vary according to site of lesion</a:t>
            </a:r>
          </a:p>
          <a:p>
            <a:r>
              <a:rPr lang="en-US" dirty="0" smtClean="0"/>
              <a:t>On skin typically lesion are circular which spread with </a:t>
            </a:r>
            <a:r>
              <a:rPr lang="en-US" dirty="0" err="1" smtClean="0"/>
              <a:t>erythematous</a:t>
            </a:r>
            <a:r>
              <a:rPr lang="en-US" dirty="0" smtClean="0"/>
              <a:t> border with scaling and inflammation</a:t>
            </a:r>
          </a:p>
          <a:p>
            <a:r>
              <a:rPr lang="en-US" dirty="0" smtClean="0"/>
              <a:t>Inflammation probably due to irritation by fungal products, hypersensitivity or secondary infection</a:t>
            </a:r>
          </a:p>
          <a:p>
            <a:r>
              <a:rPr lang="en-US" dirty="0" smtClean="0"/>
              <a:t>Clinical classification :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capitis</a:t>
            </a:r>
            <a:r>
              <a:rPr lang="en-US" dirty="0" smtClean="0"/>
              <a:t> (scalp),</a:t>
            </a:r>
            <a:r>
              <a:rPr lang="en-US" dirty="0" err="1" smtClean="0"/>
              <a:t>corporis</a:t>
            </a:r>
            <a:r>
              <a:rPr lang="en-US" dirty="0" smtClean="0"/>
              <a:t> (non hairy skin), </a:t>
            </a:r>
            <a:r>
              <a:rPr lang="en-US" dirty="0" err="1" smtClean="0"/>
              <a:t>cruris</a:t>
            </a:r>
            <a:r>
              <a:rPr lang="en-US" dirty="0" smtClean="0"/>
              <a:t> (groin &amp; </a:t>
            </a:r>
            <a:r>
              <a:rPr lang="en-US" dirty="0" err="1" smtClean="0"/>
              <a:t>perinium</a:t>
            </a:r>
            <a:r>
              <a:rPr lang="en-US" dirty="0" smtClean="0"/>
              <a:t>), </a:t>
            </a:r>
            <a:r>
              <a:rPr lang="en-US" dirty="0" err="1" smtClean="0"/>
              <a:t>athelet’s</a:t>
            </a:r>
            <a:r>
              <a:rPr lang="en-US" dirty="0" smtClean="0"/>
              <a:t> foot (toe clefts), </a:t>
            </a:r>
            <a:r>
              <a:rPr lang="en-US" dirty="0" err="1" smtClean="0"/>
              <a:t>barbae</a:t>
            </a:r>
            <a:r>
              <a:rPr lang="en-US" dirty="0" smtClean="0"/>
              <a:t> (beard)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can00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41847"/>
            <a:ext cx="7543800" cy="637354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Taenia</a:t>
            </a:r>
            <a:r>
              <a:rPr lang="en-US" dirty="0" smtClean="0"/>
              <a:t> </a:t>
            </a:r>
            <a:r>
              <a:rPr lang="en-US" dirty="0" err="1" smtClean="0"/>
              <a:t>corporis</a:t>
            </a:r>
            <a:endParaRPr lang="en-US" dirty="0"/>
          </a:p>
        </p:txBody>
      </p:sp>
      <p:pic>
        <p:nvPicPr>
          <p:cNvPr id="3075" name="Picture 3" descr="G:\ring wor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948" y="838200"/>
            <a:ext cx="4354051" cy="4333788"/>
          </a:xfrm>
          <a:prstGeom prst="rect">
            <a:avLst/>
          </a:prstGeom>
          <a:noFill/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Taenia</a:t>
            </a:r>
            <a:r>
              <a:rPr lang="en-US" dirty="0" smtClean="0"/>
              <a:t> </a:t>
            </a:r>
            <a:r>
              <a:rPr lang="en-US" dirty="0" err="1" smtClean="0"/>
              <a:t>capitis</a:t>
            </a:r>
            <a:endParaRPr lang="en-US" dirty="0"/>
          </a:p>
        </p:txBody>
      </p:sp>
      <p:pic>
        <p:nvPicPr>
          <p:cNvPr id="3078" name="Picture 6" descr="G:\taeniasis of hairr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60911" y="838200"/>
            <a:ext cx="4147169" cy="42672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Surface infections: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versicolor</a:t>
            </a:r>
            <a:r>
              <a:rPr lang="en-US" dirty="0" smtClean="0"/>
              <a:t>,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, </a:t>
            </a:r>
            <a:r>
              <a:rPr lang="en-US" dirty="0" err="1" smtClean="0"/>
              <a:t>Piedra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Cutaneous</a:t>
            </a:r>
            <a:r>
              <a:rPr lang="en-US" dirty="0" smtClean="0"/>
              <a:t> infections: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Dermatophytes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4040188" cy="639762"/>
          </a:xfrm>
        </p:spPr>
        <p:txBody>
          <a:bodyPr/>
          <a:lstStyle/>
          <a:p>
            <a:r>
              <a:rPr lang="en-US" dirty="0" err="1" smtClean="0"/>
              <a:t>Taenia</a:t>
            </a:r>
            <a:r>
              <a:rPr lang="en-US" dirty="0" smtClean="0"/>
              <a:t> of nail</a:t>
            </a:r>
            <a:endParaRPr lang="en-US" dirty="0"/>
          </a:p>
        </p:txBody>
      </p:sp>
      <p:pic>
        <p:nvPicPr>
          <p:cNvPr id="4098" name="Picture 2" descr="G:\taeniasis of nai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3200400" cy="4213411"/>
          </a:xfrm>
          <a:prstGeom prst="rect">
            <a:avLst/>
          </a:prstGeom>
          <a:noFill/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8200" y="457200"/>
            <a:ext cx="4041775" cy="639762"/>
          </a:xfrm>
        </p:spPr>
        <p:txBody>
          <a:bodyPr/>
          <a:lstStyle/>
          <a:p>
            <a:r>
              <a:rPr lang="en-US" dirty="0" err="1" smtClean="0"/>
              <a:t>Taenia</a:t>
            </a:r>
            <a:r>
              <a:rPr lang="en-US" dirty="0" smtClean="0"/>
              <a:t> of toe clefts</a:t>
            </a:r>
            <a:endParaRPr lang="en-US" dirty="0"/>
          </a:p>
        </p:txBody>
      </p:sp>
      <p:pic>
        <p:nvPicPr>
          <p:cNvPr id="4100" name="Picture 4" descr="G:\taeniasis foot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447800"/>
            <a:ext cx="4551321" cy="4412539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10% KOH (dissolves </a:t>
            </a:r>
            <a:r>
              <a:rPr lang="en-US" smtClean="0"/>
              <a:t>the keratin)wet </a:t>
            </a:r>
            <a:r>
              <a:rPr lang="en-US" dirty="0" smtClean="0"/>
              <a:t>mount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Wood’s lamp exam- shows specific fluorescence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Culture on SDA with </a:t>
            </a:r>
            <a:r>
              <a:rPr lang="en-US" dirty="0" err="1" smtClean="0"/>
              <a:t>chlorohexamide</a:t>
            </a:r>
            <a:r>
              <a:rPr lang="en-US" dirty="0" smtClean="0"/>
              <a:t> – incubate at 25</a:t>
            </a:r>
            <a:r>
              <a:rPr lang="en-US" baseline="30000" dirty="0" smtClean="0"/>
              <a:t>o</a:t>
            </a:r>
            <a:r>
              <a:rPr lang="en-US" dirty="0" smtClean="0"/>
              <a:t>C for 3-6 weeks – for colony morphology, pigment on reverse</a:t>
            </a:r>
            <a:r>
              <a:rPr lang="en-US" dirty="0"/>
              <a:t>.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Lacto-phenol cotton blue mount – for morphology of fungus </a:t>
            </a:r>
          </a:p>
          <a:p>
            <a:pPr marL="566928" indent="-457200">
              <a:buFont typeface="Wingdings" pitchFamily="2" charset="2"/>
              <a:buChar char="Ø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</a:rPr>
              <a:t>Trichophyton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numerous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few pencil shaped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macroconidia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</a:rPr>
              <a:t>Microsporum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few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numerous large, multicellular spindle shaped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macroconidia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Genus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</a:rPr>
              <a:t>Epidermophyton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: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microconidia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absent,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macroconidia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multicellular club shaped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of </a:t>
            </a:r>
            <a:r>
              <a:rPr lang="en-US" dirty="0" err="1" smtClean="0"/>
              <a:t>trichophyton</a:t>
            </a:r>
            <a:r>
              <a:rPr lang="en-US" dirty="0" smtClean="0"/>
              <a:t> on SDA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G:\Micro\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7772400" cy="465236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Mild infection: Topical use of </a:t>
            </a:r>
            <a:r>
              <a:rPr lang="en-US" dirty="0" err="1" smtClean="0"/>
              <a:t>cotrimazole</a:t>
            </a:r>
            <a:r>
              <a:rPr lang="en-US" dirty="0" smtClean="0"/>
              <a:t> or </a:t>
            </a:r>
            <a:r>
              <a:rPr lang="en-US" dirty="0" err="1" smtClean="0"/>
              <a:t>miconazole</a:t>
            </a:r>
            <a:r>
              <a:rPr lang="en-US" dirty="0" smtClean="0"/>
              <a:t>, </a:t>
            </a:r>
            <a:r>
              <a:rPr lang="en-US" dirty="0"/>
              <a:t>ketoconazole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Severe infections: </a:t>
            </a:r>
            <a:r>
              <a:rPr lang="en-US" dirty="0" err="1" smtClean="0"/>
              <a:t>Griesofulvin</a:t>
            </a:r>
            <a:r>
              <a:rPr lang="en-US" dirty="0" smtClean="0"/>
              <a:t> tablets to be taken for 4-6 weeks for skin infections and one year for nail infections.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versicolor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Synonym: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versicolor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Characterised</a:t>
            </a:r>
            <a:r>
              <a:rPr lang="en-US" dirty="0" smtClean="0"/>
              <a:t> by mild chronic infection of the stratum </a:t>
            </a:r>
            <a:r>
              <a:rPr lang="en-US" dirty="0" err="1" smtClean="0"/>
              <a:t>corneum</a:t>
            </a:r>
            <a:r>
              <a:rPr lang="en-US" dirty="0" smtClean="0"/>
              <a:t> caused by </a:t>
            </a:r>
            <a:r>
              <a:rPr lang="en-US" dirty="0" err="1" smtClean="0"/>
              <a:t>lipophilic</a:t>
            </a:r>
            <a:r>
              <a:rPr lang="en-US" dirty="0" smtClean="0"/>
              <a:t> yeast , </a:t>
            </a:r>
            <a:r>
              <a:rPr lang="en-US" dirty="0" err="1" smtClean="0"/>
              <a:t>Malassezia</a:t>
            </a:r>
            <a:r>
              <a:rPr lang="en-US" dirty="0" smtClean="0"/>
              <a:t> </a:t>
            </a:r>
            <a:r>
              <a:rPr lang="en-US" dirty="0" err="1" smtClean="0"/>
              <a:t>furfur</a:t>
            </a:r>
            <a:endParaRPr lang="en-US" dirty="0" smtClean="0"/>
          </a:p>
          <a:p>
            <a:r>
              <a:rPr lang="en-US" dirty="0" smtClean="0"/>
              <a:t>Clinically: </a:t>
            </a:r>
            <a:r>
              <a:rPr lang="en-US" dirty="0" err="1" smtClean="0"/>
              <a:t>hypopigmented</a:t>
            </a:r>
            <a:r>
              <a:rPr lang="en-US" dirty="0" smtClean="0"/>
              <a:t> macular lesions often associated with slight scaling or itching.</a:t>
            </a:r>
          </a:p>
          <a:p>
            <a:r>
              <a:rPr lang="en-US" dirty="0" smtClean="0"/>
              <a:t>More frequent in hot &amp; humid weather </a:t>
            </a:r>
          </a:p>
          <a:p>
            <a:r>
              <a:rPr lang="en-US" dirty="0" smtClean="0"/>
              <a:t>Commonest sites: parts of body rich in sebaceous glands </a:t>
            </a:r>
            <a:r>
              <a:rPr lang="en-US" dirty="0" err="1" smtClean="0"/>
              <a:t>eg</a:t>
            </a:r>
            <a:r>
              <a:rPr lang="en-US" dirty="0" smtClean="0"/>
              <a:t>. chest, back, neck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versicolor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c\Downloads\malassesi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6826" y="2209800"/>
            <a:ext cx="4024329" cy="4038599"/>
          </a:xfrm>
          <a:prstGeom prst="rect">
            <a:avLst/>
          </a:prstGeom>
          <a:noFill/>
        </p:spPr>
      </p:pic>
      <p:pic>
        <p:nvPicPr>
          <p:cNvPr id="1027" name="Picture 3" descr="C:\Users\abc\Downloads\thumbnailCAJAQMOG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1" y="2362200"/>
            <a:ext cx="4014924" cy="38862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 of keratinized layer of skin caused by </a:t>
            </a:r>
            <a:r>
              <a:rPr lang="en-US" dirty="0" err="1" smtClean="0"/>
              <a:t>Exophiala</a:t>
            </a:r>
            <a:r>
              <a:rPr lang="en-US" dirty="0" smtClean="0"/>
              <a:t> </a:t>
            </a:r>
            <a:r>
              <a:rPr lang="en-US" dirty="0" err="1" smtClean="0"/>
              <a:t>werneckii</a:t>
            </a:r>
            <a:endParaRPr lang="en-US" dirty="0" smtClean="0"/>
          </a:p>
          <a:p>
            <a:r>
              <a:rPr lang="en-US" dirty="0" smtClean="0"/>
              <a:t>It is a dimorphic fungi that produces melanin</a:t>
            </a:r>
          </a:p>
          <a:p>
            <a:r>
              <a:rPr lang="en-US" dirty="0" smtClean="0"/>
              <a:t>Clinical presentation: well demarcated brown-black macular lesion which appears as brownish spot of skin</a:t>
            </a:r>
          </a:p>
          <a:p>
            <a:r>
              <a:rPr lang="en-US" dirty="0" smtClean="0"/>
              <a:t>Common sites: palms &amp; soles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Piedra</a:t>
            </a:r>
            <a:r>
              <a:rPr lang="en-US" dirty="0" smtClean="0"/>
              <a:t>-infection of hair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types: Black </a:t>
            </a:r>
            <a:r>
              <a:rPr lang="en-US" dirty="0" err="1" smtClean="0"/>
              <a:t>piedra</a:t>
            </a:r>
            <a:r>
              <a:rPr lang="en-US" dirty="0" smtClean="0"/>
              <a:t> and white </a:t>
            </a:r>
            <a:r>
              <a:rPr lang="en-US" dirty="0" err="1" smtClean="0"/>
              <a:t>piedra</a:t>
            </a:r>
            <a:endParaRPr lang="en-US" dirty="0" smtClean="0"/>
          </a:p>
          <a:p>
            <a:r>
              <a:rPr lang="en-US" dirty="0" smtClean="0"/>
              <a:t>Black </a:t>
            </a:r>
            <a:r>
              <a:rPr lang="en-US" dirty="0" err="1" smtClean="0"/>
              <a:t>piedra</a:t>
            </a:r>
            <a:r>
              <a:rPr lang="en-US" dirty="0" smtClean="0"/>
              <a:t>: </a:t>
            </a:r>
          </a:p>
          <a:p>
            <a:pPr>
              <a:buFontTx/>
              <a:buChar char="-"/>
            </a:pPr>
            <a:r>
              <a:rPr lang="en-US" dirty="0" smtClean="0"/>
              <a:t>Caused by </a:t>
            </a:r>
            <a:r>
              <a:rPr lang="en-US" dirty="0" err="1" smtClean="0"/>
              <a:t>dermaticeous</a:t>
            </a:r>
            <a:r>
              <a:rPr lang="en-US" dirty="0" smtClean="0"/>
              <a:t> fungi </a:t>
            </a:r>
            <a:r>
              <a:rPr lang="en-US" dirty="0" err="1" smtClean="0"/>
              <a:t>Piedraia</a:t>
            </a:r>
            <a:r>
              <a:rPr lang="en-US" dirty="0" smtClean="0"/>
              <a:t> </a:t>
            </a:r>
            <a:r>
              <a:rPr lang="en-US" dirty="0" err="1" smtClean="0"/>
              <a:t>hortae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Infection of shaft of hairs of beard &amp; scalp</a:t>
            </a:r>
          </a:p>
          <a:p>
            <a:pPr>
              <a:buFontTx/>
              <a:buChar char="-"/>
            </a:pPr>
            <a:r>
              <a:rPr lang="en-US" dirty="0" smtClean="0"/>
              <a:t>Clinical presentation: fungal nodules present on hair shaft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smtClean="0"/>
              <a:t>White </a:t>
            </a:r>
            <a:r>
              <a:rPr lang="en-US" dirty="0" err="1" smtClean="0"/>
              <a:t>piedra</a:t>
            </a:r>
            <a:r>
              <a:rPr lang="en-US" dirty="0" smtClean="0"/>
              <a:t>: </a:t>
            </a:r>
          </a:p>
          <a:p>
            <a:pPr>
              <a:buFontTx/>
              <a:buChar char="-"/>
            </a:pPr>
            <a:r>
              <a:rPr lang="en-US" dirty="0" smtClean="0"/>
              <a:t>Caused by yeast like organism </a:t>
            </a:r>
            <a:r>
              <a:rPr lang="en-US" dirty="0" err="1" smtClean="0"/>
              <a:t>Trichosporon</a:t>
            </a:r>
            <a:r>
              <a:rPr lang="en-US" dirty="0" smtClean="0"/>
              <a:t> </a:t>
            </a:r>
            <a:r>
              <a:rPr lang="en-US" dirty="0" err="1" smtClean="0"/>
              <a:t>beigelli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Hair of scalp, moustache and beard commonly affected</a:t>
            </a:r>
          </a:p>
          <a:p>
            <a:pPr>
              <a:buFontTx/>
              <a:buChar char="-"/>
            </a:pPr>
            <a:r>
              <a:rPr lang="en-US" dirty="0" smtClean="0"/>
              <a:t>Commonly found in South America, Central and Eastern Europe &amp; Japan</a:t>
            </a:r>
          </a:p>
          <a:p>
            <a:pPr>
              <a:buFontTx/>
              <a:buChar char="-"/>
            </a:pPr>
            <a:r>
              <a:rPr lang="en-US" dirty="0" smtClean="0"/>
              <a:t>Clinical presentation: soft, pasty, cream-colored growth along hair shaft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4040188" cy="16414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Black </a:t>
            </a:r>
            <a:r>
              <a:rPr lang="en-US" sz="3600" dirty="0" err="1" smtClean="0"/>
              <a:t>piedra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33400"/>
            <a:ext cx="4041775" cy="1641475"/>
          </a:xfrm>
        </p:spPr>
        <p:txBody>
          <a:bodyPr/>
          <a:lstStyle/>
          <a:p>
            <a:r>
              <a:rPr lang="en-US" sz="3600" dirty="0" smtClean="0"/>
              <a:t>White </a:t>
            </a:r>
            <a:r>
              <a:rPr lang="en-US" sz="3600" dirty="0" err="1" smtClean="0"/>
              <a:t>piedra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abc\Downloads\piedraia_hortae_hai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38401"/>
            <a:ext cx="4040188" cy="3657600"/>
          </a:xfrm>
          <a:prstGeom prst="rect">
            <a:avLst/>
          </a:prstGeom>
          <a:noFill/>
        </p:spPr>
      </p:pic>
      <p:pic>
        <p:nvPicPr>
          <p:cNvPr id="1029" name="Picture 5" descr="C:\Users\abc\Downloads\trichosporo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4786" y="2286000"/>
            <a:ext cx="4200605" cy="38862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versicolor</a:t>
            </a:r>
            <a:r>
              <a:rPr lang="en-US" dirty="0" smtClean="0"/>
              <a:t>, B.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, C. Black </a:t>
            </a:r>
            <a:r>
              <a:rPr lang="en-US" dirty="0" err="1" smtClean="0"/>
              <a:t>piedra</a:t>
            </a:r>
            <a:r>
              <a:rPr lang="en-US" dirty="0" smtClean="0"/>
              <a:t>, D. White </a:t>
            </a:r>
            <a:r>
              <a:rPr lang="en-US" dirty="0" err="1" smtClean="0"/>
              <a:t>piedra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C:\Users\abc\Pictures\trichosporo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9837" y="2505869"/>
            <a:ext cx="4124325" cy="2714625"/>
          </a:xfrm>
          <a:prstGeom prst="rect">
            <a:avLst/>
          </a:prstGeom>
          <a:noFill/>
        </p:spPr>
      </p:pic>
      <p:pic>
        <p:nvPicPr>
          <p:cNvPr id="2051" name="Picture 3" descr="C:\Users\abc\Pictures\trichospor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659350" cy="504137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9B04-5EAC-44A6-B0CF-E4ACEB2CD4F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620</Words>
  <Application>Microsoft Office PowerPoint</Application>
  <PresentationFormat>On-screen Show (4:3)</PresentationFormat>
  <Paragraphs>102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Superficial mycoses</vt:lpstr>
      <vt:lpstr>Slide 2</vt:lpstr>
      <vt:lpstr>Pityriasis versicolor Synonym: Tinea versicolor </vt:lpstr>
      <vt:lpstr>Tinea versicolor</vt:lpstr>
      <vt:lpstr>Tinea nigra </vt:lpstr>
      <vt:lpstr>Piedra-infection of hair  </vt:lpstr>
      <vt:lpstr>Slide 7</vt:lpstr>
      <vt:lpstr>Slide 8</vt:lpstr>
      <vt:lpstr>A. Pityriasis versicolor, B. Tinea nigra, C. Black piedra, D. White piedra </vt:lpstr>
      <vt:lpstr>Dermatophytosis (Tinea or  ring worm) </vt:lpstr>
      <vt:lpstr>Causative agent</vt:lpstr>
      <vt:lpstr>Slide 12</vt:lpstr>
      <vt:lpstr>Slide 13</vt:lpstr>
      <vt:lpstr>Slide 14</vt:lpstr>
      <vt:lpstr>Slide 15</vt:lpstr>
      <vt:lpstr>Ectothrix and endothrix infection of hair</vt:lpstr>
      <vt:lpstr>Clinical forms  </vt:lpstr>
      <vt:lpstr>Slide 18</vt:lpstr>
      <vt:lpstr>Slide 19</vt:lpstr>
      <vt:lpstr>Slide 20</vt:lpstr>
      <vt:lpstr>Lab diagnosis</vt:lpstr>
      <vt:lpstr>Growth of trichophyton on SDA </vt:lpstr>
      <vt:lpstr>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Dermatophytosis (Tinea or  ring worm)</dc:title>
  <dc:creator>SAHAY</dc:creator>
  <cp:lastModifiedBy>Dr. Divya Sahay</cp:lastModifiedBy>
  <cp:revision>102</cp:revision>
  <dcterms:created xsi:type="dcterms:W3CDTF">2010-04-30T08:45:37Z</dcterms:created>
  <dcterms:modified xsi:type="dcterms:W3CDTF">2016-05-10T09:00:32Z</dcterms:modified>
</cp:coreProperties>
</file>