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6" r:id="rId12"/>
    <p:sldId id="267" r:id="rId13"/>
    <p:sldId id="268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7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86EF8-A51C-4502-B23E-FFDC69604EAB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5DDAF-32A3-4A12-82E9-0DF17965B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0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811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35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67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14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472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188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120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200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783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930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573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17C49-4390-4654-B50B-869E2F087E06}" type="datetimeFigureOut">
              <a:rPr lang="en-IN" smtClean="0"/>
              <a:t>13-07-2015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18E27-3F17-4857-A332-19DBD2708F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36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1470025"/>
          </a:xfrm>
        </p:spPr>
        <p:txBody>
          <a:bodyPr/>
          <a:lstStyle/>
          <a:p>
            <a:r>
              <a:rPr lang="en-US" dirty="0" smtClean="0"/>
              <a:t> GIARDIA LAMBLIA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362200"/>
            <a:ext cx="6400800" cy="2362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more prevalent in children than adults.</a:t>
            </a:r>
          </a:p>
          <a:p>
            <a:r>
              <a:rPr lang="en-US" sz="2800" dirty="0" smtClean="0"/>
              <a:t>More common in warm than cool climate.</a:t>
            </a:r>
          </a:p>
          <a:p>
            <a:endParaRPr lang="en-US" sz="2800" dirty="0" smtClean="0"/>
          </a:p>
          <a:p>
            <a:r>
              <a:rPr lang="en-US" sz="2800" dirty="0" smtClean="0"/>
              <a:t>HABITAT</a:t>
            </a:r>
          </a:p>
          <a:p>
            <a:r>
              <a:rPr lang="en-US" sz="2800" dirty="0" smtClean="0"/>
              <a:t>It inhabits duodenum and upper part of jejunum of man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9510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diagnosis: Demonstration of </a:t>
            </a:r>
            <a:r>
              <a:rPr lang="en-US" dirty="0" err="1" smtClean="0"/>
              <a:t>trophozoites</a:t>
            </a:r>
            <a:r>
              <a:rPr lang="en-US" dirty="0" smtClean="0"/>
              <a:t> and cysts in fresh </a:t>
            </a:r>
            <a:r>
              <a:rPr lang="en-US" dirty="0" err="1" smtClean="0"/>
              <a:t>faecal</a:t>
            </a:r>
            <a:r>
              <a:rPr lang="en-US" dirty="0" smtClean="0"/>
              <a:t> sample by wet mount preparation (saline and iodine mount)</a:t>
            </a:r>
          </a:p>
          <a:p>
            <a:r>
              <a:rPr lang="en-US" dirty="0" smtClean="0"/>
              <a:t>Treatment: </a:t>
            </a:r>
            <a:r>
              <a:rPr lang="en-US" dirty="0" err="1" smtClean="0"/>
              <a:t>Metronidazole</a:t>
            </a:r>
            <a:r>
              <a:rPr lang="en-US" dirty="0" smtClean="0"/>
              <a:t> 250mg thrice daily for 7 days</a:t>
            </a:r>
          </a:p>
          <a:p>
            <a:pPr>
              <a:buNone/>
            </a:pPr>
            <a:r>
              <a:rPr lang="en-US" dirty="0" err="1" smtClean="0"/>
              <a:t>Tinidazole</a:t>
            </a:r>
            <a:r>
              <a:rPr lang="en-US" dirty="0" smtClean="0"/>
              <a:t> twice daily for 3-5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4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LEISHMANIA</a:t>
            </a:r>
            <a:b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</a:br>
            <a: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DONOVANI</a:t>
            </a:r>
            <a:r>
              <a:rPr lang="en-US" sz="4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br>
              <a:rPr lang="en-US" sz="4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auses Kala-</a:t>
            </a:r>
            <a:r>
              <a:rPr lang="en-US" dirty="0" err="1" smtClean="0"/>
              <a:t>azar</a:t>
            </a:r>
            <a:endParaRPr lang="en-US" dirty="0" smtClean="0"/>
          </a:p>
          <a:p>
            <a:r>
              <a:rPr lang="en-US" dirty="0" smtClean="0"/>
              <a:t>The infection is </a:t>
            </a:r>
            <a:r>
              <a:rPr lang="en-US" dirty="0" err="1" smtClean="0"/>
              <a:t>generalised</a:t>
            </a:r>
            <a:r>
              <a:rPr lang="en-US" dirty="0" smtClean="0"/>
              <a:t> &amp; the parasites </a:t>
            </a:r>
          </a:p>
          <a:p>
            <a:r>
              <a:rPr lang="en-US" dirty="0" smtClean="0"/>
              <a:t>   are distributed inside the internal organs.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4730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G:\Scan0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81000"/>
            <a:ext cx="7543800" cy="5714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757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76962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    </a:t>
            </a:r>
            <a:r>
              <a:rPr lang="en-US" sz="2800" dirty="0" err="1" smtClean="0">
                <a:solidFill>
                  <a:srgbClr val="FF0000"/>
                </a:solidFill>
                <a:latin typeface="Book Antiqua" pitchFamily="18" charset="0"/>
              </a:rPr>
              <a:t>MORPHOLOGY:</a:t>
            </a:r>
            <a:r>
              <a:rPr lang="en-US" sz="2800" dirty="0" err="1" smtClean="0"/>
              <a:t>The</a:t>
            </a:r>
            <a:r>
              <a:rPr lang="en-US" sz="2800" dirty="0" smtClean="0"/>
              <a:t> parasite exists in two </a:t>
            </a:r>
          </a:p>
          <a:p>
            <a:pPr>
              <a:buNone/>
            </a:pPr>
            <a:r>
              <a:rPr lang="en-US" sz="2800" dirty="0" smtClean="0"/>
              <a:t>    stages: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 </a:t>
            </a:r>
            <a:r>
              <a:rPr lang="en-US" sz="2800" dirty="0" err="1" smtClean="0"/>
              <a:t>Amastigote</a:t>
            </a:r>
            <a:r>
              <a:rPr lang="en-US" sz="2800" dirty="0" smtClean="0"/>
              <a:t> </a:t>
            </a:r>
            <a:r>
              <a:rPr lang="en-US" sz="2800" dirty="0" smtClean="0"/>
              <a:t>Stage(</a:t>
            </a:r>
            <a:r>
              <a:rPr lang="en-US" sz="2800" dirty="0" err="1" smtClean="0"/>
              <a:t>Aflagellar</a:t>
            </a:r>
            <a:r>
              <a:rPr lang="en-US" sz="2800" dirty="0" smtClean="0"/>
              <a:t> </a:t>
            </a:r>
            <a:r>
              <a:rPr lang="en-US" sz="2800" dirty="0" err="1" smtClean="0"/>
              <a:t>form:occurs</a:t>
            </a:r>
            <a:r>
              <a:rPr lang="en-US" sz="2800" dirty="0" smtClean="0"/>
              <a:t> </a:t>
            </a:r>
            <a:r>
              <a:rPr lang="en-US" sz="2800" dirty="0" smtClean="0"/>
              <a:t>in man.</a:t>
            </a:r>
          </a:p>
          <a:p>
            <a:pPr marL="514350" indent="-514350">
              <a:buAutoNum type="arabicPeriod" startAt="2"/>
            </a:pPr>
            <a:r>
              <a:rPr lang="en-US" sz="2800" dirty="0" err="1" smtClean="0">
                <a:latin typeface="Book Antiqua" pitchFamily="18" charset="0"/>
              </a:rPr>
              <a:t>Promastigote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smtClean="0">
                <a:latin typeface="Book Antiqua" pitchFamily="18" charset="0"/>
              </a:rPr>
              <a:t>Stage or </a:t>
            </a:r>
            <a:r>
              <a:rPr lang="en-US" sz="2800" dirty="0" err="1" smtClean="0">
                <a:latin typeface="Book Antiqua" pitchFamily="18" charset="0"/>
              </a:rPr>
              <a:t>flagellar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err="1" smtClean="0">
                <a:latin typeface="Book Antiqua" pitchFamily="18" charset="0"/>
              </a:rPr>
              <a:t>form:occurs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dirty="0" smtClean="0">
                <a:latin typeface="Book Antiqua" pitchFamily="18" charset="0"/>
              </a:rPr>
              <a:t>in –</a:t>
            </a:r>
          </a:p>
          <a:p>
            <a:pPr marL="514350" indent="-514350"/>
            <a:r>
              <a:rPr lang="en-US" sz="2800" dirty="0" err="1" smtClean="0">
                <a:latin typeface="Book Antiqua" pitchFamily="18" charset="0"/>
              </a:rPr>
              <a:t>Gutof</a:t>
            </a:r>
            <a:r>
              <a:rPr lang="en-US" sz="2800" dirty="0" smtClean="0">
                <a:latin typeface="Book Antiqua" pitchFamily="18" charset="0"/>
              </a:rPr>
              <a:t> insect(</a:t>
            </a:r>
            <a:r>
              <a:rPr lang="en-US" sz="2800" dirty="0" err="1" smtClean="0">
                <a:latin typeface="Book Antiqua" pitchFamily="18" charset="0"/>
              </a:rPr>
              <a:t>sandfly</a:t>
            </a:r>
            <a:r>
              <a:rPr lang="en-US" sz="2800" dirty="0" smtClean="0">
                <a:latin typeface="Book Antiqua" pitchFamily="18" charset="0"/>
              </a:rPr>
              <a:t>)</a:t>
            </a:r>
          </a:p>
          <a:p>
            <a:pPr marL="514350" indent="-514350"/>
            <a:r>
              <a:rPr lang="en-US" sz="2800" dirty="0" smtClean="0">
                <a:latin typeface="Book Antiqua" pitchFamily="18" charset="0"/>
              </a:rPr>
              <a:t>Artificial </a:t>
            </a:r>
            <a:r>
              <a:rPr lang="en-US" sz="2800" dirty="0" smtClean="0">
                <a:latin typeface="Book Antiqua" pitchFamily="18" charset="0"/>
              </a:rPr>
              <a:t>culture  - NNN medium </a:t>
            </a:r>
            <a:endParaRPr lang="en-US" sz="2800" dirty="0" smtClean="0">
              <a:latin typeface="Book Antiqua" pitchFamily="18" charset="0"/>
            </a:endParaRPr>
          </a:p>
          <a:p>
            <a:pPr marL="514350" indent="-514350">
              <a:buNone/>
            </a:pPr>
            <a:endParaRPr lang="en-US" sz="2800" b="1" dirty="0" smtClean="0">
              <a:latin typeface="Book Antiqua" pitchFamily="18" charset="0"/>
            </a:endParaRPr>
          </a:p>
          <a:p>
            <a:pPr marL="514350" indent="-514350">
              <a:buNone/>
            </a:pPr>
            <a:r>
              <a:rPr lang="en-US" sz="2800" b="1" dirty="0" smtClean="0">
                <a:latin typeface="Book Antiqua" pitchFamily="18" charset="0"/>
              </a:rPr>
              <a:t>     </a:t>
            </a:r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lt;i&gt;Leihsmania&lt;/i&gt; life cyc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1000"/>
            <a:ext cx="8077200" cy="5943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LIFE CYCLE OF LEISHMANIA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8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"/>
            <a:ext cx="749808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LIFE CYCLE OF                                       LEISHMANIA  DONOVANI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Mode of transmission </a:t>
            </a:r>
            <a:r>
              <a:rPr lang="en-US" sz="2800" dirty="0" smtClean="0"/>
              <a:t>:from man to man it is carried by species of </a:t>
            </a:r>
            <a:r>
              <a:rPr lang="en-US" sz="2800" dirty="0" err="1" smtClean="0"/>
              <a:t>sandfly</a:t>
            </a:r>
            <a:r>
              <a:rPr lang="en-US" sz="2800" dirty="0" smtClean="0"/>
              <a:t> of Genera </a:t>
            </a:r>
            <a:r>
              <a:rPr lang="en-US" sz="2800" dirty="0" err="1" smtClean="0"/>
              <a:t>Phlebotomus</a:t>
            </a:r>
            <a:r>
              <a:rPr lang="en-US" sz="2800" dirty="0" smtClean="0"/>
              <a:t> &amp; </a:t>
            </a:r>
            <a:r>
              <a:rPr lang="en-US" sz="2800" dirty="0" err="1" smtClean="0"/>
              <a:t>Lutzomiya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Vertebrate </a:t>
            </a:r>
            <a:r>
              <a:rPr lang="en-US" sz="2800" dirty="0" smtClean="0">
                <a:solidFill>
                  <a:srgbClr val="FF0000"/>
                </a:solidFill>
              </a:rPr>
              <a:t>host: </a:t>
            </a:r>
            <a:r>
              <a:rPr lang="en-US" sz="2800" dirty="0" smtClean="0"/>
              <a:t>man &amp; dog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Invertebrate  host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female </a:t>
            </a:r>
            <a:r>
              <a:rPr lang="en-US" sz="2800" dirty="0" err="1" smtClean="0"/>
              <a:t>sandfly</a:t>
            </a:r>
            <a:r>
              <a:rPr lang="en-US" sz="2800" dirty="0" smtClean="0"/>
              <a:t> of genus </a:t>
            </a:r>
            <a:r>
              <a:rPr lang="en-US" sz="2800" dirty="0" err="1" smtClean="0"/>
              <a:t>Phlebotomus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Infective  stage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err="1" smtClean="0"/>
              <a:t>promastigote</a:t>
            </a:r>
            <a:r>
              <a:rPr lang="en-US" sz="2800" dirty="0" smtClean="0"/>
              <a:t> </a:t>
            </a:r>
            <a:r>
              <a:rPr lang="en-US" sz="2800" dirty="0" smtClean="0"/>
              <a:t>stage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02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Sandfly</a:t>
            </a:r>
            <a:r>
              <a:rPr lang="en-US" sz="2800" dirty="0" smtClean="0"/>
              <a:t> takes a blood meal &amp; injects </a:t>
            </a:r>
            <a:r>
              <a:rPr lang="en-US" sz="2800" dirty="0" err="1" smtClean="0"/>
              <a:t>promastigote</a:t>
            </a:r>
            <a:r>
              <a:rPr lang="en-US" sz="2800" dirty="0" smtClean="0"/>
              <a:t> forms into the blood of man.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Promastigote</a:t>
            </a:r>
            <a:r>
              <a:rPr lang="en-US" sz="2800" dirty="0" smtClean="0"/>
              <a:t> forms are </a:t>
            </a:r>
            <a:r>
              <a:rPr lang="en-US" sz="2800" dirty="0" err="1" smtClean="0"/>
              <a:t>phagocytosed</a:t>
            </a:r>
            <a:r>
              <a:rPr lang="en-US" sz="2800" dirty="0" smtClean="0"/>
              <a:t> by the cells of </a:t>
            </a:r>
            <a:r>
              <a:rPr lang="en-US" sz="2800" dirty="0" err="1" smtClean="0"/>
              <a:t>reticulo</a:t>
            </a:r>
            <a:r>
              <a:rPr lang="en-US" sz="2800" dirty="0" smtClean="0"/>
              <a:t>-endothelial system.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Promastigote</a:t>
            </a:r>
            <a:r>
              <a:rPr lang="en-US" sz="2800" dirty="0" smtClean="0"/>
              <a:t> forms are then converted into </a:t>
            </a:r>
            <a:r>
              <a:rPr lang="en-US" sz="2800" dirty="0" err="1" smtClean="0"/>
              <a:t>amastigote</a:t>
            </a:r>
            <a:r>
              <a:rPr lang="en-US" sz="2800" dirty="0" smtClean="0"/>
              <a:t> forms inside the </a:t>
            </a:r>
            <a:r>
              <a:rPr lang="en-US" sz="2800" dirty="0" smtClean="0"/>
              <a:t>RE cells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Amatigote</a:t>
            </a:r>
            <a:r>
              <a:rPr lang="en-US" sz="2800" dirty="0" smtClean="0"/>
              <a:t> forms multiplies  by longitudinal binary fission.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458494" y="1562100"/>
            <a:ext cx="532606" cy="79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343400" y="2895600"/>
            <a:ext cx="762794" cy="79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420394" y="4723606"/>
            <a:ext cx="6096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458494" y="5980906"/>
            <a:ext cx="5334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26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6324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host cell the ruptures &amp; the entire </a:t>
            </a:r>
            <a:r>
              <a:rPr lang="en-US" dirty="0" err="1" smtClean="0"/>
              <a:t>reticulo</a:t>
            </a:r>
            <a:r>
              <a:rPr lang="en-US" dirty="0" smtClean="0"/>
              <a:t>-endothelial system becomes progressively infected.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Sandfly</a:t>
            </a:r>
            <a:r>
              <a:rPr lang="en-US" dirty="0" smtClean="0"/>
              <a:t> takes a blood meal &amp; </a:t>
            </a:r>
            <a:r>
              <a:rPr lang="en-US" dirty="0" err="1" smtClean="0"/>
              <a:t>injest</a:t>
            </a:r>
            <a:r>
              <a:rPr lang="en-US" dirty="0" smtClean="0"/>
              <a:t> </a:t>
            </a:r>
            <a:r>
              <a:rPr lang="en-US" dirty="0" err="1" smtClean="0"/>
              <a:t>monocytes</a:t>
            </a:r>
            <a:r>
              <a:rPr lang="en-US" dirty="0" smtClean="0"/>
              <a:t> infected with </a:t>
            </a:r>
            <a:r>
              <a:rPr lang="en-US" dirty="0" err="1" smtClean="0"/>
              <a:t>amastigotes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Amastigote</a:t>
            </a:r>
            <a:r>
              <a:rPr lang="en-US" dirty="0" smtClean="0"/>
              <a:t> form transforms into </a:t>
            </a:r>
            <a:r>
              <a:rPr lang="en-US" dirty="0" err="1" smtClean="0"/>
              <a:t>promastigote</a:t>
            </a:r>
            <a:r>
              <a:rPr lang="en-US" dirty="0" smtClean="0"/>
              <a:t> form which </a:t>
            </a:r>
            <a:r>
              <a:rPr lang="en-US" dirty="0" err="1" smtClean="0"/>
              <a:t>mutiplies</a:t>
            </a:r>
            <a:r>
              <a:rPr lang="en-US" dirty="0" smtClean="0"/>
              <a:t> by longitudinal binary fission to form enormous number of flagellates.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572000" y="2209800"/>
            <a:ext cx="6096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572000" y="3810000"/>
            <a:ext cx="6096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 flipH="1">
            <a:off x="5145024" y="6589776"/>
            <a:ext cx="76200" cy="3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648200" y="6172200"/>
            <a:ext cx="4572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73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Multiplication occurs in the </a:t>
            </a:r>
            <a:r>
              <a:rPr lang="en-US" dirty="0" err="1" smtClean="0"/>
              <a:t>midgut</a:t>
            </a:r>
            <a:r>
              <a:rPr lang="en-US" dirty="0" smtClean="0"/>
              <a:t> of </a:t>
            </a:r>
            <a:r>
              <a:rPr lang="en-US" dirty="0" err="1" smtClean="0"/>
              <a:t>sandfly</a:t>
            </a:r>
            <a:r>
              <a:rPr lang="en-US" dirty="0" smtClean="0"/>
              <a:t> &amp; the flagellates spread towards the </a:t>
            </a:r>
            <a:r>
              <a:rPr lang="en-US" dirty="0" err="1" smtClean="0"/>
              <a:t>buccal</a:t>
            </a:r>
            <a:r>
              <a:rPr lang="en-US" dirty="0" smtClean="0"/>
              <a:t> cavity &amp; pharynx.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heavy pharyngeal infection occurs of </a:t>
            </a:r>
            <a:r>
              <a:rPr lang="en-US" dirty="0" err="1" smtClean="0"/>
              <a:t>sandfly</a:t>
            </a:r>
            <a:r>
              <a:rPr lang="en-US" dirty="0" smtClean="0"/>
              <a:t> is observed b/w 6</a:t>
            </a:r>
            <a:r>
              <a:rPr lang="en-US" baseline="30000" dirty="0" smtClean="0"/>
              <a:t>th</a:t>
            </a:r>
            <a:r>
              <a:rPr lang="en-US" dirty="0" smtClean="0"/>
              <a:t> &amp; 9</a:t>
            </a:r>
            <a:r>
              <a:rPr lang="en-US" baseline="30000" dirty="0" smtClean="0"/>
              <a:t>th </a:t>
            </a:r>
          </a:p>
          <a:p>
            <a:pPr>
              <a:buNone/>
            </a:pPr>
            <a:r>
              <a:rPr lang="en-US" dirty="0" smtClean="0"/>
              <a:t>   day of infective blood-meal</a:t>
            </a:r>
            <a:r>
              <a:rPr lang="en-US" dirty="0" smtClean="0"/>
              <a:t>. Due </a:t>
            </a:r>
            <a:r>
              <a:rPr lang="en-US" dirty="0" smtClean="0"/>
              <a:t>to this </a:t>
            </a:r>
            <a:r>
              <a:rPr lang="en-US" dirty="0" err="1" smtClean="0"/>
              <a:t>sandfly</a:t>
            </a:r>
            <a:r>
              <a:rPr lang="en-US" dirty="0" smtClean="0"/>
              <a:t> has difficulty in getting blood meal</a:t>
            </a:r>
            <a:r>
              <a:rPr lang="en-US" dirty="0" smtClean="0"/>
              <a:t>. Thus </a:t>
            </a:r>
            <a:r>
              <a:rPr lang="en-US" dirty="0" smtClean="0"/>
              <a:t>it pricks the skin of man</a:t>
            </a:r>
            <a:r>
              <a:rPr lang="en-US" dirty="0" smtClean="0"/>
              <a:t>, regurgitates </a:t>
            </a:r>
            <a:r>
              <a:rPr lang="en-US" dirty="0" err="1" smtClean="0"/>
              <a:t>promastigote</a:t>
            </a:r>
            <a:r>
              <a:rPr lang="en-US" dirty="0" smtClean="0"/>
              <a:t> forms in the wound caused by its proboscis..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686300" y="2171700"/>
            <a:ext cx="5334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77724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PATHOGENICITY:</a:t>
            </a:r>
            <a:endParaRPr lang="en-US" sz="3000" i="1" dirty="0" smtClean="0"/>
          </a:p>
          <a:p>
            <a:pPr>
              <a:buNone/>
            </a:pPr>
            <a:r>
              <a:rPr lang="en-US" sz="3000" i="1" dirty="0" smtClean="0">
                <a:solidFill>
                  <a:srgbClr val="7030A0"/>
                </a:solidFill>
              </a:rPr>
              <a:t>Incubation Period- </a:t>
            </a:r>
            <a:r>
              <a:rPr lang="en-US" sz="3000" i="1" dirty="0" smtClean="0"/>
              <a:t>generally varies from 3 to 6 </a:t>
            </a:r>
            <a:r>
              <a:rPr lang="en-US" sz="3000" i="1" dirty="0" smtClean="0"/>
              <a:t>months, but </a:t>
            </a:r>
            <a:r>
              <a:rPr lang="en-US" sz="3000" i="1" dirty="0" smtClean="0"/>
              <a:t>may exceed one to two years.</a:t>
            </a:r>
          </a:p>
          <a:p>
            <a:pPr>
              <a:buNone/>
            </a:pPr>
            <a:r>
              <a:rPr lang="en-US" sz="3000" i="1" dirty="0" smtClean="0">
                <a:solidFill>
                  <a:srgbClr val="7030A0"/>
                </a:solidFill>
              </a:rPr>
              <a:t>Clinical features-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 disease Kala –</a:t>
            </a:r>
            <a:r>
              <a:rPr lang="en-US" sz="3000" dirty="0" err="1" smtClean="0"/>
              <a:t>azar</a:t>
            </a:r>
            <a:r>
              <a:rPr lang="en-US" sz="3000" dirty="0"/>
              <a:t> </a:t>
            </a:r>
            <a:r>
              <a:rPr lang="en-US" sz="3000" i="1" dirty="0" smtClean="0"/>
              <a:t>or visceral </a:t>
            </a:r>
            <a:r>
              <a:rPr lang="en-US" sz="3000" i="1" dirty="0" err="1" smtClean="0"/>
              <a:t>leishmaniasi</a:t>
            </a:r>
            <a:r>
              <a:rPr lang="en-US" sz="3000" dirty="0" err="1" smtClean="0"/>
              <a:t>s</a:t>
            </a:r>
            <a:r>
              <a:rPr lang="en-US" sz="3000" dirty="0" smtClean="0"/>
              <a:t>, </a:t>
            </a:r>
            <a:r>
              <a:rPr lang="en-US" sz="3000" dirty="0" err="1" smtClean="0"/>
              <a:t>characterised</a:t>
            </a:r>
            <a:r>
              <a:rPr lang="en-US" sz="3000" dirty="0" smtClean="0"/>
              <a:t> </a:t>
            </a:r>
            <a:r>
              <a:rPr lang="en-US" sz="3000" dirty="0" smtClean="0"/>
              <a:t>by</a:t>
            </a:r>
            <a:r>
              <a:rPr lang="en-US" sz="3000" i="1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sz="3000" i="1" dirty="0" smtClean="0">
                <a:cs typeface="Estrangelo Edessa" pitchFamily="66" charset="0"/>
              </a:rPr>
              <a:t>PYREXIA</a:t>
            </a:r>
          </a:p>
          <a:p>
            <a:pPr>
              <a:buFont typeface="Wingdings" pitchFamily="2" charset="2"/>
              <a:buChar char="Ø"/>
            </a:pPr>
            <a:r>
              <a:rPr lang="en-US" sz="3000" i="1" dirty="0" smtClean="0">
                <a:cs typeface="Estrangelo Edessa" pitchFamily="66" charset="0"/>
              </a:rPr>
              <a:t>SPLENIC  ENLARGEMENT- one of the  most striking features  &amp; the  organ enlarges to several inches ,with the progress of the </a:t>
            </a:r>
            <a:r>
              <a:rPr lang="en-US" sz="3000" i="1" dirty="0" err="1" smtClean="0">
                <a:cs typeface="Estrangelo Edessa" pitchFamily="66" charset="0"/>
              </a:rPr>
              <a:t>disease,below</a:t>
            </a:r>
            <a:r>
              <a:rPr lang="en-US" sz="3000" i="1" dirty="0" smtClean="0">
                <a:cs typeface="Estrangelo Edessa" pitchFamily="66" charset="0"/>
              </a:rPr>
              <a:t> the coastal </a:t>
            </a:r>
            <a:r>
              <a:rPr lang="en-US" sz="3000" i="1" dirty="0" err="1" smtClean="0">
                <a:cs typeface="Estrangelo Edessa" pitchFamily="66" charset="0"/>
              </a:rPr>
              <a:t>margin,often</a:t>
            </a:r>
            <a:r>
              <a:rPr lang="en-US" sz="3000" i="1" dirty="0" smtClean="0">
                <a:cs typeface="Estrangelo Edessa" pitchFamily="66" charset="0"/>
              </a:rPr>
              <a:t> filling up the entire abdomen.</a:t>
            </a:r>
          </a:p>
          <a:p>
            <a:pPr>
              <a:buFont typeface="Wingdings" pitchFamily="2" charset="2"/>
              <a:buChar char="Ø"/>
            </a:pPr>
            <a:r>
              <a:rPr lang="en-US" sz="3000" i="1" dirty="0" smtClean="0">
                <a:cs typeface="Estrangelo Edessa" pitchFamily="66" charset="0"/>
              </a:rPr>
              <a:t>LYMPHADENOPATHY</a:t>
            </a:r>
          </a:p>
          <a:p>
            <a:pPr>
              <a:buFont typeface="Wingdings" pitchFamily="2" charset="2"/>
              <a:buChar char="Ø"/>
            </a:pPr>
            <a:r>
              <a:rPr lang="en-US" sz="3000" i="1" dirty="0" smtClean="0">
                <a:cs typeface="Estrangelo Edessa" pitchFamily="66" charset="0"/>
              </a:rPr>
              <a:t>LIVER IS ALSO ENLARGED</a:t>
            </a:r>
            <a:r>
              <a:rPr lang="en-US" sz="3000" i="1" dirty="0" smtClean="0">
                <a:cs typeface="Estrangelo Edessa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i="1" dirty="0" smtClean="0">
                <a:cs typeface="Estrangelo Edessa" pitchFamily="66" charset="0"/>
              </a:rPr>
              <a:t>The skin over the entire body is dry, rough &amp;harsh &amp; often pigmented.</a:t>
            </a:r>
            <a:endParaRPr lang="en-US" sz="3000" i="1" dirty="0" smtClean="0">
              <a:cs typeface="Estrangelo Edessa" pitchFamily="66" charset="0"/>
            </a:endParaRPr>
          </a:p>
          <a:p>
            <a:pPr>
              <a:buNone/>
            </a:pPr>
            <a:endParaRPr lang="en-US" sz="2400" i="1" dirty="0" smtClean="0">
              <a:cs typeface="Estrangelo Edessa" pitchFamily="66" charset="0"/>
            </a:endParaRPr>
          </a:p>
          <a:p>
            <a:pPr>
              <a:buFont typeface="Wingdings" pitchFamily="2" charset="2"/>
              <a:buChar char="Ø"/>
            </a:pPr>
            <a:endParaRPr lang="en-US" sz="2400" i="1" dirty="0" smtClean="0">
              <a:latin typeface="Estrangelo Edessa" pitchFamily="66" charset="0"/>
              <a:cs typeface="Estrangelo Edessa" pitchFamily="66" charset="0"/>
            </a:endParaRPr>
          </a:p>
          <a:p>
            <a:pPr>
              <a:buFont typeface="Wingdings" pitchFamily="2" charset="2"/>
              <a:buChar char="Ø"/>
            </a:pPr>
            <a:endParaRPr lang="en-US" sz="3000" dirty="0">
              <a:cs typeface="Estrangelo Edess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3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MORPHOLOGY </a:t>
            </a:r>
          </a:p>
          <a:p>
            <a:r>
              <a:rPr lang="en-US" dirty="0" smtClean="0"/>
              <a:t>It exist in two forms---</a:t>
            </a:r>
          </a:p>
          <a:p>
            <a:r>
              <a:rPr lang="en-US" dirty="0" smtClean="0"/>
              <a:t>(1)TROPHOZOITE</a:t>
            </a:r>
          </a:p>
          <a:p>
            <a:r>
              <a:rPr lang="en-US" dirty="0" smtClean="0"/>
              <a:t>(2)CYST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95135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"/>
            <a:ext cx="6338887" cy="640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90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Lab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Anaemia, pancytopenia &amp; rise in serum proteins and globulin.</a:t>
            </a:r>
          </a:p>
          <a:p>
            <a:r>
              <a:rPr lang="en-IN" dirty="0" smtClean="0"/>
              <a:t>Peripheral blood smear: demonstrate </a:t>
            </a:r>
            <a:r>
              <a:rPr lang="en-IN" dirty="0" err="1" smtClean="0"/>
              <a:t>amastigote</a:t>
            </a:r>
            <a:r>
              <a:rPr lang="en-IN" dirty="0" smtClean="0"/>
              <a:t> forms.</a:t>
            </a:r>
          </a:p>
          <a:p>
            <a:r>
              <a:rPr lang="en-IN" dirty="0" smtClean="0"/>
              <a:t>Bone marrow biopsy and </a:t>
            </a:r>
            <a:r>
              <a:rPr lang="en-IN" dirty="0" err="1" smtClean="0"/>
              <a:t>spleenic</a:t>
            </a:r>
            <a:r>
              <a:rPr lang="en-IN" dirty="0" smtClean="0"/>
              <a:t> puncture: </a:t>
            </a:r>
            <a:r>
              <a:rPr lang="en-IN" dirty="0" err="1" smtClean="0"/>
              <a:t>Amastigote</a:t>
            </a:r>
            <a:r>
              <a:rPr lang="en-IN" dirty="0" smtClean="0"/>
              <a:t> forms</a:t>
            </a:r>
          </a:p>
          <a:p>
            <a:r>
              <a:rPr lang="en-IN" dirty="0" smtClean="0"/>
              <a:t>Blood culture in NNN medium: </a:t>
            </a:r>
            <a:r>
              <a:rPr lang="en-IN" dirty="0" err="1" smtClean="0"/>
              <a:t>promastigote</a:t>
            </a:r>
            <a:r>
              <a:rPr lang="en-IN" dirty="0" smtClean="0"/>
              <a:t> forms </a:t>
            </a:r>
          </a:p>
          <a:p>
            <a:r>
              <a:rPr lang="en-IN" b="1" dirty="0" smtClean="0"/>
              <a:t>Non specific serological tests:</a:t>
            </a:r>
            <a:r>
              <a:rPr lang="en-IN" dirty="0" smtClean="0"/>
              <a:t> Aldehyde test: indicates increased serum gamma globulin.</a:t>
            </a:r>
          </a:p>
          <a:p>
            <a:r>
              <a:rPr lang="en-IN" b="1" dirty="0" smtClean="0"/>
              <a:t>Specific test:</a:t>
            </a:r>
            <a:r>
              <a:rPr lang="en-IN" dirty="0" smtClean="0"/>
              <a:t> Indirect </a:t>
            </a:r>
            <a:r>
              <a:rPr lang="en-IN" dirty="0" err="1" smtClean="0"/>
              <a:t>haem</a:t>
            </a:r>
            <a:r>
              <a:rPr lang="en-IN" dirty="0" smtClean="0"/>
              <a:t>-agglutination assay, Indirect fluorescent antibody test, ELISA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1964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8229600" cy="52276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800" u="sng" dirty="0" smtClean="0">
                <a:solidFill>
                  <a:srgbClr val="FF0000"/>
                </a:solidFill>
              </a:rPr>
              <a:t>TREATMENT: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800" dirty="0" smtClean="0"/>
              <a:t>Specific drugs include following: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smtClean="0"/>
              <a:t>ANTIMONY COMPOUNDS-</a:t>
            </a:r>
            <a:r>
              <a:rPr lang="en-US" sz="2800" dirty="0" err="1" smtClean="0"/>
              <a:t>Pentavalent</a:t>
            </a:r>
            <a:r>
              <a:rPr lang="en-US" sz="2800" dirty="0" smtClean="0"/>
              <a:t> antimony compounds are now the drug of </a:t>
            </a:r>
            <a:r>
              <a:rPr lang="en-US" sz="2800" dirty="0" smtClean="0"/>
              <a:t>choice.</a:t>
            </a:r>
            <a:endParaRPr 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smtClean="0"/>
              <a:t>Others- </a:t>
            </a:r>
            <a:r>
              <a:rPr lang="en-US" sz="2800" dirty="0" err="1" smtClean="0"/>
              <a:t>Monomycin</a:t>
            </a:r>
            <a:r>
              <a:rPr lang="en-US" sz="2800" dirty="0" smtClean="0"/>
              <a:t>,  </a:t>
            </a:r>
            <a:r>
              <a:rPr lang="en-US" sz="2800" dirty="0" err="1" smtClean="0"/>
              <a:t>Paromycin</a:t>
            </a:r>
            <a:r>
              <a:rPr lang="en-US" sz="2800" dirty="0" smtClean="0"/>
              <a:t>,  </a:t>
            </a:r>
            <a:r>
              <a:rPr lang="en-US" sz="2800" dirty="0" err="1" smtClean="0"/>
              <a:t>Allopurinol,Amphotericin</a:t>
            </a:r>
            <a:r>
              <a:rPr lang="en-US" sz="2800" dirty="0" smtClean="0"/>
              <a:t>-B, </a:t>
            </a:r>
            <a:r>
              <a:rPr lang="en-US" sz="2800" dirty="0" err="1" smtClean="0"/>
              <a:t>Aminoridine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356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8229600" cy="5227638"/>
          </a:xfrm>
        </p:spPr>
        <p:txBody>
          <a:bodyPr/>
          <a:lstStyle/>
          <a:p>
            <a:pPr marL="495300" indent="-4953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800" u="sng" smtClean="0">
                <a:solidFill>
                  <a:srgbClr val="FF0000"/>
                </a:solidFill>
              </a:rPr>
              <a:t>Prophylaxis: </a:t>
            </a:r>
            <a:r>
              <a:rPr lang="en-US" sz="2800" smtClean="0"/>
              <a:t>preventive measures include the following-</a:t>
            </a:r>
          </a:p>
          <a:p>
            <a:pPr marL="495300" indent="-495300" eaLnBrk="1" hangingPunct="1">
              <a:lnSpc>
                <a:spcPct val="80000"/>
              </a:lnSpc>
              <a:buFont typeface="Wingdings 2" pitchFamily="18" charset="2"/>
              <a:buAutoNum type="arabicPeriod"/>
            </a:pPr>
            <a:r>
              <a:rPr lang="en-US" sz="2800" smtClean="0"/>
              <a:t>Attack on parasite control measures should be treatment campaign .ln china the campaign should be directed against dogs serving as resvoirs of infection </a:t>
            </a:r>
          </a:p>
          <a:p>
            <a:pPr marL="495300" indent="-495300" eaLnBrk="1" hangingPunct="1">
              <a:lnSpc>
                <a:spcPct val="80000"/>
              </a:lnSpc>
              <a:buFont typeface="Wingdings 2" pitchFamily="18" charset="2"/>
              <a:buAutoNum type="arabicPeriod"/>
            </a:pPr>
            <a:r>
              <a:rPr lang="en-US" sz="2800" smtClean="0"/>
              <a:t> Attack on vector  this consists of measures directed against the sandfly the transmiting agent </a:t>
            </a:r>
          </a:p>
          <a:p>
            <a:pPr marL="495300" indent="-495300" eaLnBrk="1" hangingPunct="1">
              <a:lnSpc>
                <a:spcPct val="80000"/>
              </a:lnSpc>
              <a:buFont typeface="Wingdings 2" pitchFamily="18" charset="2"/>
              <a:buAutoNum type="arabicPeriod"/>
            </a:pPr>
            <a:r>
              <a:rPr lang="en-US" sz="2800" smtClean="0"/>
              <a:t>Personal prophylaxis-use of mosquito net,avoid ground floor for sleeping.</a:t>
            </a:r>
          </a:p>
          <a:p>
            <a:pPr marL="495300" indent="-4953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800" smtClean="0"/>
          </a:p>
          <a:p>
            <a:pPr marL="495300" indent="-495300" eaLnBrk="1" hangingPunct="1"/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8153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TROPHOZOITE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 pear shaped with rounded anterior and posterior end. 10-20 x5-15um </a:t>
            </a:r>
          </a:p>
          <a:p>
            <a:r>
              <a:rPr lang="en-US" dirty="0" smtClean="0"/>
              <a:t>The dorsal surface is convex while on the ventral surface it has a shallow </a:t>
            </a:r>
            <a:r>
              <a:rPr lang="en-US" dirty="0" err="1" smtClean="0"/>
              <a:t>posteriorly</a:t>
            </a:r>
            <a:r>
              <a:rPr lang="en-US" dirty="0" smtClean="0"/>
              <a:t> notched concavity. (SUKLING DISC)</a:t>
            </a:r>
          </a:p>
          <a:p>
            <a:r>
              <a:rPr lang="en-US" dirty="0" smtClean="0"/>
              <a:t> Bilaterally symmetrical&amp; has one pair of nuclei , one on each side of midline One pair of </a:t>
            </a:r>
            <a:r>
              <a:rPr lang="en-US" dirty="0" err="1" smtClean="0"/>
              <a:t>axostyles</a:t>
            </a:r>
            <a:r>
              <a:rPr lang="en-US" dirty="0" smtClean="0"/>
              <a:t> , one pair of </a:t>
            </a:r>
            <a:r>
              <a:rPr lang="en-US" dirty="0" err="1" smtClean="0"/>
              <a:t>parabasal</a:t>
            </a:r>
            <a:r>
              <a:rPr lang="en-US" dirty="0" smtClean="0"/>
              <a:t> bodies present on the </a:t>
            </a:r>
            <a:r>
              <a:rPr lang="en-US" dirty="0" err="1" smtClean="0"/>
              <a:t>axostyles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38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r. Cool\Desktop\aviral\trophozoite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5105400" cy="5943599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35849" y="1828800"/>
            <a:ext cx="3366576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2476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Four pair of flagella &amp; probably four pair of </a:t>
            </a:r>
            <a:r>
              <a:rPr lang="en-US" dirty="0" err="1" smtClean="0"/>
              <a:t>blepharoplast</a:t>
            </a:r>
            <a:r>
              <a:rPr lang="en-US" dirty="0" smtClean="0"/>
              <a:t> are situated on each side of midline, slightly anterior to the two nuclei.</a:t>
            </a:r>
          </a:p>
          <a:p>
            <a:r>
              <a:rPr lang="en-US" dirty="0" smtClean="0"/>
              <a:t>Two </a:t>
            </a:r>
            <a:r>
              <a:rPr lang="en-US" dirty="0" err="1" smtClean="0"/>
              <a:t>axonemes</a:t>
            </a:r>
            <a:r>
              <a:rPr lang="en-US" dirty="0" smtClean="0"/>
              <a:t> (also k/as </a:t>
            </a:r>
            <a:r>
              <a:rPr lang="en-US" dirty="0" err="1" smtClean="0"/>
              <a:t>axostyles</a:t>
            </a:r>
            <a:r>
              <a:rPr lang="en-US" dirty="0" smtClean="0"/>
              <a:t>) arise from the median pair of </a:t>
            </a:r>
            <a:r>
              <a:rPr lang="en-US" dirty="0" err="1" smtClean="0"/>
              <a:t>blepharoplast</a:t>
            </a:r>
            <a:r>
              <a:rPr lang="en-US" dirty="0" smtClean="0"/>
              <a:t>. These </a:t>
            </a:r>
            <a:r>
              <a:rPr lang="en-US" dirty="0" err="1" smtClean="0"/>
              <a:t>axonemes</a:t>
            </a:r>
            <a:r>
              <a:rPr lang="en-US" dirty="0" smtClean="0"/>
              <a:t> pass out from the posterior end of the body&amp; give rise to posterior (caudal) pair of flagella.</a:t>
            </a:r>
          </a:p>
        </p:txBody>
      </p:sp>
    </p:spTree>
    <p:extLst>
      <p:ext uri="{BB962C8B-B14F-4D97-AF65-F5344CB8AC3E}">
        <p14:creationId xmlns:p14="http://schemas.microsoft.com/office/powerpoint/2010/main" val="4163364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From the two lateral </a:t>
            </a:r>
            <a:r>
              <a:rPr lang="en-US" dirty="0" err="1" smtClean="0"/>
              <a:t>blepharoblast</a:t>
            </a:r>
            <a:r>
              <a:rPr lang="en-US" dirty="0" smtClean="0"/>
              <a:t> there originate two </a:t>
            </a:r>
            <a:r>
              <a:rPr lang="en-US" dirty="0" err="1" smtClean="0"/>
              <a:t>axonemes</a:t>
            </a:r>
            <a:r>
              <a:rPr lang="en-US" dirty="0" smtClean="0"/>
              <a:t> that proceed forward, cross each other &amp; give rise to lateral pair of crossed flagella.</a:t>
            </a:r>
          </a:p>
          <a:p>
            <a:r>
              <a:rPr lang="en-US" dirty="0" smtClean="0"/>
              <a:t>By rapid movement of the flagella, the </a:t>
            </a:r>
            <a:r>
              <a:rPr lang="en-US" dirty="0" err="1" smtClean="0"/>
              <a:t>trophozoite</a:t>
            </a:r>
            <a:r>
              <a:rPr lang="en-US" dirty="0" smtClean="0"/>
              <a:t> move from place to place &amp; by applying their suckling disc to epithelial surface they become firmly attached.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16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CYST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Mature cyst is oval in shape&amp; measure 11-14um x 7-10um in </a:t>
            </a:r>
            <a:r>
              <a:rPr lang="en-US" sz="2800" dirty="0" err="1" smtClean="0"/>
              <a:t>size.it</a:t>
            </a:r>
            <a:r>
              <a:rPr lang="en-US" sz="2800" dirty="0" smtClean="0"/>
              <a:t> has two pair of nuclei which may remain clustered at one end or lie in pair at opposite ends.</a:t>
            </a:r>
          </a:p>
          <a:p>
            <a:r>
              <a:rPr lang="en-US" sz="2800" dirty="0" smtClean="0"/>
              <a:t> The remains of the flagella &amp; margin of the suckling disc may be seen inside the cytoplasm of the cyst.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005523"/>
            <a:ext cx="2523924" cy="285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79924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r. Cool\Desktop\aviral\life cyc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5517" y="304800"/>
            <a:ext cx="7892965" cy="5821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1078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Pathogenecity</a:t>
            </a:r>
            <a:r>
              <a:rPr lang="en-US" dirty="0" smtClean="0"/>
              <a:t>: disturbance of intestinal functions</a:t>
            </a:r>
          </a:p>
          <a:p>
            <a:r>
              <a:rPr lang="en-US" dirty="0" smtClean="0"/>
              <a:t>Clinical features: </a:t>
            </a:r>
            <a:r>
              <a:rPr lang="en-US" dirty="0" err="1" smtClean="0"/>
              <a:t>persistant</a:t>
            </a:r>
            <a:r>
              <a:rPr lang="en-US" dirty="0" smtClean="0"/>
              <a:t> loose bowel, </a:t>
            </a:r>
            <a:r>
              <a:rPr lang="en-US" dirty="0" err="1" smtClean="0"/>
              <a:t>steatorrhoea</a:t>
            </a:r>
            <a:r>
              <a:rPr lang="en-US" dirty="0" smtClean="0"/>
              <a:t>, enteritis, </a:t>
            </a:r>
            <a:r>
              <a:rPr lang="en-US" dirty="0" err="1" smtClean="0"/>
              <a:t>anaemia</a:t>
            </a:r>
            <a:r>
              <a:rPr lang="en-US" dirty="0" smtClean="0"/>
              <a:t>, allergy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07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836</Words>
  <Application>Microsoft Office PowerPoint</Application>
  <PresentationFormat>On-screen Show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GIARDIA LAMBLIA</vt:lpstr>
      <vt:lpstr>PowerPoint Presentation</vt:lpstr>
      <vt:lpstr> TROPHOZOITE</vt:lpstr>
      <vt:lpstr>PowerPoint Presentation</vt:lpstr>
      <vt:lpstr>PowerPoint Presentation</vt:lpstr>
      <vt:lpstr>PowerPoint Presentation</vt:lpstr>
      <vt:lpstr> CYST</vt:lpstr>
      <vt:lpstr>PowerPoint Presentation</vt:lpstr>
      <vt:lpstr>PowerPoint Presentation</vt:lpstr>
      <vt:lpstr>PowerPoint Presentation</vt:lpstr>
      <vt:lpstr>LEISHMANIA DONOVANI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Lab Diagnosis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GIARDIA LAMBLIA</dc:title>
  <dc:creator>DR DIVYA SAHAY</dc:creator>
  <cp:lastModifiedBy>DR DIVYA SAHAY</cp:lastModifiedBy>
  <cp:revision>9</cp:revision>
  <dcterms:created xsi:type="dcterms:W3CDTF">2015-07-13T08:06:41Z</dcterms:created>
  <dcterms:modified xsi:type="dcterms:W3CDTF">2015-07-13T08:48:51Z</dcterms:modified>
</cp:coreProperties>
</file>