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6" r:id="rId14"/>
    <p:sldId id="271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75CF0-4B31-49B1-B2C5-6D7F53109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5D1BB-8170-4D4B-AA7F-2E4DD97A5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828800"/>
            <a:ext cx="7696200" cy="36576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E6B91-3649-42BB-AE02-44CFAF8A6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1E3B6E-9654-4FE2-B39A-9DCD9AF83B41}" type="datetimeFigureOut">
              <a:rPr lang="en-US" smtClean="0"/>
              <a:pPr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BBCB45-126C-43DA-AF79-329AB3B6F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 INTESTINAL Nematodes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> BDS 2</a:t>
            </a:r>
            <a:r>
              <a:rPr lang="en-US" baseline="30000" dirty="0" smtClean="0"/>
              <a:t>nd</a:t>
            </a:r>
            <a:r>
              <a:rPr lang="en-US" dirty="0" smtClean="0"/>
              <a:t> year                                  Date:10/8/2016</a:t>
            </a:r>
          </a:p>
          <a:p>
            <a:pPr eaLnBrk="1" hangingPunct="1"/>
            <a:r>
              <a:rPr lang="en-US" dirty="0" smtClean="0"/>
              <a:t>                      </a:t>
            </a:r>
            <a:r>
              <a:rPr lang="en-US" dirty="0" err="1" smtClean="0"/>
              <a:t>Dr.Nitika</a:t>
            </a:r>
            <a:r>
              <a:rPr lang="en-US" dirty="0" smtClean="0"/>
              <a:t> </a:t>
            </a:r>
            <a:r>
              <a:rPr lang="en-US" dirty="0" err="1" smtClean="0"/>
              <a:t>anand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143000"/>
          </a:xfrm>
        </p:spPr>
        <p:txBody>
          <a:bodyPr/>
          <a:lstStyle/>
          <a:p>
            <a:pPr eaLnBrk="1" hangingPunct="1"/>
            <a:r>
              <a:rPr lang="en-US" smtClean="0"/>
              <a:t>LAB DIAGNOSIS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8534400" cy="5334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a)Stool </a:t>
            </a:r>
            <a:r>
              <a:rPr lang="en-US" sz="2800" dirty="0" err="1" smtClean="0"/>
              <a:t>Exam:Adult</a:t>
            </a:r>
            <a:r>
              <a:rPr lang="en-US" sz="2800" dirty="0" smtClean="0"/>
              <a:t> worms or eggs may be </a:t>
            </a:r>
            <a:r>
              <a:rPr lang="en-US" sz="2800" dirty="0" err="1" smtClean="0"/>
              <a:t>detected.Eggs</a:t>
            </a:r>
            <a:r>
              <a:rPr lang="en-US" sz="2800" dirty="0" smtClean="0"/>
              <a:t> not seen if only male worms are present.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b)</a:t>
            </a:r>
            <a:r>
              <a:rPr lang="en-US" sz="2800" dirty="0" err="1" smtClean="0"/>
              <a:t>Xray</a:t>
            </a:r>
            <a:r>
              <a:rPr lang="en-US" sz="2800" dirty="0" smtClean="0"/>
              <a:t> </a:t>
            </a:r>
            <a:r>
              <a:rPr lang="en-US" sz="2800" dirty="0" err="1" smtClean="0"/>
              <a:t>diagnosis:Adult</a:t>
            </a:r>
            <a:r>
              <a:rPr lang="en-US" sz="2800" dirty="0" smtClean="0"/>
              <a:t> worm can be detected by radiography with barium emulsion which is absorbed by worm in 4-6 hrs &amp; cast a string like shadow.</a:t>
            </a:r>
          </a:p>
          <a:p>
            <a:pPr>
              <a:buNone/>
            </a:pPr>
            <a:r>
              <a:rPr lang="en-US" sz="2800" dirty="0" smtClean="0"/>
              <a:t>c)Bile </a:t>
            </a:r>
            <a:r>
              <a:rPr lang="en-US" sz="2800" dirty="0" err="1" smtClean="0"/>
              <a:t>exam:Bile</a:t>
            </a:r>
            <a:r>
              <a:rPr lang="en-US" sz="2800" dirty="0" smtClean="0"/>
              <a:t> obtained by    intubation reveal </a:t>
            </a:r>
            <a:r>
              <a:rPr lang="en-US" sz="2800" dirty="0" err="1" smtClean="0"/>
              <a:t>ascaris</a:t>
            </a:r>
            <a:r>
              <a:rPr lang="en-US" sz="2800" dirty="0" smtClean="0"/>
              <a:t> eggs.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>
                <a:solidFill>
                  <a:srgbClr val="FF0000"/>
                </a:solidFill>
              </a:rPr>
              <a:t>2)Ancylostoma duodenale</a:t>
            </a:r>
            <a:br>
              <a:rPr lang="en-US" sz="4000" smtClean="0">
                <a:solidFill>
                  <a:srgbClr val="FF0000"/>
                </a:solidFill>
              </a:rPr>
            </a:br>
            <a:r>
              <a:rPr lang="en-US" sz="4000" smtClean="0">
                <a:solidFill>
                  <a:srgbClr val="FF0000"/>
                </a:solidFill>
              </a:rPr>
              <a:t>(Hookworm)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" y="1600200"/>
            <a:ext cx="8991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smtClean="0"/>
              <a:t>Morphology</a:t>
            </a:r>
            <a:r>
              <a:rPr lang="en-US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a)Adult worm: Small ,greyish white in colour,cylindrical in shape.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Anterior end is bent dorsally,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hence the name Hookworm.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Life span 1-2 yrs.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  <p:pic>
        <p:nvPicPr>
          <p:cNvPr id="48132" name="Picture 4" descr="C:\Users\l\Desktop\my  documents\My Pictures\Ancylostoma%20duodena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9063" y="2667000"/>
            <a:ext cx="38687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839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dirty="0" smtClean="0"/>
              <a:t>b)Egg: Oval measuring 65</a:t>
            </a:r>
            <a:r>
              <a:rPr lang="el-GR" sz="2800" dirty="0" smtClean="0"/>
              <a:t>μ</a:t>
            </a:r>
            <a:r>
              <a:rPr lang="en-US" sz="2800" dirty="0" smtClean="0"/>
              <a:t>m X 45</a:t>
            </a:r>
            <a:r>
              <a:rPr lang="el-GR" sz="2800" dirty="0" smtClean="0"/>
              <a:t>μ</a:t>
            </a:r>
            <a:r>
              <a:rPr lang="en-US" sz="2800" dirty="0" smtClean="0"/>
              <a:t>m 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Contains segmented ovum with 4 </a:t>
            </a:r>
            <a:r>
              <a:rPr lang="en-US" sz="2800" dirty="0" err="1" smtClean="0"/>
              <a:t>blastomeres.Surrounded</a:t>
            </a:r>
            <a:r>
              <a:rPr lang="en-US" sz="2800" dirty="0" smtClean="0"/>
              <a:t> by outer hyaline </a:t>
            </a:r>
            <a:r>
              <a:rPr lang="en-US" sz="2800" dirty="0" err="1" smtClean="0"/>
              <a:t>shell.Not</a:t>
            </a:r>
            <a:r>
              <a:rPr lang="en-US" sz="2800" dirty="0" smtClean="0"/>
              <a:t> infective when  freshly passed.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Clear space b/w hyaline shell &amp; segmented ovum.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676400"/>
            <a:ext cx="91440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Infective </a:t>
            </a:r>
            <a:r>
              <a:rPr lang="en-US" dirty="0" err="1" smtClean="0"/>
              <a:t>agent:Filariform</a:t>
            </a:r>
            <a:r>
              <a:rPr lang="en-US" dirty="0" smtClean="0"/>
              <a:t> larvae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 smtClean="0"/>
              <a:t>Host:Man</a:t>
            </a:r>
            <a:r>
              <a:rPr lang="en-US" dirty="0" smtClean="0"/>
              <a:t> is only host.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Mode of </a:t>
            </a:r>
            <a:r>
              <a:rPr lang="en-US" dirty="0" err="1" smtClean="0"/>
              <a:t>infection:Penetration</a:t>
            </a:r>
            <a:r>
              <a:rPr lang="en-US" dirty="0" smtClean="0"/>
              <a:t> through skin.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Common </a:t>
            </a:r>
            <a:r>
              <a:rPr lang="en-US" dirty="0" err="1" smtClean="0"/>
              <a:t>sites:Skin</a:t>
            </a:r>
            <a:r>
              <a:rPr lang="en-US" dirty="0" smtClean="0"/>
              <a:t> b/w </a:t>
            </a:r>
            <a:r>
              <a:rPr lang="en-US" dirty="0" err="1" smtClean="0"/>
              <a:t>toes,dorsum</a:t>
            </a:r>
            <a:r>
              <a:rPr lang="en-US" dirty="0" smtClean="0"/>
              <a:t> of feet, soles, hands.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pic>
        <p:nvPicPr>
          <p:cNvPr id="50180" name="Picture 4" descr="C:\Users\l\Desktop\my  documents\My Pictures\ancylostoma  filariform larv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152400"/>
            <a:ext cx="3581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TextBox 4"/>
          <p:cNvSpPr txBox="1">
            <a:spLocks noChangeArrowheads="1"/>
          </p:cNvSpPr>
          <p:nvPr/>
        </p:nvSpPr>
        <p:spPr bwMode="auto">
          <a:xfrm>
            <a:off x="5791200" y="1752600"/>
            <a:ext cx="243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Filariform larva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685800" y="611188"/>
          <a:ext cx="6934200" cy="6019800"/>
        </p:xfrm>
        <a:graphic>
          <a:graphicData uri="http://schemas.openxmlformats.org/presentationml/2006/ole">
            <p:oleObj spid="_x0000_s1026" name="Photo Editor Photo" r:id="rId3" imgW="3809524" imgH="380952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Pathogenesis &amp; clinical features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1)Affects due to migrating larvae</a:t>
            </a:r>
            <a:r>
              <a:rPr lang="en-US" u="sng" dirty="0" smtClean="0"/>
              <a:t>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a)Ground </a:t>
            </a:r>
            <a:r>
              <a:rPr lang="en-US" dirty="0" err="1" smtClean="0"/>
              <a:t>itch:local</a:t>
            </a:r>
            <a:r>
              <a:rPr lang="en-US" dirty="0" smtClean="0"/>
              <a:t> irritation at the site of entry. Disappears in 1-2 weeks.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b)Pulmonary </a:t>
            </a:r>
            <a:r>
              <a:rPr lang="en-US" dirty="0" err="1" smtClean="0"/>
              <a:t>symptoms:Cough</a:t>
            </a:r>
            <a:r>
              <a:rPr lang="en-US" dirty="0" smtClean="0"/>
              <a:t>, wheezing, </a:t>
            </a:r>
            <a:r>
              <a:rPr lang="en-US" dirty="0" err="1" smtClean="0"/>
              <a:t>bronchitis,marked</a:t>
            </a:r>
            <a:r>
              <a:rPr lang="en-US" dirty="0" smtClean="0"/>
              <a:t> </a:t>
            </a:r>
            <a:r>
              <a:rPr lang="en-US" dirty="0" err="1" smtClean="0"/>
              <a:t>eosinophilia</a:t>
            </a:r>
            <a:r>
              <a:rPr lang="en-US" dirty="0" smtClean="0"/>
              <a:t> occurs .</a:t>
            </a: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u="sng" dirty="0" smtClean="0"/>
              <a:t>2)Affects due to mature worms: </a:t>
            </a:r>
            <a:r>
              <a:rPr lang="en-US" dirty="0" smtClean="0"/>
              <a:t>They attach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to jejunum producing </a:t>
            </a:r>
            <a:r>
              <a:rPr lang="en-US" dirty="0" err="1" smtClean="0">
                <a:solidFill>
                  <a:srgbClr val="FF0000"/>
                </a:solidFill>
              </a:rPr>
              <a:t>Microcytic,hypochromic</a:t>
            </a:r>
            <a:r>
              <a:rPr lang="en-US" dirty="0" smtClean="0">
                <a:solidFill>
                  <a:srgbClr val="FF0000"/>
                </a:solidFill>
              </a:rPr>
              <a:t> anemia.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 smtClean="0"/>
          </a:p>
          <a:p>
            <a:pPr eaLnBrk="1" hangingPunct="1"/>
            <a:r>
              <a:rPr lang="en-US" dirty="0" smtClean="0"/>
              <a:t>Patients develop </a:t>
            </a:r>
            <a:r>
              <a:rPr lang="en-US" dirty="0" err="1" smtClean="0"/>
              <a:t>epigastric</a:t>
            </a:r>
            <a:r>
              <a:rPr lang="en-US" dirty="0" smtClean="0"/>
              <a:t> pain, </a:t>
            </a:r>
            <a:r>
              <a:rPr lang="en-US" dirty="0" err="1" smtClean="0"/>
              <a:t>vomoting,diarrhea</a:t>
            </a:r>
            <a:r>
              <a:rPr lang="en-US" dirty="0" smtClean="0"/>
              <a:t>. </a:t>
            </a:r>
          </a:p>
          <a:p>
            <a:pPr eaLnBrk="1" hangingPunct="1">
              <a:buFontTx/>
              <a:buNone/>
            </a:pPr>
            <a:endParaRPr lang="en-US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Lab diagnosis</a:t>
            </a:r>
          </a:p>
        </p:txBody>
      </p:sp>
      <p:graphicFrame>
        <p:nvGraphicFramePr>
          <p:cNvPr id="2050" name="Organization Chart 5"/>
          <p:cNvGraphicFramePr>
            <a:graphicFrameLocks/>
          </p:cNvGraphicFramePr>
          <p:nvPr>
            <p:ph type="dgm" idx="1"/>
          </p:nvPr>
        </p:nvGraphicFramePr>
        <p:xfrm>
          <a:off x="381000" y="1524000"/>
          <a:ext cx="8609013" cy="46783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INTESTINAL NEMATODES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smtClean="0">
                <a:solidFill>
                  <a:srgbClr val="FF0000"/>
                </a:solidFill>
              </a:rPr>
              <a:t>Intestinal nematodes in small intestine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Ascaris lumbricoides(Largest intestinal  nematode in man)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Ancylostoma duodenale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u="sng" smtClean="0">
                <a:solidFill>
                  <a:srgbClr val="FF0000"/>
                </a:solidFill>
              </a:rPr>
              <a:t>Intestinal nematodes in large intestine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    Enterobius vermicularis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     Trichuris trichiura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</a:rPr>
              <a:t>1)Ascaris lumbricoides (Roundworm)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6962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b="1" smtClean="0"/>
              <a:t>Morphology:</a:t>
            </a:r>
            <a:r>
              <a:rPr lang="en-US" sz="2800" smtClean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u="sng" smtClean="0"/>
              <a:t>a)Adult worms</a:t>
            </a:r>
            <a:r>
              <a:rPr lang="en-US" sz="280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Large, stout nematodes tapering at both ends.Life span is 1 yr.Female worms are slightly larger than male worms.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Body cavity is filled with irritating fluid k/n as “Ascaron”.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蛔虫大体.jpg (25757 字节)"/>
          <p:cNvPicPr>
            <a:picLocks noGrp="1" noChangeAspect="1" noChangeArrowheads="1"/>
          </p:cNvPicPr>
          <p:nvPr>
            <p:ph/>
          </p:nvPr>
        </p:nvPicPr>
        <p:blipFill>
          <a:blip r:embed="rId2"/>
          <a:stretch>
            <a:fillRect/>
          </a:stretch>
        </p:blipFill>
        <p:spPr>
          <a:xfrm>
            <a:off x="927100" y="1371600"/>
            <a:ext cx="7213600" cy="2895600"/>
          </a:xfrm>
          <a:noFill/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447800" y="5334000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altLang="zh-CN" sz="3200" b="1">
                <a:ea typeface="SimSun" pitchFamily="2" charset="-122"/>
              </a:rPr>
              <a:t>    Adult worm of A. lumbricoides</a:t>
            </a:r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4343400" y="4230688"/>
            <a:ext cx="2438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MALE:20cm</a:t>
            </a:r>
          </a:p>
          <a:p>
            <a:r>
              <a:rPr lang="en-US"/>
              <a:t>FEMALE:30cm</a:t>
            </a: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Life cycle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mtClean="0"/>
              <a:t> Definitive Host:  Man</a:t>
            </a:r>
          </a:p>
          <a:p>
            <a:pPr eaLnBrk="1" hangingPunct="1"/>
            <a:r>
              <a:rPr lang="en-US" smtClean="0"/>
              <a:t>No intermediate host</a:t>
            </a:r>
          </a:p>
          <a:p>
            <a:pPr eaLnBrk="1" hangingPunct="1"/>
            <a:r>
              <a:rPr lang="en-US" smtClean="0"/>
              <a:t>  Mode of infection:Ingestion of food,water,raw veggies contaminated with embryonated egg.</a:t>
            </a:r>
          </a:p>
          <a:p>
            <a:pPr eaLnBrk="1" hangingPunct="1"/>
            <a:r>
              <a:rPr lang="en-US" smtClean="0"/>
              <a:t>Infective form:Embryonated egg</a:t>
            </a:r>
          </a:p>
          <a:p>
            <a:pPr eaLnBrk="1" hangingPunct="1"/>
            <a:r>
              <a:rPr lang="en-US" smtClean="0"/>
              <a:t>   Habitat:Small intestine.</a:t>
            </a:r>
          </a:p>
          <a:p>
            <a:pPr eaLnBrk="1" hangingPunct="1">
              <a:buFontTx/>
              <a:buNone/>
            </a:pPr>
            <a:r>
              <a:rPr lang="en-US" smtClean="0"/>
              <a:t>                          </a:t>
            </a:r>
          </a:p>
          <a:p>
            <a:pPr eaLnBrk="1" hangingPunct="1">
              <a:buFontTx/>
              <a:buNone/>
            </a:pPr>
            <a:endParaRPr 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l\Desktop\my  documents\My Pictures\ascaris cycle.jpg"/>
          <p:cNvPicPr>
            <a:picLocks noChangeAspect="1" noChangeArrowheads="1"/>
          </p:cNvPicPr>
          <p:nvPr/>
        </p:nvPicPr>
        <p:blipFill>
          <a:blip r:embed="rId2">
            <a:lum bright="10000" contras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914400" y="457200"/>
            <a:ext cx="1490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Moulting in </a:t>
            </a:r>
          </a:p>
        </p:txBody>
      </p:sp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457200" y="1066800"/>
            <a:ext cx="99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Reach portal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838200"/>
          </a:xfrm>
        </p:spPr>
        <p:txBody>
          <a:bodyPr/>
          <a:lstStyle/>
          <a:p>
            <a:pPr eaLnBrk="1" hangingPunct="1"/>
            <a:r>
              <a:rPr lang="en-US" smtClean="0"/>
              <a:t>Pathogenesis &amp; symptoms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143000"/>
            <a:ext cx="8534400" cy="43434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en-US" u="sng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u="sng" smtClean="0">
                <a:solidFill>
                  <a:srgbClr val="FF0000"/>
                </a:solidFill>
              </a:rPr>
              <a:t>1)Symptoms due to migrating larvae</a:t>
            </a:r>
          </a:p>
          <a:p>
            <a:pPr eaLnBrk="1" hangingPunct="1">
              <a:buFontTx/>
              <a:buNone/>
            </a:pPr>
            <a:r>
              <a:rPr lang="en-US" smtClean="0"/>
              <a:t>a)In Lungs(Loeffler’s syndrome): Present as fever,cough,dyspnoea,bloody sputum, pain over chest</a:t>
            </a:r>
          </a:p>
          <a:p>
            <a:pPr eaLnBrk="1" hangingPunct="1">
              <a:buFontTx/>
              <a:buNone/>
            </a:pP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b)In general circulation:  May produce disturbances in brain,kidney,heart,spinal cord.</a:t>
            </a:r>
          </a:p>
          <a:p>
            <a:pPr eaLnBrk="1" hangingPunct="1">
              <a:buFontTx/>
              <a:buNone/>
            </a:pPr>
            <a:endParaRPr 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u="sng" dirty="0" smtClean="0">
                <a:solidFill>
                  <a:srgbClr val="FF0000"/>
                </a:solidFill>
              </a:rPr>
              <a:t>2)Symptoms due to adult worm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2800" dirty="0" smtClean="0"/>
              <a:t>Gastrointestinal symptoms: Intermittent </a:t>
            </a:r>
            <a:r>
              <a:rPr lang="en-US" sz="2800" dirty="0" err="1" smtClean="0"/>
              <a:t>cramps,Loss</a:t>
            </a:r>
            <a:r>
              <a:rPr lang="en-US" sz="2800" dirty="0" smtClean="0"/>
              <a:t> of </a:t>
            </a:r>
            <a:r>
              <a:rPr lang="en-US" sz="2800" dirty="0" err="1" smtClean="0"/>
              <a:t>appetite,malnutrition</a:t>
            </a:r>
            <a:r>
              <a:rPr lang="en-US" sz="2800" dirty="0" smtClean="0"/>
              <a:t>, </a:t>
            </a:r>
            <a:r>
              <a:rPr lang="en-US" sz="2800" dirty="0" err="1" smtClean="0"/>
              <a:t>hypovitaminosis</a:t>
            </a:r>
            <a:r>
              <a:rPr lang="en-US" sz="2800" dirty="0" smtClean="0"/>
              <a:t> A causing </a:t>
            </a:r>
            <a:r>
              <a:rPr lang="en-US" sz="2800" dirty="0" err="1" smtClean="0"/>
              <a:t>nightblindness</a:t>
            </a:r>
            <a:r>
              <a:rPr lang="en-US" sz="2800" dirty="0" smtClean="0"/>
              <a:t> 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Release of body fluid </a:t>
            </a:r>
            <a:r>
              <a:rPr lang="en-US" sz="2800" dirty="0" err="1" smtClean="0"/>
              <a:t>Ascaron</a:t>
            </a:r>
            <a:r>
              <a:rPr lang="en-US" sz="2800" dirty="0" smtClean="0"/>
              <a:t> causes allergic manifestations </a:t>
            </a:r>
            <a:r>
              <a:rPr lang="en-US" sz="2800" dirty="0" err="1" smtClean="0"/>
              <a:t>viz</a:t>
            </a:r>
            <a:r>
              <a:rPr lang="en-US" sz="2800" dirty="0" smtClean="0"/>
              <a:t>: </a:t>
            </a:r>
            <a:r>
              <a:rPr lang="en-US" sz="2800" dirty="0" err="1" smtClean="0"/>
              <a:t>Urticaria</a:t>
            </a:r>
            <a:r>
              <a:rPr lang="en-US" sz="2800" dirty="0" smtClean="0"/>
              <a:t>, </a:t>
            </a:r>
            <a:r>
              <a:rPr lang="en-US" sz="2800" dirty="0" err="1" smtClean="0"/>
              <a:t>oedema</a:t>
            </a:r>
            <a:r>
              <a:rPr lang="en-US" sz="2800" dirty="0" smtClean="0"/>
              <a:t> of face.</a:t>
            </a:r>
          </a:p>
          <a:p>
            <a:pPr eaLnBrk="1" hangingPunct="1"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Ectopic Ascariasis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9700" name="Picture 5" descr="Ascar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457325"/>
            <a:ext cx="54102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</TotalTime>
  <Words>443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Median</vt:lpstr>
      <vt:lpstr>Photo Editor Photo</vt:lpstr>
      <vt:lpstr> INTESTINAL Nematodes</vt:lpstr>
      <vt:lpstr>INTESTINAL NEMATODES</vt:lpstr>
      <vt:lpstr>1)Ascaris lumbricoides (Roundworm)</vt:lpstr>
      <vt:lpstr>Slide 4</vt:lpstr>
      <vt:lpstr>Life cycle</vt:lpstr>
      <vt:lpstr>Slide 6</vt:lpstr>
      <vt:lpstr>Pathogenesis &amp; symptoms</vt:lpstr>
      <vt:lpstr>Slide 8</vt:lpstr>
      <vt:lpstr>Ectopic Ascariasis</vt:lpstr>
      <vt:lpstr>LAB DIAGNOSIS</vt:lpstr>
      <vt:lpstr>2)Ancylostoma duodenale (Hookworm)</vt:lpstr>
      <vt:lpstr>Slide 12</vt:lpstr>
      <vt:lpstr>Life cycle</vt:lpstr>
      <vt:lpstr>Life cycle</vt:lpstr>
      <vt:lpstr>Pathogenesis &amp; clinical features</vt:lpstr>
      <vt:lpstr>Slide 16</vt:lpstr>
      <vt:lpstr>Lab diagnosis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INTESTINAL Nematodes</dc:title>
  <dc:creator>l</dc:creator>
  <cp:lastModifiedBy>l</cp:lastModifiedBy>
  <cp:revision>2</cp:revision>
  <dcterms:created xsi:type="dcterms:W3CDTF">2016-08-08T06:44:22Z</dcterms:created>
  <dcterms:modified xsi:type="dcterms:W3CDTF">2016-08-08T09:30:58Z</dcterms:modified>
</cp:coreProperties>
</file>