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5"/>
  </p:notesMasterIdLst>
  <p:sldIdLst>
    <p:sldId id="284" r:id="rId2"/>
    <p:sldId id="285" r:id="rId3"/>
    <p:sldId id="289" r:id="rId4"/>
    <p:sldId id="286" r:id="rId5"/>
    <p:sldId id="291" r:id="rId6"/>
    <p:sldId id="287" r:id="rId7"/>
    <p:sldId id="288" r:id="rId8"/>
    <p:sldId id="283" r:id="rId9"/>
    <p:sldId id="282" r:id="rId10"/>
    <p:sldId id="256" r:id="rId11"/>
    <p:sldId id="273" r:id="rId12"/>
    <p:sldId id="257" r:id="rId13"/>
    <p:sldId id="258" r:id="rId14"/>
    <p:sldId id="259" r:id="rId15"/>
    <p:sldId id="278" r:id="rId16"/>
    <p:sldId id="276" r:id="rId17"/>
    <p:sldId id="281" r:id="rId18"/>
    <p:sldId id="264" r:id="rId19"/>
    <p:sldId id="261" r:id="rId20"/>
    <p:sldId id="263" r:id="rId21"/>
    <p:sldId id="262" r:id="rId22"/>
    <p:sldId id="265" r:id="rId23"/>
    <p:sldId id="266" r:id="rId24"/>
    <p:sldId id="267" r:id="rId25"/>
    <p:sldId id="274" r:id="rId26"/>
    <p:sldId id="275" r:id="rId27"/>
    <p:sldId id="280" r:id="rId28"/>
    <p:sldId id="279" r:id="rId29"/>
    <p:sldId id="268" r:id="rId30"/>
    <p:sldId id="269" r:id="rId31"/>
    <p:sldId id="270" r:id="rId32"/>
    <p:sldId id="271" r:id="rId33"/>
    <p:sldId id="272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29FCBA-244D-4774-A80D-CC943BB25B03}" type="datetimeFigureOut">
              <a:rPr lang="en-US" smtClean="0"/>
              <a:pPr/>
              <a:t>1/9/2012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815AFB-7274-4A51-98AC-3468B54120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111EC-642C-4418-9B79-FE92AFAA2314}" type="datetimeFigureOut">
              <a:rPr lang="en-US" smtClean="0"/>
              <a:pPr/>
              <a:t>1/9/2012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AF257-D5E1-42E9-A51E-16CC9DF24A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111EC-642C-4418-9B79-FE92AFAA2314}" type="datetimeFigureOut">
              <a:rPr lang="en-US" smtClean="0"/>
              <a:pPr/>
              <a:t>1/9/2012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AF257-D5E1-42E9-A51E-16CC9DF24A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111EC-642C-4418-9B79-FE92AFAA2314}" type="datetimeFigureOut">
              <a:rPr lang="en-US" smtClean="0"/>
              <a:pPr/>
              <a:t>1/9/2012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AF257-D5E1-42E9-A51E-16CC9DF24A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111EC-642C-4418-9B79-FE92AFAA2314}" type="datetimeFigureOut">
              <a:rPr lang="en-US" smtClean="0"/>
              <a:pPr/>
              <a:t>1/9/2012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AF257-D5E1-42E9-A51E-16CC9DF24A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111EC-642C-4418-9B79-FE92AFAA2314}" type="datetimeFigureOut">
              <a:rPr lang="en-US" smtClean="0"/>
              <a:pPr/>
              <a:t>1/9/2012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AF257-D5E1-42E9-A51E-16CC9DF24A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111EC-642C-4418-9B79-FE92AFAA2314}" type="datetimeFigureOut">
              <a:rPr lang="en-US" smtClean="0"/>
              <a:pPr/>
              <a:t>1/9/2012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AF257-D5E1-42E9-A51E-16CC9DF24A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111EC-642C-4418-9B79-FE92AFAA2314}" type="datetimeFigureOut">
              <a:rPr lang="en-US" smtClean="0"/>
              <a:pPr/>
              <a:t>1/9/2012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AF257-D5E1-42E9-A51E-16CC9DF24A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111EC-642C-4418-9B79-FE92AFAA2314}" type="datetimeFigureOut">
              <a:rPr lang="en-US" smtClean="0"/>
              <a:pPr/>
              <a:t>1/9/2012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AF257-D5E1-42E9-A51E-16CC9DF24A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111EC-642C-4418-9B79-FE92AFAA2314}" type="datetimeFigureOut">
              <a:rPr lang="en-US" smtClean="0"/>
              <a:pPr/>
              <a:t>1/9/2012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AF257-D5E1-42E9-A51E-16CC9DF24A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111EC-642C-4418-9B79-FE92AFAA2314}" type="datetimeFigureOut">
              <a:rPr lang="en-US" smtClean="0"/>
              <a:pPr/>
              <a:t>1/9/2012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AF257-D5E1-42E9-A51E-16CC9DF24A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111EC-642C-4418-9B79-FE92AFAA2314}" type="datetimeFigureOut">
              <a:rPr lang="en-US" smtClean="0"/>
              <a:pPr/>
              <a:t>1/9/2012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AF257-D5E1-42E9-A51E-16CC9DF24A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111EC-642C-4418-9B79-FE92AFAA2314}" type="datetimeFigureOut">
              <a:rPr lang="en-US" smtClean="0"/>
              <a:pPr/>
              <a:t>1/9/2012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AF257-D5E1-42E9-A51E-16CC9DF24A9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Fasciola</a:t>
            </a:r>
            <a:r>
              <a:rPr lang="en-US" dirty="0" smtClean="0"/>
              <a:t> hepatica</a:t>
            </a:r>
            <a:br>
              <a:rPr lang="en-US" dirty="0" smtClean="0"/>
            </a:br>
            <a:r>
              <a:rPr lang="en-US" dirty="0" smtClean="0"/>
              <a:t>Sheep liver fluke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Geographical distribution: Cosmopolitan</a:t>
            </a:r>
          </a:p>
          <a:p>
            <a:r>
              <a:rPr lang="en-US" dirty="0" smtClean="0"/>
              <a:t>Definitive host: sheep, cattle, man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r>
              <a:rPr lang="en-US" dirty="0" err="1" smtClean="0"/>
              <a:t>Intermidiate</a:t>
            </a:r>
            <a:r>
              <a:rPr lang="en-US" dirty="0" smtClean="0"/>
              <a:t> host: snail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</a:t>
            </a:r>
            <a:r>
              <a:rPr lang="en-US" dirty="0" err="1" smtClean="0"/>
              <a:t>Intermidiate</a:t>
            </a:r>
            <a:r>
              <a:rPr lang="en-US" dirty="0" smtClean="0"/>
              <a:t> host: aquatic plants</a:t>
            </a:r>
          </a:p>
          <a:p>
            <a:r>
              <a:rPr lang="en-US" dirty="0" smtClean="0"/>
              <a:t>Habitat: Adult worm stays in </a:t>
            </a:r>
            <a:r>
              <a:rPr lang="en-US" dirty="0" err="1" smtClean="0"/>
              <a:t>billiary</a:t>
            </a:r>
            <a:r>
              <a:rPr lang="en-US" dirty="0" smtClean="0"/>
              <a:t> passage of definitive host</a:t>
            </a:r>
          </a:p>
          <a:p>
            <a:r>
              <a:rPr lang="en-US" dirty="0" err="1" smtClean="0"/>
              <a:t>Operculated</a:t>
            </a:r>
            <a:r>
              <a:rPr lang="en-US" dirty="0" smtClean="0"/>
              <a:t> eggs passed in </a:t>
            </a:r>
            <a:r>
              <a:rPr lang="en-US" dirty="0" err="1" smtClean="0"/>
              <a:t>faeces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76400"/>
            <a:ext cx="8250378" cy="4952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533400" y="381000"/>
            <a:ext cx="807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      </a:t>
            </a:r>
            <a:r>
              <a:rPr lang="en-US" sz="40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WUCHERERIA   BANCROFTI</a:t>
            </a:r>
            <a:endParaRPr lang="en-US" sz="4000" b="1" i="1" dirty="0">
              <a:solidFill>
                <a:schemeClr val="accent1">
                  <a:lumMod val="40000"/>
                  <a:lumOff val="60000"/>
                </a:schemeClr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602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u="sng" dirty="0" smtClean="0"/>
              <a:t>   </a:t>
            </a:r>
            <a:r>
              <a:rPr lang="en-US" sz="4000" b="1" i="1" u="sng" dirty="0" smtClean="0"/>
              <a:t>INTRODUCTION</a:t>
            </a:r>
          </a:p>
          <a:p>
            <a:r>
              <a:rPr lang="en-US" dirty="0" smtClean="0"/>
              <a:t>Common name:-  </a:t>
            </a:r>
            <a:r>
              <a:rPr lang="en-US" dirty="0" err="1" smtClean="0"/>
              <a:t>Bancroftian</a:t>
            </a:r>
            <a:r>
              <a:rPr lang="en-US" dirty="0" smtClean="0"/>
              <a:t> filarial worm</a:t>
            </a:r>
          </a:p>
          <a:p>
            <a:r>
              <a:rPr lang="en-US" dirty="0" smtClean="0"/>
              <a:t>The name </a:t>
            </a:r>
            <a:r>
              <a:rPr lang="en-US" dirty="0" err="1" smtClean="0"/>
              <a:t>filaria</a:t>
            </a:r>
            <a:r>
              <a:rPr lang="en-US" dirty="0" smtClean="0"/>
              <a:t> </a:t>
            </a:r>
            <a:r>
              <a:rPr lang="en-US" dirty="0" err="1" smtClean="0"/>
              <a:t>bancrofti</a:t>
            </a:r>
            <a:r>
              <a:rPr lang="en-US" dirty="0" smtClean="0"/>
              <a:t>  was proposed by </a:t>
            </a:r>
            <a:r>
              <a:rPr lang="en-US" dirty="0" err="1" smtClean="0"/>
              <a:t>cobbold</a:t>
            </a:r>
            <a:r>
              <a:rPr lang="en-US" dirty="0" smtClean="0"/>
              <a:t> in 1877 &amp; generic name  </a:t>
            </a:r>
            <a:r>
              <a:rPr lang="en-US" dirty="0" err="1" smtClean="0"/>
              <a:t>Wuchereria</a:t>
            </a:r>
            <a:r>
              <a:rPr lang="en-US" dirty="0" smtClean="0"/>
              <a:t> was given in 1878.</a:t>
            </a:r>
          </a:p>
          <a:p>
            <a:r>
              <a:rPr lang="en-US" dirty="0" smtClean="0"/>
              <a:t>They belong to the phylum  NEMATODE</a:t>
            </a:r>
          </a:p>
          <a:p>
            <a:r>
              <a:rPr lang="en-US" dirty="0" smtClean="0"/>
              <a:t>It is a viviparous nematode.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7467600" cy="4678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u="sng" dirty="0" smtClean="0"/>
              <a:t>GEOGRAPHICAL DISTRIBUTION</a:t>
            </a:r>
          </a:p>
          <a:p>
            <a:r>
              <a:rPr lang="en-US" dirty="0" smtClean="0"/>
              <a:t>It occurs in </a:t>
            </a:r>
            <a:r>
              <a:rPr lang="en-US" dirty="0" err="1" smtClean="0"/>
              <a:t>asia</a:t>
            </a:r>
            <a:r>
              <a:rPr lang="en-US" dirty="0" smtClean="0"/>
              <a:t> ,</a:t>
            </a:r>
            <a:r>
              <a:rPr lang="en-US" dirty="0" err="1" smtClean="0"/>
              <a:t>africa</a:t>
            </a:r>
            <a:r>
              <a:rPr lang="en-US" dirty="0" smtClean="0"/>
              <a:t> ,</a:t>
            </a:r>
            <a:r>
              <a:rPr lang="en-US" dirty="0" err="1" smtClean="0"/>
              <a:t>australia</a:t>
            </a:r>
            <a:r>
              <a:rPr lang="en-US" dirty="0" smtClean="0"/>
              <a:t> and south </a:t>
            </a:r>
            <a:r>
              <a:rPr lang="en-US" dirty="0" err="1" smtClean="0"/>
              <a:t>america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sz="3600" b="1" i="1" u="sng" dirty="0" smtClean="0"/>
              <a:t>HABITAT</a:t>
            </a:r>
          </a:p>
          <a:p>
            <a:r>
              <a:rPr lang="en-US" dirty="0" smtClean="0"/>
              <a:t>Adult male &amp; female  worm resides in lymph nodes &amp; lymphatic  vessels of man</a:t>
            </a:r>
          </a:p>
          <a:p>
            <a:r>
              <a:rPr lang="en-US" dirty="0" smtClean="0"/>
              <a:t>Microfilaria are found in blood</a:t>
            </a:r>
          </a:p>
          <a:p>
            <a:endParaRPr lang="en-US" sz="2400" dirty="0"/>
          </a:p>
          <a:p>
            <a:endParaRPr lang="en-US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1" dirty="0" smtClean="0"/>
              <a:t>                  </a:t>
            </a:r>
            <a:r>
              <a:rPr lang="en-US" sz="3600" b="1" i="1" u="sng" dirty="0" smtClean="0"/>
              <a:t>MORPHOLOGY</a:t>
            </a:r>
            <a:endParaRPr lang="en-US" sz="3600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334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sz="4200" dirty="0" smtClean="0"/>
          </a:p>
          <a:p>
            <a:pPr>
              <a:buNone/>
            </a:pPr>
            <a:r>
              <a:rPr lang="en-US" sz="4200" b="1" dirty="0" smtClean="0"/>
              <a:t>ADULT WORMS</a:t>
            </a:r>
          </a:p>
          <a:p>
            <a:r>
              <a:rPr lang="en-US" sz="3600" dirty="0" smtClean="0"/>
              <a:t>They are transparent, creamy, white, long ,hair like structures.</a:t>
            </a:r>
          </a:p>
          <a:p>
            <a:r>
              <a:rPr lang="en-US" sz="3600" dirty="0" smtClean="0"/>
              <a:t>They are </a:t>
            </a:r>
            <a:r>
              <a:rPr lang="en-US" sz="3600" dirty="0" err="1" smtClean="0"/>
              <a:t>filiform</a:t>
            </a:r>
            <a:r>
              <a:rPr lang="en-US" sz="3600" dirty="0" smtClean="0"/>
              <a:t> in shape with both ends tapering</a:t>
            </a:r>
          </a:p>
          <a:p>
            <a:r>
              <a:rPr lang="en-US" sz="3600" b="1" dirty="0" smtClean="0"/>
              <a:t>MALE WORM </a:t>
            </a:r>
            <a:r>
              <a:rPr lang="en-US" sz="3600" dirty="0" smtClean="0"/>
              <a:t>- 2.5-4cm×0.1mm ,posterior end curved ventrally, &amp; 2 </a:t>
            </a:r>
            <a:r>
              <a:rPr lang="en-US" sz="3600" dirty="0" err="1" smtClean="0"/>
              <a:t>spicules</a:t>
            </a:r>
            <a:r>
              <a:rPr lang="en-US" sz="3600" dirty="0" smtClean="0"/>
              <a:t> of unequal  length</a:t>
            </a:r>
          </a:p>
          <a:p>
            <a:r>
              <a:rPr lang="en-US" sz="3600" b="1" dirty="0" smtClean="0"/>
              <a:t>FEMALE WORM</a:t>
            </a:r>
            <a:r>
              <a:rPr lang="en-US" sz="3600" dirty="0" smtClean="0"/>
              <a:t>- 8-10cm×0.2-0.3mm  with straight posterior end</a:t>
            </a:r>
          </a:p>
          <a:p>
            <a:r>
              <a:rPr lang="en-US" sz="3600" dirty="0" smtClean="0"/>
              <a:t>The female is viviparous &amp;liberate sheathed embryo (microfilaria) into lymph  from where they find their way into blood.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81000"/>
            <a:ext cx="8153400" cy="6096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u="sng" dirty="0" smtClean="0"/>
              <a:t>MICROFILARIA</a:t>
            </a:r>
          </a:p>
          <a:p>
            <a:r>
              <a:rPr lang="en-US" sz="2800" dirty="0" smtClean="0"/>
              <a:t>It is transparent &amp; colorless  with blunt head  &amp; pointed tail</a:t>
            </a:r>
          </a:p>
          <a:p>
            <a:r>
              <a:rPr lang="en-US" sz="2800" dirty="0" smtClean="0"/>
              <a:t>It measures 245-295um×7.5-10um in size &amp; is covered by hyaline sheath which is much longer than the microfilaria, it can move forward and backward within the sheath</a:t>
            </a:r>
          </a:p>
          <a:p>
            <a:r>
              <a:rPr lang="en-US" sz="2800" dirty="0" smtClean="0"/>
              <a:t>The somatic cells or nuclei appears as granules in the central axis of the microfilaria</a:t>
            </a:r>
          </a:p>
          <a:p>
            <a:r>
              <a:rPr lang="en-US" sz="2800" dirty="0" smtClean="0"/>
              <a:t>These forms the landmarks for the recognition of various microfilaria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student\My Documents\My Pictures\wuchmal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1" y="1905000"/>
            <a:ext cx="3733800" cy="4152900"/>
          </a:xfrm>
          <a:prstGeom prst="rect">
            <a:avLst/>
          </a:prstGeom>
          <a:noFill/>
        </p:spPr>
      </p:pic>
      <p:pic>
        <p:nvPicPr>
          <p:cNvPr id="3075" name="Picture 3" descr="C:\Documents and Settings\student\My Documents\My Pictures\wuchfem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05400" y="1905000"/>
            <a:ext cx="3733800" cy="4191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33400" y="533400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  MALE  WORM               FEMALE WORM</a:t>
            </a:r>
            <a:endParaRPr lang="en-US" sz="3200" dirty="0"/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student\My Documents\My Pictures\microfilari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600200"/>
            <a:ext cx="3733800" cy="4962143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838200" y="457200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MICROFILARIAE WITH SHEATH</a:t>
            </a:r>
            <a:endParaRPr lang="en-US" sz="3600" dirty="0"/>
          </a:p>
        </p:txBody>
      </p:sp>
      <p:pic>
        <p:nvPicPr>
          <p:cNvPr id="1027" name="Picture 3" descr="C:\Documents and Settings\student\My Documents\My Pictures\micro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1600200"/>
            <a:ext cx="4495800" cy="49530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192.168.15.3\New Folder (7)\Scan00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80413"/>
            <a:ext cx="9144000" cy="693478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W_bancrofti_LifeCycle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913702"/>
          </a:xfrm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77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600" b="1" u="sng" dirty="0" smtClean="0"/>
              <a:t>LIFE CYCLE</a:t>
            </a:r>
          </a:p>
          <a:p>
            <a:pPr>
              <a:buNone/>
            </a:pPr>
            <a:r>
              <a:rPr lang="en-US" sz="2800" dirty="0" smtClean="0"/>
              <a:t>It passes its life </a:t>
            </a:r>
            <a:r>
              <a:rPr lang="en-US" sz="2800" dirty="0" err="1" smtClean="0"/>
              <a:t>cyle</a:t>
            </a:r>
            <a:r>
              <a:rPr lang="en-US" sz="2800" dirty="0" smtClean="0"/>
              <a:t> in 2 hosts</a:t>
            </a:r>
          </a:p>
          <a:p>
            <a:pPr>
              <a:buNone/>
            </a:pPr>
            <a:r>
              <a:rPr lang="en-US" sz="2800" dirty="0" smtClean="0"/>
              <a:t> DEFINITIVE HOST- man</a:t>
            </a:r>
          </a:p>
          <a:p>
            <a:pPr>
              <a:buNone/>
            </a:pPr>
            <a:r>
              <a:rPr lang="en-US" sz="2800" dirty="0" smtClean="0"/>
              <a:t> INTERMEDIATE HOST-female culex mosquito               </a:t>
            </a:r>
          </a:p>
          <a:p>
            <a:pPr>
              <a:buNone/>
            </a:pPr>
            <a:r>
              <a:rPr lang="en-US" sz="2800" dirty="0" smtClean="0"/>
              <a:t>INFECTIVE FORM TO MAN:- 3</a:t>
            </a:r>
            <a:r>
              <a:rPr lang="en-US" sz="2800" baseline="30000" dirty="0" smtClean="0"/>
              <a:t>rd</a:t>
            </a:r>
            <a:r>
              <a:rPr lang="en-US" sz="2800" dirty="0" smtClean="0"/>
              <a:t> stage larva</a:t>
            </a:r>
          </a:p>
          <a:p>
            <a:pPr>
              <a:buNone/>
            </a:pPr>
            <a:r>
              <a:rPr lang="en-US" sz="2800" dirty="0" smtClean="0"/>
              <a:t>MODES OF TRANSMISSION:- mosquito bite  </a:t>
            </a:r>
          </a:p>
          <a:p>
            <a:pPr>
              <a:buNone/>
            </a:pPr>
            <a:r>
              <a:rPr lang="en-US" sz="2800" dirty="0" smtClean="0"/>
              <a:t>  </a:t>
            </a:r>
          </a:p>
          <a:p>
            <a:pPr>
              <a:buNone/>
            </a:pPr>
            <a:r>
              <a:rPr lang="en-US" sz="2800" dirty="0" smtClean="0"/>
              <a:t>Adult worm resides in lymph  nodes &amp; lymphatic usually inguinal, scrotal, abdominal of man</a:t>
            </a:r>
          </a:p>
          <a:p>
            <a:pPr>
              <a:buNone/>
            </a:pPr>
            <a:r>
              <a:rPr lang="en-US" sz="2800" dirty="0" smtClean="0"/>
              <a:t>                                       ↓</a:t>
            </a:r>
          </a:p>
          <a:p>
            <a:pPr>
              <a:buNone/>
            </a:pPr>
            <a:r>
              <a:rPr lang="en-US" sz="2800" dirty="0" smtClean="0"/>
              <a:t>    male fertilize female &amp; gravid female give birth to microfilaria</a:t>
            </a:r>
          </a:p>
          <a:p>
            <a:pPr>
              <a:buNone/>
            </a:pPr>
            <a:r>
              <a:rPr lang="en-US" sz="2800" dirty="0" smtClean="0"/>
              <a:t>                                       ↓</a:t>
            </a:r>
          </a:p>
          <a:p>
            <a:pPr>
              <a:buNone/>
            </a:pPr>
            <a:r>
              <a:rPr lang="en-US" sz="2800" dirty="0" smtClean="0"/>
              <a:t>Through lymphatic they reach into circulation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Morphology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Adult: Hermaphrodite, leaf shaped  with 2 suckers a terminal and a ventral </a:t>
            </a:r>
          </a:p>
          <a:p>
            <a:r>
              <a:rPr lang="en-US" dirty="0" smtClean="0"/>
              <a:t>Eggs: oval, </a:t>
            </a:r>
            <a:r>
              <a:rPr lang="en-US" dirty="0" err="1" smtClean="0"/>
              <a:t>oerculated</a:t>
            </a:r>
            <a:endParaRPr lang="en-US" dirty="0" smtClean="0"/>
          </a:p>
          <a:p>
            <a:r>
              <a:rPr lang="en-US" dirty="0" smtClean="0"/>
              <a:t>Infective stage: encysted </a:t>
            </a:r>
            <a:r>
              <a:rPr lang="en-US" dirty="0" err="1" smtClean="0"/>
              <a:t>metacercaria</a:t>
            </a:r>
            <a:r>
              <a:rPr lang="en-US" dirty="0" smtClean="0"/>
              <a:t> attached on aquatic plants like watercress are ingested with undercooked water plants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305800" cy="58213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                                     ↓ </a:t>
            </a:r>
          </a:p>
          <a:p>
            <a:pPr>
              <a:buNone/>
            </a:pPr>
            <a:r>
              <a:rPr lang="en-US" dirty="0" smtClean="0"/>
              <a:t>Microfilaria appear for about 2 hr after midnight</a:t>
            </a:r>
          </a:p>
          <a:p>
            <a:pPr>
              <a:buNone/>
            </a:pPr>
            <a:r>
              <a:rPr lang="en-US" dirty="0" smtClean="0"/>
              <a:t>                                     ↓</a:t>
            </a:r>
          </a:p>
          <a:p>
            <a:pPr>
              <a:buNone/>
            </a:pPr>
            <a:r>
              <a:rPr lang="en-US" dirty="0" smtClean="0"/>
              <a:t>Then disappear more or less for rest of 24hrs from peripheral circulation and remain in pulmonary circulation</a:t>
            </a:r>
          </a:p>
          <a:p>
            <a:pPr>
              <a:buNone/>
            </a:pPr>
            <a:r>
              <a:rPr lang="en-US" dirty="0" smtClean="0"/>
              <a:t>                                     ↓</a:t>
            </a:r>
          </a:p>
          <a:p>
            <a:pPr>
              <a:buNone/>
            </a:pPr>
            <a:r>
              <a:rPr lang="en-US" dirty="0" smtClean="0"/>
              <a:t> Sheathed microfilaria are ingested by mosquito during its blood meal</a:t>
            </a:r>
          </a:p>
          <a:p>
            <a:pPr>
              <a:buNone/>
            </a:pPr>
            <a:r>
              <a:rPr lang="en-US" dirty="0" smtClean="0"/>
              <a:t>                                     ↓  </a:t>
            </a:r>
          </a:p>
          <a:p>
            <a:pPr>
              <a:buNone/>
            </a:pPr>
            <a:r>
              <a:rPr lang="en-US" dirty="0" smtClean="0"/>
              <a:t> Reaches stomach of mosquito and cast of their sheath in 2-6hrs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400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                                  ↓</a:t>
            </a:r>
          </a:p>
          <a:p>
            <a:pPr>
              <a:buNone/>
            </a:pPr>
            <a:r>
              <a:rPr lang="en-US" dirty="0" smtClean="0"/>
              <a:t>Penetrate stomach wall and in course of 4-7hrs reach thoracic muscles</a:t>
            </a:r>
          </a:p>
          <a:p>
            <a:pPr>
              <a:buNone/>
            </a:pPr>
            <a:r>
              <a:rPr lang="en-US" dirty="0" smtClean="0"/>
              <a:t>                                   ↓</a:t>
            </a:r>
          </a:p>
          <a:p>
            <a:pPr>
              <a:buNone/>
            </a:pPr>
            <a:r>
              <a:rPr lang="en-US" dirty="0" smtClean="0"/>
              <a:t> In next 2 days they metamorphose into short sausage shape organism (</a:t>
            </a:r>
            <a:r>
              <a:rPr lang="en-US" u="sng" dirty="0" err="1" smtClean="0"/>
              <a:t>Ist</a:t>
            </a:r>
            <a:r>
              <a:rPr lang="en-US" u="sng" dirty="0" smtClean="0"/>
              <a:t> stage larvae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                                   ↓</a:t>
            </a:r>
          </a:p>
          <a:p>
            <a:pPr>
              <a:buNone/>
            </a:pPr>
            <a:r>
              <a:rPr lang="en-US" dirty="0" smtClean="0"/>
              <a:t>  In 3-4 day they </a:t>
            </a:r>
            <a:r>
              <a:rPr lang="en-US" dirty="0" err="1" smtClean="0"/>
              <a:t>moult</a:t>
            </a:r>
            <a:r>
              <a:rPr lang="en-US" dirty="0" smtClean="0"/>
              <a:t> once or twice to become </a:t>
            </a:r>
            <a:r>
              <a:rPr lang="en-US" u="sng" dirty="0" smtClean="0"/>
              <a:t>2</a:t>
            </a:r>
            <a:r>
              <a:rPr lang="en-US" u="sng" baseline="30000" dirty="0" smtClean="0"/>
              <a:t>nd</a:t>
            </a:r>
            <a:r>
              <a:rPr lang="en-US" u="sng" dirty="0" smtClean="0"/>
              <a:t> stage larvae</a:t>
            </a:r>
          </a:p>
          <a:p>
            <a:pPr>
              <a:buNone/>
            </a:pPr>
            <a:r>
              <a:rPr lang="en-US" dirty="0" smtClean="0"/>
              <a:t>                                   ↓</a:t>
            </a:r>
          </a:p>
          <a:p>
            <a:pPr>
              <a:buNone/>
            </a:pPr>
            <a:r>
              <a:rPr lang="en-US" dirty="0" smtClean="0"/>
              <a:t>    On 10-11 day </a:t>
            </a:r>
            <a:r>
              <a:rPr lang="en-US" dirty="0" err="1" smtClean="0"/>
              <a:t>metamorphisis</a:t>
            </a:r>
            <a:r>
              <a:rPr lang="en-US" dirty="0" smtClean="0"/>
              <a:t>  complete, body cavity, genital organ are fully developed (</a:t>
            </a:r>
            <a:r>
              <a:rPr lang="en-US" b="1" i="1" u="sng" dirty="0" smtClean="0"/>
              <a:t>3</a:t>
            </a:r>
            <a:r>
              <a:rPr lang="en-US" b="1" i="1" u="sng" baseline="30000" dirty="0" smtClean="0"/>
              <a:t>rd</a:t>
            </a:r>
            <a:r>
              <a:rPr lang="en-US" b="1" i="1" u="sng" dirty="0" smtClean="0"/>
              <a:t> stage larva – infective stage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                                  ↓</a:t>
            </a:r>
          </a:p>
          <a:p>
            <a:pPr>
              <a:buNone/>
            </a:pPr>
            <a:r>
              <a:rPr lang="en-US" dirty="0" smtClean="0"/>
              <a:t>   Larvae then migrate from thoracic muscle to proboscis</a:t>
            </a:r>
          </a:p>
          <a:p>
            <a:pPr>
              <a:buNone/>
            </a:pPr>
            <a:r>
              <a:rPr lang="en-US" dirty="0" smtClean="0"/>
              <a:t>                                      ↓</a:t>
            </a:r>
          </a:p>
          <a:p>
            <a:pPr>
              <a:buNone/>
            </a:pPr>
            <a:r>
              <a:rPr lang="en-US" dirty="0" smtClean="0"/>
              <a:t>   They get deposited on skin near site of puncture by mosquito</a:t>
            </a:r>
          </a:p>
          <a:p>
            <a:pPr>
              <a:buNone/>
            </a:pPr>
            <a:r>
              <a:rPr lang="en-US" dirty="0" smtClean="0"/>
              <a:t>                                      ↓</a:t>
            </a:r>
          </a:p>
          <a:p>
            <a:pPr>
              <a:buNone/>
            </a:pPr>
            <a:r>
              <a:rPr lang="en-US" dirty="0" smtClean="0"/>
              <a:t>    They penetrate through skin &amp; enter into lymphatic where they develop into adult worm &amp; the cycle is repeated.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172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u="sng" dirty="0" smtClean="0"/>
              <a:t>PATHOGENESIS</a:t>
            </a:r>
          </a:p>
          <a:p>
            <a:r>
              <a:rPr lang="en-US" dirty="0" smtClean="0"/>
              <a:t>Infection caused by </a:t>
            </a:r>
            <a:r>
              <a:rPr lang="en-US" dirty="0" err="1" smtClean="0"/>
              <a:t>wuchereria</a:t>
            </a:r>
            <a:r>
              <a:rPr lang="en-US" dirty="0" smtClean="0"/>
              <a:t> </a:t>
            </a:r>
            <a:r>
              <a:rPr lang="en-US" dirty="0" err="1" smtClean="0"/>
              <a:t>bancrofti</a:t>
            </a:r>
            <a:r>
              <a:rPr lang="en-US" dirty="0" smtClean="0"/>
              <a:t> is k/a BANCROFTIAN FILARIASIS.</a:t>
            </a:r>
          </a:p>
          <a:p>
            <a:r>
              <a:rPr lang="en-US" dirty="0" smtClean="0"/>
              <a:t>It is mainly d/t presence of adult worm in lymph node &amp; vessels</a:t>
            </a:r>
          </a:p>
          <a:p>
            <a:r>
              <a:rPr lang="en-US" dirty="0" smtClean="0"/>
              <a:t>Microscopically lymph node show presence of lymphocytes, plasma cells ,polymorphs, </a:t>
            </a:r>
            <a:r>
              <a:rPr lang="en-US" dirty="0" err="1" smtClean="0"/>
              <a:t>eosinophils</a:t>
            </a:r>
            <a:r>
              <a:rPr lang="en-US" dirty="0" smtClean="0"/>
              <a:t> &amp; there may be foci of necrosis.</a:t>
            </a:r>
          </a:p>
          <a:p>
            <a:r>
              <a:rPr lang="en-US" dirty="0" smtClean="0"/>
              <a:t>In chronic disease. Nodes &amp; vessel may contain dead worms surrounded by fibrotic &amp; calcified tissue causing </a:t>
            </a:r>
            <a:r>
              <a:rPr lang="en-US" b="1" i="1" u="sng" dirty="0" smtClean="0"/>
              <a:t>LYMPHADENITIS.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r>
              <a:rPr lang="en-US" dirty="0" smtClean="0"/>
              <a:t>Mechanical irritation caused by movement of parasite inside lymphatic system, liberation of metabolite by larvae &amp; absorption of toxic products  from dead worms leading to </a:t>
            </a:r>
            <a:r>
              <a:rPr lang="en-US" b="1" u="sng" dirty="0" smtClean="0"/>
              <a:t>LYMPHANGITIS</a:t>
            </a:r>
            <a:r>
              <a:rPr lang="en-US" dirty="0" smtClean="0"/>
              <a:t>  with redness ,swelling &amp; pain</a:t>
            </a:r>
          </a:p>
          <a:p>
            <a:r>
              <a:rPr lang="en-US" dirty="0" smtClean="0"/>
              <a:t>In case of chronic Infection lymph valve proximal to worm become damaged which leads to its ↑ permeability</a:t>
            </a:r>
          </a:p>
          <a:p>
            <a:pPr>
              <a:buNone/>
            </a:pPr>
            <a:r>
              <a:rPr lang="en-US" dirty="0" smtClean="0"/>
              <a:t>                                      ↓</a:t>
            </a:r>
          </a:p>
          <a:p>
            <a:r>
              <a:rPr lang="en-US" dirty="0" smtClean="0"/>
              <a:t>Leakage of lymph into interstitial tissues </a:t>
            </a:r>
            <a:r>
              <a:rPr lang="en-US" b="1" u="sng" dirty="0" smtClean="0"/>
              <a:t>LYMPHOEDEMA &amp; ELEPHANTIASIS</a:t>
            </a: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229600" cy="5897563"/>
          </a:xfrm>
        </p:spPr>
        <p:txBody>
          <a:bodyPr/>
          <a:lstStyle/>
          <a:p>
            <a:r>
              <a:rPr lang="en-US" dirty="0" smtClean="0"/>
              <a:t>This condition can be seen in one or more limbs, breast, penis &amp; scrotum or vulva in which there is non pitting edema with growth of new adventitious tissue. and thickened skin</a:t>
            </a:r>
          </a:p>
          <a:p>
            <a:r>
              <a:rPr lang="en-US" dirty="0" smtClean="0"/>
              <a:t>This can be accompanied by bacterial and fungal infections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>
              <a:buNone/>
            </a:pPr>
            <a:r>
              <a:rPr lang="en-US" sz="3600" b="1" u="sng" dirty="0" smtClean="0"/>
              <a:t>CLINICAL FEATURES</a:t>
            </a:r>
          </a:p>
          <a:p>
            <a:r>
              <a:rPr lang="en-US" dirty="0" smtClean="0"/>
              <a:t>Pt. with acute attack  develops intermittent recurrent fever lasting 3-15 days, </a:t>
            </a:r>
          </a:p>
          <a:p>
            <a:r>
              <a:rPr lang="en-US" i="1" dirty="0" err="1" smtClean="0"/>
              <a:t>Headache,malaise</a:t>
            </a:r>
            <a:r>
              <a:rPr lang="en-US" i="1" dirty="0" smtClean="0"/>
              <a:t> , </a:t>
            </a:r>
            <a:r>
              <a:rPr lang="en-US" i="1" dirty="0" err="1" smtClean="0"/>
              <a:t>localised</a:t>
            </a:r>
            <a:r>
              <a:rPr lang="en-US" i="1" dirty="0" smtClean="0"/>
              <a:t> pain </a:t>
            </a:r>
            <a:r>
              <a:rPr lang="en-US" dirty="0" smtClean="0"/>
              <a:t>&amp; </a:t>
            </a:r>
            <a:r>
              <a:rPr lang="en-US" i="1" dirty="0" smtClean="0"/>
              <a:t>tenderness</a:t>
            </a:r>
            <a:r>
              <a:rPr lang="en-US" dirty="0" smtClean="0"/>
              <a:t> with</a:t>
            </a:r>
            <a:r>
              <a:rPr lang="en-US" i="1" dirty="0" smtClean="0"/>
              <a:t> </a:t>
            </a:r>
            <a:r>
              <a:rPr lang="en-US" i="1" dirty="0" err="1" smtClean="0"/>
              <a:t>oedema</a:t>
            </a:r>
            <a:r>
              <a:rPr lang="en-US" i="1" dirty="0" smtClean="0"/>
              <a:t> </a:t>
            </a:r>
            <a:r>
              <a:rPr lang="en-US" dirty="0" smtClean="0"/>
              <a:t>&amp; </a:t>
            </a:r>
            <a:r>
              <a:rPr lang="en-US" i="1" dirty="0" err="1" smtClean="0"/>
              <a:t>erythema</a:t>
            </a:r>
            <a:r>
              <a:rPr lang="en-US" dirty="0" smtClean="0"/>
              <a:t> above lymph vessel &amp; glands</a:t>
            </a:r>
          </a:p>
          <a:p>
            <a:r>
              <a:rPr lang="en-US" i="1" dirty="0" smtClean="0"/>
              <a:t>Acute </a:t>
            </a:r>
            <a:r>
              <a:rPr lang="en-US" i="1" dirty="0" err="1" smtClean="0"/>
              <a:t>l</a:t>
            </a:r>
            <a:r>
              <a:rPr lang="en-US" b="1" i="1" dirty="0" err="1" smtClean="0"/>
              <a:t>ymphangitis</a:t>
            </a:r>
            <a:r>
              <a:rPr lang="en-US" i="1" dirty="0" smtClean="0"/>
              <a:t> and </a:t>
            </a:r>
            <a:r>
              <a:rPr lang="en-US" b="1" i="1" dirty="0" smtClean="0"/>
              <a:t>lymphadenitis</a:t>
            </a:r>
            <a:r>
              <a:rPr lang="en-US" dirty="0" smtClean="0"/>
              <a:t> of the groin or </a:t>
            </a:r>
            <a:r>
              <a:rPr lang="en-US" dirty="0" err="1" smtClean="0"/>
              <a:t>axilla</a:t>
            </a:r>
            <a:r>
              <a:rPr lang="en-US" dirty="0" smtClean="0"/>
              <a:t> </a:t>
            </a:r>
          </a:p>
          <a:p>
            <a:r>
              <a:rPr lang="en-US" dirty="0" smtClean="0"/>
              <a:t> LYMPHOEDEMA &amp; ELEPHANTIASIS</a:t>
            </a:r>
          </a:p>
          <a:p>
            <a:r>
              <a:rPr lang="en-US" dirty="0" smtClean="0"/>
              <a:t>Examination of blood often show </a:t>
            </a:r>
            <a:r>
              <a:rPr lang="en-US" i="1" dirty="0" err="1" smtClean="0"/>
              <a:t>eosinophilia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student\My Documents\My Pictures\calcifiedlymnodes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600200"/>
            <a:ext cx="7162799" cy="457199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33400" y="6858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u="sng" dirty="0" smtClean="0"/>
              <a:t> X-RAY:- ENLARGED LYMPH NODES</a:t>
            </a:r>
            <a:endParaRPr lang="en-US" sz="3600" i="1" u="sng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student\My Documents\My Pictures\e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1" y="1447800"/>
            <a:ext cx="3886199" cy="5181599"/>
          </a:xfrm>
          <a:prstGeom prst="rect">
            <a:avLst/>
          </a:prstGeom>
          <a:noFill/>
        </p:spPr>
      </p:pic>
      <p:pic>
        <p:nvPicPr>
          <p:cNvPr id="4099" name="Picture 3" descr="C:\Documents and Settings\student\My Documents\My Pictures\el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1447800"/>
            <a:ext cx="4419600" cy="518159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04800" y="304800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/>
              <a:t>                     ELEPHANTIASIS</a:t>
            </a:r>
            <a:endParaRPr lang="en-US" sz="3200" b="1" i="1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9737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4200" b="1" u="sng" dirty="0" smtClean="0"/>
              <a:t>LAB DIAGNOSIS</a:t>
            </a:r>
          </a:p>
          <a:p>
            <a:r>
              <a:rPr lang="en-US" sz="3500" dirty="0" smtClean="0"/>
              <a:t>BANCROFTIAN FILARIASIS can be diagnosed by</a:t>
            </a:r>
          </a:p>
          <a:p>
            <a:pPr>
              <a:buNone/>
            </a:pPr>
            <a:r>
              <a:rPr lang="en-US" sz="3500" u="sng" dirty="0" smtClean="0"/>
              <a:t>1. Detection of </a:t>
            </a:r>
            <a:r>
              <a:rPr lang="en-US" sz="3500" u="sng" dirty="0" err="1" smtClean="0"/>
              <a:t>microfilariae</a:t>
            </a:r>
            <a:endParaRPr lang="en-US" sz="3500" u="sng" dirty="0" smtClean="0"/>
          </a:p>
          <a:p>
            <a:r>
              <a:rPr lang="en-US" sz="3500" dirty="0" smtClean="0"/>
              <a:t> peripheral blood smear with regular nocturnal periodicity therefore to detect it blood must be taken during night b/w 10p.m -2a.m</a:t>
            </a:r>
          </a:p>
          <a:p>
            <a:pPr>
              <a:buNone/>
            </a:pPr>
            <a:endParaRPr lang="en-US" sz="3500" dirty="0" smtClean="0"/>
          </a:p>
          <a:p>
            <a:r>
              <a:rPr lang="en-US" sz="3500" dirty="0" err="1" smtClean="0"/>
              <a:t>Bld</a:t>
            </a:r>
            <a:r>
              <a:rPr lang="en-US" sz="3500" dirty="0" smtClean="0"/>
              <a:t> smear are prepared &amp; stained with </a:t>
            </a:r>
            <a:r>
              <a:rPr lang="en-US" sz="3500" dirty="0" err="1" smtClean="0"/>
              <a:t>leishman</a:t>
            </a:r>
            <a:r>
              <a:rPr lang="en-US" sz="3500" dirty="0" smtClean="0"/>
              <a:t> or </a:t>
            </a:r>
            <a:r>
              <a:rPr lang="en-US" sz="3500" dirty="0" err="1" smtClean="0"/>
              <a:t>giemsa</a:t>
            </a:r>
            <a:r>
              <a:rPr lang="en-US" sz="3500" dirty="0" smtClean="0"/>
              <a:t> stain &amp; then examined under microscope.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Adult worm</a:t>
            </a:r>
            <a:endParaRPr lang="en-US" dirty="0"/>
          </a:p>
        </p:txBody>
      </p:sp>
      <p:pic>
        <p:nvPicPr>
          <p:cNvPr id="1027" name="Picture 3" descr="E:\Fasciola_adult_unstained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63353" y="1752600"/>
            <a:ext cx="4442461" cy="4191000"/>
          </a:xfrm>
        </p:spPr>
      </p:pic>
      <p:pic>
        <p:nvPicPr>
          <p:cNvPr id="1026" name="Picture 2" descr="E:\fasciola hepatica adult.gif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238750" y="1715294"/>
            <a:ext cx="2857500" cy="4295775"/>
          </a:xfr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r>
              <a:rPr lang="en-US" dirty="0" err="1" smtClean="0"/>
              <a:t>Microfilariae</a:t>
            </a:r>
            <a:r>
              <a:rPr lang="en-US" dirty="0" smtClean="0"/>
              <a:t> can also be seen in microscopic mount of </a:t>
            </a:r>
            <a:r>
              <a:rPr lang="en-US" dirty="0" err="1" smtClean="0"/>
              <a:t>anticoagulated</a:t>
            </a:r>
            <a:r>
              <a:rPr lang="en-US" dirty="0" smtClean="0"/>
              <a:t> </a:t>
            </a:r>
            <a:r>
              <a:rPr lang="en-US" dirty="0" err="1" smtClean="0"/>
              <a:t>bld</a:t>
            </a:r>
            <a:r>
              <a:rPr lang="en-US" dirty="0" smtClean="0"/>
              <a:t> by their undulating </a:t>
            </a:r>
            <a:r>
              <a:rPr lang="en-US" dirty="0" err="1" smtClean="0"/>
              <a:t>motion,displacing</a:t>
            </a:r>
            <a:r>
              <a:rPr lang="en-US" dirty="0" smtClean="0"/>
              <a:t> the RBC </a:t>
            </a:r>
            <a:r>
              <a:rPr lang="en-US" dirty="0" err="1" smtClean="0"/>
              <a:t>frm</a:t>
            </a:r>
            <a:r>
              <a:rPr lang="en-US" dirty="0" smtClean="0"/>
              <a:t> side to side as they move</a:t>
            </a:r>
          </a:p>
          <a:p>
            <a:r>
              <a:rPr lang="en-US" dirty="0" err="1" smtClean="0"/>
              <a:t>Acridine</a:t>
            </a:r>
            <a:r>
              <a:rPr lang="en-US" dirty="0" smtClean="0"/>
              <a:t> orange </a:t>
            </a:r>
            <a:r>
              <a:rPr lang="en-US" dirty="0" err="1" smtClean="0"/>
              <a:t>microhaematocrit</a:t>
            </a:r>
            <a:r>
              <a:rPr lang="en-US" dirty="0" smtClean="0"/>
              <a:t> tube tech. can also be used for the detection of </a:t>
            </a:r>
            <a:r>
              <a:rPr lang="en-US" dirty="0" err="1" smtClean="0"/>
              <a:t>microfilariae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sz="3200" u="sng" dirty="0" smtClean="0"/>
              <a:t>2. Detection of adult form</a:t>
            </a:r>
          </a:p>
          <a:p>
            <a:pPr>
              <a:buNone/>
            </a:pPr>
            <a:r>
              <a:rPr lang="en-US" dirty="0" smtClean="0"/>
              <a:t> adult worm can be seen in biopsied lymph node</a:t>
            </a:r>
          </a:p>
          <a:p>
            <a:pPr>
              <a:buNone/>
            </a:pPr>
            <a:r>
              <a:rPr lang="en-US" dirty="0" smtClean="0"/>
              <a:t>And calcified worm can be seen in x-ray exam.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7037"/>
            <a:ext cx="8305800" cy="5745163"/>
          </a:xfrm>
        </p:spPr>
        <p:txBody>
          <a:bodyPr/>
          <a:lstStyle/>
          <a:p>
            <a:pPr>
              <a:buNone/>
            </a:pPr>
            <a:r>
              <a:rPr lang="en-US" u="sng" dirty="0" smtClean="0"/>
              <a:t>IMMUNODIAGNOSIS</a:t>
            </a:r>
          </a:p>
          <a:p>
            <a:r>
              <a:rPr lang="en-US" dirty="0" smtClean="0"/>
              <a:t>Filarial antigen may be detected in pt. serum by enzyme immunoassay using monoclonal </a:t>
            </a:r>
            <a:r>
              <a:rPr lang="en-US" dirty="0" err="1" smtClean="0"/>
              <a:t>Ab</a:t>
            </a:r>
            <a:r>
              <a:rPr lang="en-US" dirty="0" smtClean="0"/>
              <a:t> against </a:t>
            </a:r>
            <a:r>
              <a:rPr lang="en-US" dirty="0" err="1" smtClean="0"/>
              <a:t>microfilarial</a:t>
            </a:r>
            <a:r>
              <a:rPr lang="en-US" dirty="0" smtClean="0"/>
              <a:t> larval surface Ag.</a:t>
            </a:r>
          </a:p>
          <a:p>
            <a:pPr>
              <a:buNone/>
            </a:pPr>
            <a:r>
              <a:rPr lang="en-US" u="sng" dirty="0" smtClean="0"/>
              <a:t>  DNA PROBE</a:t>
            </a:r>
          </a:p>
          <a:p>
            <a:r>
              <a:rPr lang="en-US" dirty="0" smtClean="0"/>
              <a:t>DNA probes have developed for w. </a:t>
            </a:r>
            <a:r>
              <a:rPr lang="en-US" dirty="0" err="1" smtClean="0"/>
              <a:t>bancrofti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305800" cy="58213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200" b="1" u="sng" dirty="0" smtClean="0"/>
              <a:t>TREATMENT</a:t>
            </a:r>
          </a:p>
          <a:p>
            <a:r>
              <a:rPr lang="en-US" dirty="0" err="1" smtClean="0"/>
              <a:t>Diethylcarbamazine</a:t>
            </a:r>
            <a:r>
              <a:rPr lang="en-US" dirty="0" smtClean="0"/>
              <a:t> is the drug of choice for the treatment</a:t>
            </a:r>
          </a:p>
          <a:p>
            <a:r>
              <a:rPr lang="en-US" dirty="0" smtClean="0"/>
              <a:t>It is given orally in dose of 6mg/kg body wt.</a:t>
            </a:r>
          </a:p>
          <a:p>
            <a:r>
              <a:rPr lang="en-US" dirty="0" smtClean="0"/>
              <a:t>It kills </a:t>
            </a:r>
            <a:r>
              <a:rPr lang="en-US" dirty="0" err="1" smtClean="0"/>
              <a:t>microfilariae</a:t>
            </a:r>
            <a:r>
              <a:rPr lang="en-US" dirty="0" smtClean="0"/>
              <a:t>  but its action on adult worm is much less</a:t>
            </a:r>
          </a:p>
          <a:p>
            <a:pPr>
              <a:buNone/>
            </a:pPr>
            <a:r>
              <a:rPr lang="en-US" sz="3200" b="1" u="sng" dirty="0" smtClean="0"/>
              <a:t>PROPHYLAXIS</a:t>
            </a:r>
          </a:p>
          <a:p>
            <a:r>
              <a:rPr lang="en-US" dirty="0" err="1" smtClean="0"/>
              <a:t>Bancroftian</a:t>
            </a:r>
            <a:r>
              <a:rPr lang="en-US" dirty="0" smtClean="0"/>
              <a:t> </a:t>
            </a:r>
            <a:r>
              <a:rPr lang="en-US" dirty="0" err="1" smtClean="0"/>
              <a:t>filariasis</a:t>
            </a:r>
            <a:r>
              <a:rPr lang="en-US" dirty="0" smtClean="0"/>
              <a:t> can be prevented by</a:t>
            </a:r>
          </a:p>
          <a:p>
            <a:pPr>
              <a:buNone/>
            </a:pPr>
            <a:r>
              <a:rPr lang="en-US" dirty="0" smtClean="0"/>
              <a:t>    control of vector by spraying </a:t>
            </a:r>
            <a:r>
              <a:rPr lang="en-US" dirty="0" err="1" smtClean="0"/>
              <a:t>insectisides</a:t>
            </a:r>
            <a:r>
              <a:rPr lang="en-US" dirty="0" smtClean="0"/>
              <a:t> such as DDT ,</a:t>
            </a:r>
            <a:r>
              <a:rPr lang="en-US" dirty="0" err="1" smtClean="0"/>
              <a:t>malathion</a:t>
            </a:r>
            <a:r>
              <a:rPr lang="en-US" dirty="0" smtClean="0"/>
              <a:t> etc. on common resting sites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US" dirty="0" smtClean="0"/>
              <a:t>But as nowadays  many species have become resistant, a film of oil may be sprayed  over water surfaces or </a:t>
            </a:r>
            <a:r>
              <a:rPr lang="en-US" dirty="0" err="1" smtClean="0"/>
              <a:t>larvivorous</a:t>
            </a:r>
            <a:r>
              <a:rPr lang="en-US" dirty="0" smtClean="0"/>
              <a:t> fish may be added to the ponds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Adult in </a:t>
            </a:r>
            <a:r>
              <a:rPr lang="en-US" dirty="0" err="1" smtClean="0"/>
              <a:t>billiary</a:t>
            </a:r>
            <a:r>
              <a:rPr lang="en-US" dirty="0" smtClean="0"/>
              <a:t> passages ----&gt;Eggs laid reach intestine and passed in </a:t>
            </a:r>
            <a:r>
              <a:rPr lang="en-US" dirty="0" err="1" smtClean="0"/>
              <a:t>faeces</a:t>
            </a:r>
            <a:r>
              <a:rPr lang="en-US" dirty="0" smtClean="0"/>
              <a:t> into fresh water (lakes, ponds)----&gt; hatch under suitable conditions 22-25</a:t>
            </a:r>
            <a:r>
              <a:rPr lang="en-US" baseline="30000" dirty="0" smtClean="0"/>
              <a:t>o</a:t>
            </a:r>
            <a:r>
              <a:rPr lang="en-US" dirty="0" smtClean="0"/>
              <a:t>C in 9-15 days ------&gt;release free swimming </a:t>
            </a:r>
            <a:r>
              <a:rPr lang="en-US" dirty="0" err="1" smtClean="0"/>
              <a:t>miracidium</a:t>
            </a:r>
            <a:r>
              <a:rPr lang="en-US" dirty="0" smtClean="0"/>
              <a:t> which burrows itself in suitable snail within 8 hours -----&gt; multiply &amp; develops in snail for 3 weeks -----&gt; hundreds of free swimming straight tailed </a:t>
            </a:r>
            <a:r>
              <a:rPr lang="en-US" dirty="0" err="1" smtClean="0"/>
              <a:t>cercaria</a:t>
            </a:r>
            <a:r>
              <a:rPr lang="en-US" dirty="0" smtClean="0"/>
              <a:t> released in water ----&gt; attach to aquatic plants and </a:t>
            </a:r>
            <a:r>
              <a:rPr lang="en-US" dirty="0" err="1" smtClean="0"/>
              <a:t>encyst</a:t>
            </a:r>
            <a:r>
              <a:rPr lang="en-US" dirty="0" smtClean="0"/>
              <a:t> as </a:t>
            </a:r>
            <a:r>
              <a:rPr lang="en-US" dirty="0" err="1" smtClean="0"/>
              <a:t>metacercaria</a:t>
            </a:r>
            <a:r>
              <a:rPr lang="en-US" dirty="0" smtClean="0"/>
              <a:t> -----&gt; ingested by definitive along with uncooked plant meal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Fasciola_h_LifeCycle 2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95400" y="99216"/>
            <a:ext cx="7010400" cy="60269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Pathogenecity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Hepatosplenomegaly</a:t>
            </a:r>
            <a:r>
              <a:rPr lang="en-US" dirty="0" smtClean="0"/>
              <a:t>, abdominal pain, fever, </a:t>
            </a:r>
            <a:r>
              <a:rPr lang="en-US" dirty="0" err="1" smtClean="0"/>
              <a:t>ascitis</a:t>
            </a:r>
            <a:r>
              <a:rPr lang="en-US" dirty="0" smtClean="0"/>
              <a:t>, jaundice, </a:t>
            </a:r>
            <a:r>
              <a:rPr lang="en-US" dirty="0" err="1" smtClean="0"/>
              <a:t>eosinophilia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Lab diagnosis: </a:t>
            </a:r>
          </a:p>
          <a:p>
            <a:pPr>
              <a:buFontTx/>
              <a:buChar char="-"/>
            </a:pPr>
            <a:r>
              <a:rPr lang="en-US" dirty="0" err="1" smtClean="0"/>
              <a:t>Eosinophilia</a:t>
            </a:r>
            <a:r>
              <a:rPr lang="en-US" dirty="0" smtClean="0"/>
              <a:t> </a:t>
            </a:r>
          </a:p>
          <a:p>
            <a:pPr>
              <a:buFontTx/>
              <a:buChar char="-"/>
            </a:pPr>
            <a:r>
              <a:rPr lang="en-US" dirty="0" smtClean="0"/>
              <a:t>Demonstration of eggs in </a:t>
            </a:r>
            <a:r>
              <a:rPr lang="en-US" dirty="0" err="1" smtClean="0"/>
              <a:t>faeces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Serology – ELISA – demonstration of antibody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Mebendazole</a:t>
            </a:r>
            <a:r>
              <a:rPr lang="en-US" dirty="0" smtClean="0"/>
              <a:t>: single dose</a:t>
            </a:r>
          </a:p>
          <a:p>
            <a:r>
              <a:rPr lang="en-US" dirty="0" err="1" smtClean="0"/>
              <a:t>Albendazole</a:t>
            </a:r>
            <a:endParaRPr lang="en-US" dirty="0" smtClean="0"/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Prophylaxis: </a:t>
            </a:r>
          </a:p>
          <a:p>
            <a:pPr>
              <a:buFontTx/>
              <a:buNone/>
            </a:pPr>
            <a:r>
              <a:rPr lang="en-US" dirty="0" smtClean="0"/>
              <a:t>Improve sanitation</a:t>
            </a:r>
          </a:p>
          <a:p>
            <a:pPr>
              <a:buFontTx/>
              <a:buNone/>
            </a:pPr>
            <a:r>
              <a:rPr lang="en-US" dirty="0" smtClean="0"/>
              <a:t>Avoid eating uncooked aquatic plants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Kingdom – </a:t>
            </a:r>
            <a:r>
              <a:rPr lang="en-US" dirty="0" err="1" smtClean="0"/>
              <a:t>Protista</a:t>
            </a:r>
            <a:r>
              <a:rPr lang="en-US" dirty="0" smtClean="0"/>
              <a:t> ,</a:t>
            </a:r>
            <a:br>
              <a:rPr lang="en-US" dirty="0" smtClean="0"/>
            </a:br>
            <a:r>
              <a:rPr lang="en-US" dirty="0" smtClean="0"/>
              <a:t> Subkingdom - Protozoa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27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1676400"/>
                <a:gridCol w="2209800"/>
                <a:gridCol w="2438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Phylum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Subphylum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Class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Genus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Sarcomastigophora</a:t>
                      </a:r>
                      <a:r>
                        <a:rPr lang="en-US" sz="2400" dirty="0" smtClean="0"/>
                        <a:t>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Mastigophora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Kinetoplastidea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Leishmania</a:t>
                      </a:r>
                      <a:r>
                        <a:rPr lang="en-US" sz="2400" dirty="0" smtClean="0"/>
                        <a:t> , </a:t>
                      </a:r>
                      <a:r>
                        <a:rPr lang="en-US" sz="2400" dirty="0" err="1" smtClean="0"/>
                        <a:t>Trypanosoma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Diplomonadida</a:t>
                      </a:r>
                      <a:r>
                        <a:rPr lang="en-US" sz="2400" dirty="0" smtClean="0"/>
                        <a:t>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Giardia</a:t>
                      </a:r>
                      <a:r>
                        <a:rPr lang="en-US" sz="2400" dirty="0" smtClean="0"/>
                        <a:t> </a:t>
                      </a:r>
                      <a:endParaRPr lang="en-US" sz="2400" dirty="0"/>
                    </a:p>
                  </a:txBody>
                  <a:tcPr/>
                </a:tc>
              </a:tr>
              <a:tr h="701040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Trichomonadida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Trichomonas</a:t>
                      </a:r>
                      <a:r>
                        <a:rPr lang="en-US" sz="2400" dirty="0" smtClean="0"/>
                        <a:t> </a:t>
                      </a:r>
                      <a:endParaRPr lang="en-US" sz="2400" dirty="0"/>
                    </a:p>
                  </a:txBody>
                  <a:tcPr/>
                </a:tc>
              </a:tr>
              <a:tr h="853440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Sarcodina</a:t>
                      </a:r>
                      <a:r>
                        <a:rPr lang="en-US" sz="2400" dirty="0" smtClean="0"/>
                        <a:t>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Lobosea</a:t>
                      </a:r>
                      <a:r>
                        <a:rPr lang="en-US" sz="2400" dirty="0" smtClean="0"/>
                        <a:t>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Entamoeba</a:t>
                      </a:r>
                      <a:r>
                        <a:rPr lang="en-US" sz="2400" dirty="0" smtClean="0"/>
                        <a:t> </a:t>
                      </a:r>
                      <a:endParaRPr lang="en-US" sz="2400" dirty="0"/>
                    </a:p>
                  </a:txBody>
                  <a:tcPr/>
                </a:tc>
              </a:tr>
              <a:tr h="11582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Apicomplexa</a:t>
                      </a:r>
                      <a:r>
                        <a:rPr lang="en-US" sz="2400" dirty="0" smtClean="0"/>
                        <a:t>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Coccidea</a:t>
                      </a:r>
                      <a:r>
                        <a:rPr lang="en-US" sz="2400" dirty="0" smtClean="0"/>
                        <a:t>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Cryptosporidium </a:t>
                      </a:r>
                    </a:p>
                    <a:p>
                      <a:r>
                        <a:rPr lang="en-US" sz="2400" dirty="0" err="1" smtClean="0"/>
                        <a:t>Toxoplasma</a:t>
                      </a:r>
                      <a:endParaRPr lang="en-US" sz="2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Haematozoea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Plasmodium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</a:t>
            </a:r>
            <a:r>
              <a:rPr smtClean="0"/>
              <a:t>issue nematodes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</TotalTime>
  <Words>1173</Words>
  <Application>Microsoft Office PowerPoint</Application>
  <PresentationFormat>On-screen Show (4:3)</PresentationFormat>
  <Paragraphs>158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Fasciola hepatica Sheep liver fluke</vt:lpstr>
      <vt:lpstr>Morphology </vt:lpstr>
      <vt:lpstr>Adult worm</vt:lpstr>
      <vt:lpstr>Life cycle</vt:lpstr>
      <vt:lpstr>Slide 5</vt:lpstr>
      <vt:lpstr>Pathogenecity </vt:lpstr>
      <vt:lpstr>Treatment </vt:lpstr>
      <vt:lpstr>Kingdom – Protista ,  Subkingdom - Protozoa</vt:lpstr>
      <vt:lpstr>Tissue nematodes</vt:lpstr>
      <vt:lpstr>Slide 10</vt:lpstr>
      <vt:lpstr>Slide 11</vt:lpstr>
      <vt:lpstr>Slide 12</vt:lpstr>
      <vt:lpstr>                  MORPHOLOGY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its</dc:creator>
  <cp:lastModifiedBy>abc</cp:lastModifiedBy>
  <cp:revision>59</cp:revision>
  <dcterms:created xsi:type="dcterms:W3CDTF">2010-07-01T22:48:25Z</dcterms:created>
  <dcterms:modified xsi:type="dcterms:W3CDTF">2012-01-09T07:50:50Z</dcterms:modified>
</cp:coreProperties>
</file>